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8" r:id="rId3"/>
    <p:sldId id="269" r:id="rId4"/>
    <p:sldId id="257" r:id="rId5"/>
    <p:sldId id="270" r:id="rId6"/>
    <p:sldId id="258" r:id="rId7"/>
    <p:sldId id="271" r:id="rId8"/>
    <p:sldId id="260" r:id="rId9"/>
    <p:sldId id="272" r:id="rId10"/>
    <p:sldId id="262" r:id="rId11"/>
    <p:sldId id="273" r:id="rId12"/>
    <p:sldId id="263" r:id="rId13"/>
    <p:sldId id="274" r:id="rId14"/>
    <p:sldId id="279" r:id="rId15"/>
    <p:sldId id="280" r:id="rId16"/>
    <p:sldId id="264" r:id="rId17"/>
    <p:sldId id="275" r:id="rId18"/>
    <p:sldId id="265" r:id="rId19"/>
    <p:sldId id="276" r:id="rId20"/>
    <p:sldId id="266" r:id="rId21"/>
    <p:sldId id="277" r:id="rId22"/>
    <p:sldId id="267" r:id="rId23"/>
    <p:sldId id="278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82400"/>
    <a:srgbClr val="FFFFFF"/>
    <a:srgbClr val="663300"/>
    <a:srgbClr val="2E1700"/>
    <a:srgbClr val="C0504D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2178" y="-90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F23A8-8241-4E4E-A7B2-A7973A729C1B}" type="datetimeFigureOut">
              <a:rPr lang="en-US" smtClean="0"/>
              <a:pPr/>
              <a:t>6/1/2010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6923D-D558-4435-B725-A84DB54A17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split dir="in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F23A8-8241-4E4E-A7B2-A7973A729C1B}" type="datetimeFigureOut">
              <a:rPr lang="en-US" smtClean="0"/>
              <a:pPr/>
              <a:t>6/1/2010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6923D-D558-4435-B725-A84DB54A17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split dir="in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F23A8-8241-4E4E-A7B2-A7973A729C1B}" type="datetimeFigureOut">
              <a:rPr lang="en-US" smtClean="0"/>
              <a:pPr/>
              <a:t>6/1/2010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6923D-D558-4435-B725-A84DB54A17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split dir="in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F23A8-8241-4E4E-A7B2-A7973A729C1B}" type="datetimeFigureOut">
              <a:rPr lang="en-US" smtClean="0"/>
              <a:pPr/>
              <a:t>6/1/2010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6923D-D558-4435-B725-A84DB54A17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split dir="in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F23A8-8241-4E4E-A7B2-A7973A729C1B}" type="datetimeFigureOut">
              <a:rPr lang="en-US" smtClean="0"/>
              <a:pPr/>
              <a:t>6/1/2010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6923D-D558-4435-B725-A84DB54A17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split dir="in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F23A8-8241-4E4E-A7B2-A7973A729C1B}" type="datetimeFigureOut">
              <a:rPr lang="en-US" smtClean="0"/>
              <a:pPr/>
              <a:t>6/1/2010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6923D-D558-4435-B725-A84DB54A17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split dir="in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F23A8-8241-4E4E-A7B2-A7973A729C1B}" type="datetimeFigureOut">
              <a:rPr lang="en-US" smtClean="0"/>
              <a:pPr/>
              <a:t>6/1/2010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6923D-D558-4435-B725-A84DB54A17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split dir="in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F23A8-8241-4E4E-A7B2-A7973A729C1B}" type="datetimeFigureOut">
              <a:rPr lang="en-US" smtClean="0"/>
              <a:pPr/>
              <a:t>6/1/2010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6923D-D558-4435-B725-A84DB54A17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split dir="in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F23A8-8241-4E4E-A7B2-A7973A729C1B}" type="datetimeFigureOut">
              <a:rPr lang="en-US" smtClean="0"/>
              <a:pPr/>
              <a:t>6/1/2010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6923D-D558-4435-B725-A84DB54A17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split dir="in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F23A8-8241-4E4E-A7B2-A7973A729C1B}" type="datetimeFigureOut">
              <a:rPr lang="en-US" smtClean="0"/>
              <a:pPr/>
              <a:t>6/1/2010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6923D-D558-4435-B725-A84DB54A17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split dir="in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F23A8-8241-4E4E-A7B2-A7973A729C1B}" type="datetimeFigureOut">
              <a:rPr lang="en-US" smtClean="0"/>
              <a:pPr/>
              <a:t>6/1/2010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6923D-D558-4435-B725-A84DB54A17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split dir="in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0F23A8-8241-4E4E-A7B2-A7973A729C1B}" type="datetimeFigureOut">
              <a:rPr lang="en-US" smtClean="0"/>
              <a:pPr/>
              <a:t>6/1/2010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16923D-D558-4435-B725-A84DB54A174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split dir="in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905000" y="253425"/>
            <a:ext cx="4267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rgbClr val="4824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Yorker" pitchFamily="2" charset="0"/>
                <a:cs typeface="Times New Roman" pitchFamily="18" charset="0"/>
              </a:rPr>
              <a:t>1:1-14</a:t>
            </a:r>
            <a:endParaRPr lang="en-US" sz="3200" b="1" dirty="0">
              <a:solidFill>
                <a:srgbClr val="4824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Yorker" pitchFamily="2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57200" y="3519948"/>
            <a:ext cx="822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Theos    </a:t>
            </a:r>
            <a:r>
              <a:rPr lang="en-US" sz="2800" b="1" i="1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ēn</a:t>
            </a:r>
            <a:r>
              <a:rPr lang="en-US" sz="28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ho  logos</a:t>
            </a:r>
            <a:endParaRPr lang="en-US" sz="28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57200" y="3989685"/>
            <a:ext cx="822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 ESSENCE" pitchFamily="2" charset="0"/>
                <a:cs typeface="Times New Roman" pitchFamily="18" charset="0"/>
              </a:rPr>
              <a:t>  God  was  the Word</a:t>
            </a: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 ESSENCE" pitchFamily="2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33400" y="5334000"/>
            <a:ext cx="822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 ESSENCE" pitchFamily="2" charset="0"/>
                <a:cs typeface="Times New Roman" pitchFamily="18" charset="0"/>
              </a:rPr>
              <a:t>Predicate verb subject</a:t>
            </a: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 ESSENCE" pitchFamily="2" charset="0"/>
              <a:cs typeface="Times New Roman" pitchFamily="18" charset="0"/>
            </a:endParaRPr>
          </a:p>
        </p:txBody>
      </p:sp>
      <p:cxnSp>
        <p:nvCxnSpPr>
          <p:cNvPr id="10" name="Straight Arrow Connector 9"/>
          <p:cNvCxnSpPr/>
          <p:nvPr/>
        </p:nvCxnSpPr>
        <p:spPr>
          <a:xfrm rot="5400000" flipH="1" flipV="1">
            <a:off x="647700" y="4914900"/>
            <a:ext cx="838200" cy="1588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triangl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rot="16200000" flipV="1">
            <a:off x="1562100" y="4838700"/>
            <a:ext cx="838200" cy="152400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triangl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rot="5400000" flipH="1" flipV="1">
            <a:off x="2743200" y="4800600"/>
            <a:ext cx="838200" cy="228600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triangl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457200" y="5820696"/>
            <a:ext cx="8229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 ESSENCE" pitchFamily="2" charset="0"/>
              </a:rPr>
              <a:t>NWT ~ " … and the word was a god."</a:t>
            </a:r>
            <a:endParaRPr 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 ESSENCE" pitchFamily="2" charset="0"/>
            </a:endParaRPr>
          </a:p>
        </p:txBody>
      </p:sp>
      <p:cxnSp>
        <p:nvCxnSpPr>
          <p:cNvPr id="18" name="Straight Connector 17"/>
          <p:cNvCxnSpPr/>
          <p:nvPr/>
        </p:nvCxnSpPr>
        <p:spPr>
          <a:xfrm>
            <a:off x="533400" y="5862480"/>
            <a:ext cx="6019800" cy="4572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V="1">
            <a:off x="533400" y="5862480"/>
            <a:ext cx="6019800" cy="4572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ectangle 28"/>
          <p:cNvSpPr/>
          <p:nvPr/>
        </p:nvSpPr>
        <p:spPr>
          <a:xfrm>
            <a:off x="3429000" y="1307756"/>
            <a:ext cx="4267200" cy="457200"/>
          </a:xfrm>
          <a:prstGeom prst="rect">
            <a:avLst/>
          </a:prstGeom>
          <a:solidFill>
            <a:srgbClr val="482400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489156" y="1672614"/>
            <a:ext cx="7969044" cy="457200"/>
          </a:xfrm>
          <a:prstGeom prst="rect">
            <a:avLst/>
          </a:prstGeom>
          <a:solidFill>
            <a:srgbClr val="482400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905000" y="253425"/>
            <a:ext cx="4267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rgbClr val="4824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Yorker" pitchFamily="2" charset="0"/>
                <a:cs typeface="Times New Roman" pitchFamily="18" charset="0"/>
              </a:rPr>
              <a:t>1:1-14</a:t>
            </a:r>
            <a:endParaRPr lang="en-US" sz="3200" b="1" dirty="0">
              <a:solidFill>
                <a:srgbClr val="4824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Yorker" pitchFamily="2" charset="0"/>
              <a:cs typeface="Times New Roman" pitchFamily="18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481584" y="2030624"/>
            <a:ext cx="5385816" cy="457200"/>
          </a:xfrm>
          <a:prstGeom prst="rect">
            <a:avLst/>
          </a:prstGeom>
          <a:solidFill>
            <a:srgbClr val="482400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57200" y="914400"/>
            <a:ext cx="82296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 ESSENCE" pitchFamily="2" charset="0"/>
              </a:rPr>
              <a:t>Colwell's Rule (1933) ~ </a:t>
            </a:r>
            <a:r>
              <a:rPr lang="en-US" sz="24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 ESSENCE" pitchFamily="2" charset="0"/>
              </a:rPr>
              <a:t>"A definite predicate nominative has the article when it follows the verb; it does not have the article when it precedes the </a:t>
            </a:r>
            <a:r>
              <a:rPr lang="en-US" sz="24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 ESSENCE" pitchFamily="2" charset="0"/>
              </a:rPr>
              <a:t>verb ... A </a:t>
            </a:r>
            <a:r>
              <a:rPr lang="en-US" sz="24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 ESSENCE" pitchFamily="2" charset="0"/>
              </a:rPr>
              <a:t>predicate nominative which precedes the verb cannot be translated as an indefinite … noun solely because of the absence of the article; if the context suggests that the predicate is definite, it should be translated as a definite noun despite the absence of the article."</a:t>
            </a:r>
          </a:p>
        </p:txBody>
      </p:sp>
    </p:spTree>
  </p:cSld>
  <p:clrMapOvr>
    <a:masterClrMapping/>
  </p:clrMapOvr>
  <p:transition spd="med">
    <p:spli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" dur="indefinite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4"/>
                                      </p:to>
                                    </p:set>
                                    <p:animEffect filter="image" prLst="opacity: 0.4">
                                      <p:cBhvr rctx="IE">
                                        <p:cTn id="7" dur="indefinite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000"/>
                            </p:stCondLst>
                            <p:childTnLst>
                              <p:par>
                                <p:cTn id="4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500"/>
                            </p:stCondLst>
                            <p:childTnLst>
                              <p:par>
                                <p:cTn id="4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2000"/>
                            </p:stCondLst>
                            <p:childTnLst>
                              <p:par>
                                <p:cTn id="6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4000"/>
                            </p:stCondLst>
                            <p:childTnLst>
                              <p:par>
                                <p:cTn id="6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500"/>
                            </p:stCondLst>
                            <p:childTnLst>
                              <p:par>
                                <p:cTn id="7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29" grpId="0" animBg="1"/>
      <p:bldP spid="30" grpId="0" animBg="1"/>
      <p:bldP spid="15" grpId="0"/>
      <p:bldP spid="1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905000" y="253425"/>
            <a:ext cx="4267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rgbClr val="4824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Yorker" pitchFamily="2" charset="0"/>
                <a:cs typeface="Times New Roman" pitchFamily="18" charset="0"/>
              </a:rPr>
              <a:t>1:1-14</a:t>
            </a:r>
            <a:endParaRPr lang="en-US" sz="3200" b="1" dirty="0">
              <a:solidFill>
                <a:srgbClr val="4824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Yorker" pitchFamily="2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split dir="in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57200" y="914400"/>
            <a:ext cx="8229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 ESSENCE" pitchFamily="2" charset="0"/>
              </a:rPr>
              <a:t>Is Jesus Jehovah's offspring?</a:t>
            </a:r>
            <a:endParaRPr lang="en-US" sz="32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90769" y="1509252"/>
            <a:ext cx="350354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 ESSENCE" pitchFamily="2" charset="0"/>
              </a:rPr>
              <a:t> </a:t>
            </a:r>
            <a:r>
              <a:rPr lang="en-US" sz="3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 ESSENCE" pitchFamily="2" charset="0"/>
              </a:rPr>
              <a:t>Son of God </a:t>
            </a: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 ESSENCE" pitchFamily="2" charset="0"/>
              </a:rPr>
              <a:t>~ 43x</a:t>
            </a:r>
            <a:endPara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 ESSENCE" pitchFamily="2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905000" y="253425"/>
            <a:ext cx="4267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rgbClr val="4824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Yorker" pitchFamily="2" charset="0"/>
                <a:cs typeface="Times New Roman" pitchFamily="18" charset="0"/>
              </a:rPr>
              <a:t>1:1-14</a:t>
            </a:r>
            <a:endParaRPr lang="en-US" sz="3200" b="1" dirty="0">
              <a:solidFill>
                <a:srgbClr val="4824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Yorker" pitchFamily="2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85800" y="2057400"/>
            <a:ext cx="3429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en-US" sz="3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Son of Man </a:t>
            </a: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~ 85x</a:t>
            </a:r>
            <a:endParaRPr 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989696" y="2057400"/>
            <a:ext cx="46482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 ESSENCE" pitchFamily="2" charset="0"/>
              </a:rPr>
              <a:t>= idiom referring to His humanity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989696" y="1510352"/>
            <a:ext cx="4648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 ESSENCE" pitchFamily="2" charset="0"/>
              </a:rPr>
              <a:t>= idiom referring to His deity</a:t>
            </a:r>
          </a:p>
        </p:txBody>
      </p:sp>
    </p:spTree>
  </p:cSld>
  <p:clrMapOvr>
    <a:masterClrMapping/>
  </p:clrMapOvr>
  <p:transition spd="med">
    <p:spli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" dur="indefinite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4"/>
                                      </p:to>
                                    </p:set>
                                    <p:animEffect filter="image" prLst="opacity: 0.4">
                                      <p:cBhvr rctx="IE">
                                        <p:cTn id="7" dur="indefinite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"/>
                            </p:stCondLst>
                            <p:childTnLst>
                              <p:par>
                                <p:cTn id="43" presetID="9" presetClass="emph" presetSubtype="0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44" dur="indefinite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45" dur="indefinite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0"/>
                            </p:stCondLst>
                            <p:childTnLst>
                              <p:par>
                                <p:cTn id="47" presetID="9" presetClass="emph" presetSubtype="0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48" dur="indefinite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49" dur="indefinite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8" grpId="1"/>
      <p:bldP spid="11" grpId="0"/>
      <p:bldP spid="11" grpId="1"/>
      <p:bldP spid="1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905000" y="253425"/>
            <a:ext cx="4267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rgbClr val="4824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Yorker" pitchFamily="2" charset="0"/>
                <a:cs typeface="Times New Roman" pitchFamily="18" charset="0"/>
              </a:rPr>
              <a:t>1:1-14</a:t>
            </a:r>
            <a:endParaRPr lang="en-US" sz="3200" b="1" dirty="0">
              <a:solidFill>
                <a:srgbClr val="4824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Yorker" pitchFamily="2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split dir="in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57200" y="914400"/>
            <a:ext cx="8229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 ESSENCE" pitchFamily="2" charset="0"/>
              </a:rPr>
              <a:t>Life</a:t>
            </a:r>
            <a:r>
              <a:rPr 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 ESSENCE" pitchFamily="2" charset="0"/>
              </a:rPr>
              <a:t> 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 ESSENCE" pitchFamily="2" charset="0"/>
              </a:rPr>
              <a:t>~</a:t>
            </a:r>
            <a:r>
              <a:rPr 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 ESSENCE" pitchFamily="2" charset="0"/>
              </a:rPr>
              <a:t> </a:t>
            </a:r>
            <a:r>
              <a:rPr lang="en-US" sz="3200" b="1" i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zōē</a:t>
            </a:r>
            <a:r>
              <a:rPr lang="en-US" sz="32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 ESSENCE" pitchFamily="2" charset="0"/>
              </a:rPr>
              <a:t> 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 ESSENCE" pitchFamily="2" charset="0"/>
              </a:rPr>
              <a:t>– not, </a:t>
            </a:r>
            <a:r>
              <a:rPr lang="en-US" sz="32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bios</a:t>
            </a:r>
            <a:r>
              <a:rPr lang="en-US" sz="3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 ESSENCE" pitchFamily="2" charset="0"/>
              </a:rPr>
              <a:t>or </a:t>
            </a:r>
            <a:r>
              <a:rPr lang="en-US" sz="3200" b="1" i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psuchē</a:t>
            </a:r>
            <a:endParaRPr lang="en-US" sz="32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57200" y="1509252"/>
            <a:ext cx="8229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 ESSENCE" pitchFamily="2" charset="0"/>
              </a:rPr>
              <a:t>Comprehend 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 ESSENCE" pitchFamily="2" charset="0"/>
              </a:rPr>
              <a:t>~</a:t>
            </a:r>
            <a:r>
              <a:rPr lang="en-US" sz="32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 ESSENCE" pitchFamily="2" charset="0"/>
              </a:rPr>
              <a:t> </a:t>
            </a:r>
            <a:r>
              <a:rPr lang="en-US" sz="3200" b="1" i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katalambanō</a:t>
            </a:r>
            <a:r>
              <a:rPr lang="en-US" sz="32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 ESSENCE" pitchFamily="2" charset="0"/>
              </a:rPr>
              <a:t> 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 ESSENCE" pitchFamily="2" charset="0"/>
              </a:rPr>
              <a:t>– or, </a:t>
            </a:r>
            <a:r>
              <a:rPr lang="en-US" sz="32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 ESSENCE" pitchFamily="2" charset="0"/>
              </a:rPr>
              <a:t>apprehend</a:t>
            </a:r>
            <a:endPara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 ESSENCE" pitchFamily="2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905000" y="253425"/>
            <a:ext cx="4267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rgbClr val="4824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Yorker" pitchFamily="2" charset="0"/>
                <a:cs typeface="Times New Roman" pitchFamily="18" charset="0"/>
              </a:rPr>
              <a:t>1:1-14</a:t>
            </a:r>
            <a:endParaRPr lang="en-US" sz="3200" b="1" dirty="0">
              <a:solidFill>
                <a:srgbClr val="4824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Yorker" pitchFamily="2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57200" y="2057400"/>
            <a:ext cx="82296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ESV ~ </a:t>
            </a:r>
            <a:r>
              <a:rPr lang="en-US" sz="3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The light shines in the darkness, and the darkness has not overcome it.</a:t>
            </a:r>
            <a:endParaRPr lang="en-US" sz="3200" dirty="0" err="1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</p:spTree>
  </p:cSld>
  <p:clrMapOvr>
    <a:masterClrMapping/>
  </p:clrMapOvr>
  <p:transition spd="med">
    <p:spli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" dur="indefinite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4"/>
                                      </p:to>
                                    </p:set>
                                    <p:animEffect filter="image" prLst="opacity: 0.4">
                                      <p:cBhvr rctx="IE">
                                        <p:cTn id="7" dur="indefinite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9" presetClass="emph" presetSubtype="0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3" dur="indefinite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4" dur="indefinite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allAtOnce"/>
      <p:bldP spid="6" grpId="0"/>
      <p:bldP spid="8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905000" y="253425"/>
            <a:ext cx="4267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rgbClr val="4824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Yorker" pitchFamily="2" charset="0"/>
                <a:cs typeface="Times New Roman" pitchFamily="18" charset="0"/>
              </a:rPr>
              <a:t>1:1-14</a:t>
            </a:r>
            <a:endParaRPr lang="en-US" sz="3200" b="1" dirty="0">
              <a:solidFill>
                <a:srgbClr val="4824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Yorker" pitchFamily="2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split dir="in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57200" y="2457478"/>
            <a:ext cx="82296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 ESSENCE" pitchFamily="2" charset="0"/>
              </a:rPr>
              <a:t>1</a:t>
            </a:r>
            <a:r>
              <a:rPr lang="en-US" sz="3200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 ESSENCE" pitchFamily="2" charset="0"/>
              </a:rPr>
              <a:t>st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 ESSENCE" pitchFamily="2" charset="0"/>
              </a:rPr>
              <a:t> own is neuter (creation), 2</a:t>
            </a:r>
            <a:r>
              <a:rPr lang="en-US" sz="3200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 ESSENCE" pitchFamily="2" charset="0"/>
              </a:rPr>
              <a:t>nd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 ESSENCE" pitchFamily="2" charset="0"/>
              </a:rPr>
              <a:t> own is masculine (humanity)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57200" y="1472625"/>
            <a:ext cx="82296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 ESSENCE" pitchFamily="2" charset="0"/>
              </a:rPr>
              <a:t>"He came to His own creation, and His own people received Him not"</a:t>
            </a:r>
            <a:endParaRPr lang="en-US" sz="32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986548" y="1020096"/>
            <a:ext cx="762000" cy="457200"/>
          </a:xfrm>
          <a:prstGeom prst="rect">
            <a:avLst/>
          </a:prstGeom>
          <a:solidFill>
            <a:srgbClr val="482400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164392" y="990600"/>
            <a:ext cx="762000" cy="457200"/>
          </a:xfrm>
          <a:prstGeom prst="rect">
            <a:avLst/>
          </a:prstGeom>
          <a:solidFill>
            <a:srgbClr val="482400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57200" y="914400"/>
            <a:ext cx="8229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 ESSENCE" pitchFamily="2" charset="0"/>
              </a:rPr>
              <a:t>He came to His own, and His own received Him not</a:t>
            </a:r>
            <a:endParaRPr lang="en-US" sz="32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905000" y="253425"/>
            <a:ext cx="4267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rgbClr val="4824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Yorker" pitchFamily="2" charset="0"/>
                <a:cs typeface="Times New Roman" pitchFamily="18" charset="0"/>
              </a:rPr>
              <a:t>1:1-14</a:t>
            </a:r>
            <a:endParaRPr lang="en-US" sz="3200" b="1" dirty="0">
              <a:solidFill>
                <a:srgbClr val="4824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Yorker" pitchFamily="2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spli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" dur="indefinite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4"/>
                                      </p:to>
                                    </p:set>
                                    <p:animEffect filter="image" prLst="opacity: 0.4">
                                      <p:cBhvr rctx="IE">
                                        <p:cTn id="7" dur="indefinite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"/>
                            </p:stCondLst>
                            <p:childTnLst>
                              <p:par>
                                <p:cTn id="38" presetID="9" presetClass="emph" presetSubtype="0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9" dur="indefinite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40" dur="indefinite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"/>
                            </p:stCondLst>
                            <p:childTnLst>
                              <p:par>
                                <p:cTn id="42" presetID="9" presetClass="emph" presetSubtype="0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43" dur="indefinite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44" dur="indefinite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"/>
                            </p:stCondLst>
                            <p:childTnLst>
                              <p:par>
                                <p:cTn id="46" presetID="9" presetClass="emph" presetSubtype="0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47" dur="indefinite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48" dur="indefinite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"/>
                            </p:stCondLst>
                            <p:childTnLst>
                              <p:par>
                                <p:cTn id="50" presetID="9" presetClass="emph" presetSubtype="0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51" dur="indefinite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52" dur="indefinite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allAtOnce"/>
      <p:bldP spid="8" grpId="0" animBg="1"/>
      <p:bldP spid="8" grpId="1" animBg="1"/>
      <p:bldP spid="10" grpId="0" animBg="1"/>
      <p:bldP spid="10" grpId="1" animBg="1"/>
      <p:bldP spid="4" grpId="0" build="allAtOnce"/>
      <p:bldP spid="9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905000" y="253425"/>
            <a:ext cx="4267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rgbClr val="4824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Yorker" pitchFamily="2" charset="0"/>
                <a:cs typeface="Times New Roman" pitchFamily="18" charset="0"/>
              </a:rPr>
              <a:t>1:1-14</a:t>
            </a:r>
            <a:endParaRPr lang="en-US" sz="3200" b="1" dirty="0">
              <a:solidFill>
                <a:srgbClr val="4824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Yorker" pitchFamily="2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split dir="in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57200" y="914400"/>
            <a:ext cx="8229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 ESSENCE" pitchFamily="2" charset="0"/>
              </a:rPr>
              <a:t>Right</a:t>
            </a:r>
            <a:r>
              <a:rPr 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 ESSENCE" pitchFamily="2" charset="0"/>
              </a:rPr>
              <a:t> 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 ESSENCE" pitchFamily="2" charset="0"/>
              </a:rPr>
              <a:t>~</a:t>
            </a:r>
            <a:r>
              <a:rPr 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 ESSENCE" pitchFamily="2" charset="0"/>
              </a:rPr>
              <a:t> </a:t>
            </a:r>
            <a:r>
              <a:rPr lang="en-US" sz="3200" b="1" i="1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exousia</a:t>
            </a:r>
            <a:r>
              <a:rPr lang="en-US" sz="3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 ESSENCE" pitchFamily="2" charset="0"/>
              </a:rPr>
              <a:t> 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 ESSENCE" pitchFamily="2" charset="0"/>
              </a:rPr>
              <a:t>– literally </a:t>
            </a:r>
            <a:r>
              <a:rPr lang="en-US" sz="32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 ESSENCE" pitchFamily="2" charset="0"/>
              </a:rPr>
              <a:t>authority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 ESSENCE" pitchFamily="2" charset="0"/>
              </a:rPr>
              <a:t>; KJV,</a:t>
            </a:r>
            <a:r>
              <a:rPr 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 ESSENCE" pitchFamily="2" charset="0"/>
              </a:rPr>
              <a:t> </a:t>
            </a:r>
            <a:r>
              <a:rPr lang="en-US" sz="32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 ESSENCE" pitchFamily="2" charset="0"/>
              </a:rPr>
              <a:t>power</a:t>
            </a:r>
            <a:endParaRPr lang="en-US" sz="32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 ESSENCE" pitchFamily="2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905000" y="253425"/>
            <a:ext cx="4267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rgbClr val="4824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Yorker" pitchFamily="2" charset="0"/>
                <a:cs typeface="Times New Roman" pitchFamily="18" charset="0"/>
              </a:rPr>
              <a:t>1:1-14</a:t>
            </a:r>
            <a:endParaRPr lang="en-US" sz="3200" b="1" dirty="0">
              <a:solidFill>
                <a:srgbClr val="4824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Yorker" pitchFamily="2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spli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" dur="indefinite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4"/>
                                      </p:to>
                                    </p:set>
                                    <p:animEffect filter="image" prLst="opacity: 0.4">
                                      <p:cBhvr rctx="IE">
                                        <p:cTn id="7" dur="indefinite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905000" y="253425"/>
            <a:ext cx="4267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rgbClr val="4824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Yorker" pitchFamily="2" charset="0"/>
                <a:cs typeface="Times New Roman" pitchFamily="18" charset="0"/>
              </a:rPr>
              <a:t>1:1-14</a:t>
            </a:r>
            <a:endParaRPr lang="en-US" sz="3200" b="1" dirty="0">
              <a:solidFill>
                <a:srgbClr val="4824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Yorker" pitchFamily="2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split dir="in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57200" y="914400"/>
            <a:ext cx="82296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 ESSENCE" pitchFamily="2" charset="0"/>
              </a:rPr>
              <a:t>Tozer</a:t>
            </a:r>
            <a:r>
              <a:rPr 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 ESSENCE" pitchFamily="2" charset="0"/>
              </a:rPr>
              <a:t> ~ 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 ESSENCE" pitchFamily="2" charset="0"/>
              </a:rPr>
              <a:t>"The sacred page is not meant to be the end, but only the means toward the end, which is knowing God himself"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905000" y="253425"/>
            <a:ext cx="4267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rgbClr val="4824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Yorker" pitchFamily="2" charset="0"/>
                <a:cs typeface="Times New Roman" pitchFamily="18" charset="0"/>
              </a:rPr>
              <a:t>1:1-14</a:t>
            </a:r>
            <a:endParaRPr lang="en-US" sz="3200" b="1" dirty="0">
              <a:solidFill>
                <a:srgbClr val="4824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Yorker" pitchFamily="2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spli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" dur="indefinite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4"/>
                                      </p:to>
                                    </p:set>
                                    <p:animEffect filter="image" prLst="opacity: 0.4">
                                      <p:cBhvr rctx="IE">
                                        <p:cTn id="7" dur="indefinite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57200" y="914400"/>
            <a:ext cx="8229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 ESSENCE" pitchFamily="2" charset="0"/>
              </a:rPr>
              <a:t>Not of blood 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 ESSENCE" pitchFamily="2" charset="0"/>
              </a:rPr>
              <a:t>~ </a:t>
            </a: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 ESSENCE" pitchFamily="2" charset="0"/>
              </a:rPr>
              <a:t>God 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 ESSENCE" pitchFamily="2" charset="0"/>
              </a:rPr>
              <a:t>has no grandchildren</a:t>
            </a:r>
            <a:endPara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 ESSENCE" pitchFamily="2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57200" y="1455417"/>
            <a:ext cx="8229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 ESSENCE" pitchFamily="2" charset="0"/>
              </a:rPr>
              <a:t>Will of the flesh 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 ESSENCE" pitchFamily="2" charset="0"/>
              </a:rPr>
              <a:t>~ </a:t>
            </a: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 ESSENCE" pitchFamily="2" charset="0"/>
              </a:rPr>
              <a:t>Salvation 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 ESSENCE" pitchFamily="2" charset="0"/>
              </a:rPr>
              <a:t>can't be by legislation</a:t>
            </a:r>
            <a:endPara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 ESSENCE" pitchFamily="2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905000" y="253425"/>
            <a:ext cx="4267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rgbClr val="4824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Yorker" pitchFamily="2" charset="0"/>
                <a:cs typeface="Times New Roman" pitchFamily="18" charset="0"/>
              </a:rPr>
              <a:t>1:1-14</a:t>
            </a:r>
            <a:endParaRPr lang="en-US" sz="3200" b="1" dirty="0">
              <a:solidFill>
                <a:srgbClr val="4824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Yorker" pitchFamily="2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spli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" dur="indefinite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4"/>
                                      </p:to>
                                    </p:set>
                                    <p:animEffect filter="image" prLst="opacity: 0.4">
                                      <p:cBhvr rctx="IE">
                                        <p:cTn id="7" dur="indefinite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905000" y="253425"/>
            <a:ext cx="4267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rgbClr val="4824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Yorker" pitchFamily="2" charset="0"/>
                <a:cs typeface="Times New Roman" pitchFamily="18" charset="0"/>
              </a:rPr>
              <a:t>1:1-14</a:t>
            </a:r>
            <a:endParaRPr lang="en-US" sz="3200" b="1" dirty="0">
              <a:solidFill>
                <a:srgbClr val="4824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Yorker" pitchFamily="2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split dir="in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57200" y="914400"/>
            <a:ext cx="82296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 ESSENCE" pitchFamily="2" charset="0"/>
              </a:rPr>
              <a:t>Dwelt 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 ESSENCE" pitchFamily="2" charset="0"/>
              </a:rPr>
              <a:t>~</a:t>
            </a:r>
            <a:r>
              <a:rPr lang="en-US" sz="32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 ESSENCE" pitchFamily="2" charset="0"/>
              </a:rPr>
              <a:t> </a:t>
            </a:r>
            <a:r>
              <a:rPr lang="en-US" sz="3200" b="1" i="1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skēnoō</a:t>
            </a:r>
            <a:r>
              <a:rPr lang="en-US" sz="32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 ESSENCE" pitchFamily="2" charset="0"/>
              </a:rPr>
              <a:t> 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 ESSENCE" pitchFamily="2" charset="0"/>
              </a:rPr>
              <a:t>- literally </a:t>
            </a:r>
            <a:r>
              <a:rPr lang="en-US" sz="32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 ESSENCE" pitchFamily="2" charset="0"/>
              </a:rPr>
              <a:t>tented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 ESSENCE" pitchFamily="2" charset="0"/>
              </a:rPr>
              <a:t>, verb form of </a:t>
            </a:r>
            <a:r>
              <a:rPr lang="en-US" sz="3200" b="1" i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skēnos</a:t>
            </a:r>
            <a:endParaRPr lang="en-US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57200" y="2006025"/>
            <a:ext cx="82296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 ESSENCE" pitchFamily="2" charset="0"/>
              </a:rPr>
              <a:t>Only begotten 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 ESSENCE" pitchFamily="2" charset="0"/>
              </a:rPr>
              <a:t>~</a:t>
            </a:r>
            <a:r>
              <a:rPr lang="en-US" sz="32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 ESSENCE" pitchFamily="2" charset="0"/>
              </a:rPr>
              <a:t> </a:t>
            </a:r>
            <a:r>
              <a:rPr lang="en-US" sz="3200" b="1" i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monogenēs</a:t>
            </a:r>
            <a:r>
              <a:rPr lang="en-US" sz="32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 ESSENCE" pitchFamily="2" charset="0"/>
              </a:rPr>
              <a:t> 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 ESSENCE" pitchFamily="2" charset="0"/>
              </a:rPr>
              <a:t>- only one of its kind, unique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905000" y="253425"/>
            <a:ext cx="4267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rgbClr val="4824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Yorker" pitchFamily="2" charset="0"/>
                <a:cs typeface="Times New Roman" pitchFamily="18" charset="0"/>
              </a:rPr>
              <a:t>1:1-14</a:t>
            </a:r>
            <a:endParaRPr lang="en-US" sz="3200" b="1" dirty="0">
              <a:solidFill>
                <a:srgbClr val="4824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Yorker" pitchFamily="2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spli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" dur="indefinite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4"/>
                                      </p:to>
                                    </p:set>
                                    <p:animEffect filter="image" prLst="opacity: 0.4">
                                      <p:cBhvr rctx="IE">
                                        <p:cTn id="7" dur="indefinite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905000" y="253425"/>
            <a:ext cx="4267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rgbClr val="4824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Yorker" pitchFamily="2" charset="0"/>
                <a:cs typeface="Times New Roman" pitchFamily="18" charset="0"/>
              </a:rPr>
              <a:t>1:1-14</a:t>
            </a:r>
            <a:endParaRPr lang="en-US" sz="3200" b="1" dirty="0">
              <a:solidFill>
                <a:srgbClr val="4824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Yorker" pitchFamily="2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split dir="in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905000" y="253425"/>
            <a:ext cx="4267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rgbClr val="4824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Yorker" pitchFamily="2" charset="0"/>
                <a:cs typeface="Times New Roman" pitchFamily="18" charset="0"/>
              </a:rPr>
              <a:t>1:1-14</a:t>
            </a:r>
            <a:endParaRPr lang="en-US" sz="3200" b="1" dirty="0">
              <a:solidFill>
                <a:srgbClr val="4824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Yorker" pitchFamily="2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split dir="in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57200" y="914400"/>
            <a:ext cx="8229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 ESSENCE" pitchFamily="2" charset="0"/>
              </a:rPr>
              <a:t>3 </a:t>
            </a: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 ESSENCE" pitchFamily="2" charset="0"/>
              </a:rPr>
              <a:t>beginnings:</a:t>
            </a:r>
            <a:endParaRPr 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 ESSENCE" pitchFamily="2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85800" y="1440669"/>
            <a:ext cx="2438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 ESSENCE" pitchFamily="2" charset="0"/>
              </a:rPr>
              <a:t>Genesis 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 ESSENCE" pitchFamily="2" charset="0"/>
              </a:rPr>
              <a:t>1 </a:t>
            </a: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 ESSENCE" pitchFamily="2" charset="0"/>
              </a:rPr>
              <a:t>~</a:t>
            </a:r>
            <a:endParaRPr 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 ESSENCE" pitchFamily="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33280" y="1974069"/>
            <a:ext cx="2209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 ESSENCE" pitchFamily="2" charset="0"/>
              </a:rPr>
              <a:t>1 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 ESSENCE" pitchFamily="2" charset="0"/>
              </a:rPr>
              <a:t>John 1 </a:t>
            </a: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 ESSENCE" pitchFamily="2" charset="0"/>
              </a:rPr>
              <a:t>~</a:t>
            </a:r>
            <a:endParaRPr 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 ESSENCE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111044" y="2524677"/>
            <a:ext cx="1981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 ESSENCE" pitchFamily="2" charset="0"/>
              </a:rPr>
              <a:t>John 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 ESSENCE" pitchFamily="2" charset="0"/>
              </a:rPr>
              <a:t>1 </a:t>
            </a: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 ESSENCE" pitchFamily="2" charset="0"/>
              </a:rPr>
              <a:t>~</a:t>
            </a:r>
            <a:endParaRPr 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 ESSENCE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649792" y="1447800"/>
            <a:ext cx="4724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 ESSENCE" pitchFamily="2" charset="0"/>
              </a:rPr>
              <a:t>beginning of Creation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669460" y="1981200"/>
            <a:ext cx="47096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 ESSENCE" pitchFamily="2" charset="0"/>
              </a:rPr>
              <a:t>beginning of the incarnation</a:t>
            </a:r>
            <a:endParaRPr 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 ESSENCE" pitchFamily="2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676828" y="2517060"/>
            <a:ext cx="5562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 ESSENCE" pitchFamily="2" charset="0"/>
              </a:rPr>
              <a:t>beginning of eternity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905000" y="253425"/>
            <a:ext cx="4267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rgbClr val="4824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Yorker" pitchFamily="2" charset="0"/>
                <a:cs typeface="Times New Roman" pitchFamily="18" charset="0"/>
              </a:rPr>
              <a:t>1:1-14</a:t>
            </a:r>
            <a:endParaRPr lang="en-US" sz="3200" b="1" dirty="0">
              <a:solidFill>
                <a:srgbClr val="4824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Yorker" pitchFamily="2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spli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" dur="indefinite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4"/>
                                      </p:to>
                                    </p:set>
                                    <p:animEffect filter="image" prLst="opacity: 0.4">
                                      <p:cBhvr rctx="IE">
                                        <p:cTn id="7" dur="indefinite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500"/>
                            </p:stCondLst>
                            <p:childTnLst>
                              <p:par>
                                <p:cTn id="27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905000" y="253425"/>
            <a:ext cx="4267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rgbClr val="4824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Yorker" pitchFamily="2" charset="0"/>
                <a:cs typeface="Times New Roman" pitchFamily="18" charset="0"/>
              </a:rPr>
              <a:t>1:1-14</a:t>
            </a:r>
            <a:endParaRPr lang="en-US" sz="3200" b="1" dirty="0">
              <a:solidFill>
                <a:srgbClr val="4824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Yorker" pitchFamily="2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split dir="in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57200" y="914400"/>
            <a:ext cx="82296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 ESSENCE" pitchFamily="2" charset="0"/>
              </a:rPr>
              <a:t>Colwell's Rule (1933) ~ 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 ESSENCE" pitchFamily="2" charset="0"/>
              </a:rPr>
              <a:t>"A definite predicate nominative has the article when it follows the verb; it does not have the article when it precedes the </a:t>
            </a: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 ESSENCE" pitchFamily="2" charset="0"/>
              </a:rPr>
              <a:t>verb ... A 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 ESSENCE" pitchFamily="2" charset="0"/>
              </a:rPr>
              <a:t>predicate nominative which precedes the verb cannot be translated as an indefinite … noun solely because of the absence of the article; if the context suggests that the predicate is definite, it should be translated as a definite noun despite the absence of the article."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905000" y="253425"/>
            <a:ext cx="4267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rgbClr val="4824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Yorker" pitchFamily="2" charset="0"/>
                <a:cs typeface="Times New Roman" pitchFamily="18" charset="0"/>
              </a:rPr>
              <a:t>1:1-14</a:t>
            </a:r>
            <a:endParaRPr lang="en-US" sz="3200" b="1" dirty="0">
              <a:solidFill>
                <a:srgbClr val="4824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Yorker" pitchFamily="2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spli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" dur="indefinite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4"/>
                                      </p:to>
                                    </p:set>
                                    <p:animEffect filter="image" prLst="opacity: 0.4">
                                      <p:cBhvr rctx="IE">
                                        <p:cTn id="7" dur="indefinite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905000" y="253425"/>
            <a:ext cx="4267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rgbClr val="4824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Yorker" pitchFamily="2" charset="0"/>
                <a:cs typeface="Times New Roman" pitchFamily="18" charset="0"/>
              </a:rPr>
              <a:t>1:1-14</a:t>
            </a:r>
            <a:endParaRPr lang="en-US" sz="3200" b="1" dirty="0">
              <a:solidFill>
                <a:srgbClr val="4824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Yorker" pitchFamily="2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split dir="in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57200" y="914400"/>
            <a:ext cx="8229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 ESSENCE" pitchFamily="2" charset="0"/>
                <a:cs typeface="Times New Roman" pitchFamily="18" charset="0"/>
              </a:rPr>
              <a:t>The Word was God</a:t>
            </a:r>
            <a:endParaRPr lang="en-US" sz="3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 ESSENCE" pitchFamily="2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57200" y="2442730"/>
            <a:ext cx="8229600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 ESSENCE" pitchFamily="2" charset="0"/>
                <a:cs typeface="Times New Roman" pitchFamily="18" charset="0"/>
              </a:rPr>
              <a:t>Subject verb predicate</a:t>
            </a:r>
            <a:endParaRPr 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 ESSENCE" pitchFamily="2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57200" y="2990878"/>
            <a:ext cx="8229600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 ESSENCE" pitchFamily="2" charset="0"/>
                <a:cs typeface="Times New Roman" pitchFamily="18" charset="0"/>
              </a:rPr>
              <a:t>Definite article: </a:t>
            </a:r>
            <a:r>
              <a:rPr lang="en-US" sz="3200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 ESSENCE" pitchFamily="2" charset="0"/>
                <a:cs typeface="Times New Roman" pitchFamily="18" charset="0"/>
              </a:rPr>
              <a:t>the</a:t>
            </a: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 ESSENCE" pitchFamily="2" charset="0"/>
                <a:cs typeface="Times New Roman" pitchFamily="18" charset="0"/>
              </a:rPr>
              <a:t> Word</a:t>
            </a:r>
            <a:endParaRPr 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 ESSENCE" pitchFamily="2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57200" y="3509530"/>
            <a:ext cx="8229600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 ESSENCE" pitchFamily="2" charset="0"/>
                <a:cs typeface="Times New Roman" pitchFamily="18" charset="0"/>
              </a:rPr>
              <a:t>Indefinite article: </a:t>
            </a:r>
            <a:r>
              <a:rPr lang="en-US" sz="3200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 ESSENCE" pitchFamily="2" charset="0"/>
                <a:cs typeface="Times New Roman" pitchFamily="18" charset="0"/>
              </a:rPr>
              <a:t>a</a:t>
            </a: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 ESSENCE" pitchFamily="2" charset="0"/>
                <a:cs typeface="Times New Roman" pitchFamily="18" charset="0"/>
              </a:rPr>
              <a:t> Word</a:t>
            </a:r>
            <a:endParaRPr 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 ESSENCE" pitchFamily="2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57200" y="4028182"/>
            <a:ext cx="8229600" cy="107721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 ESSENCE" pitchFamily="2" charset="0"/>
                <a:cs typeface="Times New Roman" pitchFamily="18" charset="0"/>
              </a:rPr>
              <a:t>"</a:t>
            </a: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 ESSENCE" pitchFamily="2" charset="0"/>
                <a:cs typeface="Times New Roman" pitchFamily="18" charset="0"/>
              </a:rPr>
              <a:t>If the definite article is absent, then an indefinite article is understood"</a:t>
            </a:r>
            <a:endParaRPr 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 ESSENCE" pitchFamily="2" charset="0"/>
              <a:cs typeface="Times New Roman" pitchFamily="18" charset="0"/>
            </a:endParaRPr>
          </a:p>
        </p:txBody>
      </p:sp>
      <p:cxnSp>
        <p:nvCxnSpPr>
          <p:cNvPr id="10" name="Straight Arrow Connector 9"/>
          <p:cNvCxnSpPr/>
          <p:nvPr/>
        </p:nvCxnSpPr>
        <p:spPr>
          <a:xfrm rot="5400000" flipH="1" flipV="1">
            <a:off x="876300" y="1790700"/>
            <a:ext cx="990600" cy="457200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triangl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rot="5400000" flipH="1" flipV="1">
            <a:off x="1790700" y="1866900"/>
            <a:ext cx="990600" cy="304800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triangl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rot="5400000" flipH="1" flipV="1">
            <a:off x="2628900" y="1943100"/>
            <a:ext cx="990600" cy="152400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triangl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3733800" y="4520625"/>
            <a:ext cx="3505200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 ESSENCE" pitchFamily="2" charset="0"/>
              </a:rPr>
              <a:t>… except …</a:t>
            </a:r>
            <a:endParaRPr lang="en-US" sz="3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 ESSENCE" pitchFamily="2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905000" y="253425"/>
            <a:ext cx="4267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rgbClr val="4824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Yorker" pitchFamily="2" charset="0"/>
                <a:cs typeface="Times New Roman" pitchFamily="18" charset="0"/>
              </a:rPr>
              <a:t>1:1-14</a:t>
            </a:r>
            <a:endParaRPr lang="en-US" sz="3200" b="1" dirty="0">
              <a:solidFill>
                <a:srgbClr val="4824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Yorker" pitchFamily="2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spli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" dur="indefinite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4"/>
                                      </p:to>
                                    </p:set>
                                    <p:animEffect filter="image" prLst="opacity: 0.4">
                                      <p:cBhvr rctx="IE">
                                        <p:cTn id="7" dur="indefinite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"/>
                            </p:stCondLst>
                            <p:childTnLst>
                              <p:par>
                                <p:cTn id="2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500"/>
                            </p:stCondLst>
                            <p:childTnLst>
                              <p:par>
                                <p:cTn id="3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905000" y="253425"/>
            <a:ext cx="4267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rgbClr val="4824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Yorker" pitchFamily="2" charset="0"/>
                <a:cs typeface="Times New Roman" pitchFamily="18" charset="0"/>
              </a:rPr>
              <a:t>1:1-14</a:t>
            </a:r>
            <a:endParaRPr lang="en-US" sz="3200" b="1" dirty="0">
              <a:solidFill>
                <a:srgbClr val="4824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Yorker" pitchFamily="2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split dir="in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John">
      <a:dk1>
        <a:srgbClr val="FFFFFF"/>
      </a:dk1>
      <a:lt1>
        <a:srgbClr val="FFFF00"/>
      </a:lt1>
      <a:dk2>
        <a:srgbClr val="1F497D"/>
      </a:dk2>
      <a:lt2>
        <a:srgbClr val="EEECE1"/>
      </a:lt2>
      <a:accent1>
        <a:srgbClr val="462300"/>
      </a:accent1>
      <a:accent2>
        <a:srgbClr val="FFFF00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John">
      <a:majorFont>
        <a:latin typeface="AR ESSENCE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sz="3200" dirty="0" smtClean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 ESSENCE" pitchFamily="2" charset="0"/>
          </a:defRPr>
        </a:defPPr>
      </a:lst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2635</TotalTime>
  <Words>449</Words>
  <Application>Microsoft Office PowerPoint</Application>
  <PresentationFormat>On-screen Show (4:3)</PresentationFormat>
  <Paragraphs>59</Paragraphs>
  <Slides>23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Ken</dc:creator>
  <cp:lastModifiedBy>Kathy</cp:lastModifiedBy>
  <cp:revision>88</cp:revision>
  <dcterms:created xsi:type="dcterms:W3CDTF">2010-05-28T15:43:52Z</dcterms:created>
  <dcterms:modified xsi:type="dcterms:W3CDTF">2010-06-01T14:27:04Z</dcterms:modified>
</cp:coreProperties>
</file>