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5" r:id="rId6"/>
    <p:sldId id="259" r:id="rId7"/>
    <p:sldId id="260" r:id="rId8"/>
    <p:sldId id="261" r:id="rId9"/>
    <p:sldId id="262" r:id="rId10"/>
    <p:sldId id="269" r:id="rId11"/>
    <p:sldId id="270" r:id="rId12"/>
    <p:sldId id="268" r:id="rId13"/>
    <p:sldId id="263" r:id="rId14"/>
    <p:sldId id="271" r:id="rId15"/>
    <p:sldId id="264"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8738"/>
    <a:srgbClr val="C2944D"/>
    <a:srgbClr val="C9A666"/>
    <a:srgbClr val="C7B07D"/>
    <a:srgbClr val="774F27"/>
    <a:srgbClr val="7D4120"/>
    <a:srgbClr val="6241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436" y="-136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7491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3049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8211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04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5CF49-FF96-47FA-8AEF-374F23A67646}"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6791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5CF49-FF96-47FA-8AEF-374F23A67646}" type="datetimeFigureOut">
              <a:rPr lang="en-US" smtClean="0"/>
              <a:pPr/>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6159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5CF49-FF96-47FA-8AEF-374F23A67646}" type="datetimeFigureOut">
              <a:rPr lang="en-US" smtClean="0"/>
              <a:pPr/>
              <a:t>3/29/2012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385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CF49-FF96-47FA-8AEF-374F23A67646}" type="datetimeFigureOut">
              <a:rPr lang="en-US" smtClean="0"/>
              <a:pPr/>
              <a:t>3/29/2012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147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CF49-FF96-47FA-8AEF-374F23A67646}" type="datetimeFigureOut">
              <a:rPr lang="en-US" smtClean="0"/>
              <a:pPr/>
              <a:t>3/29/2012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394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43140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82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CF49-FF96-47FA-8AEF-374F23A67646}" type="datetimeFigureOut">
              <a:rPr lang="en-US" smtClean="0"/>
              <a:pPr/>
              <a:t>3/29/2012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73556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0923" y="304800"/>
            <a:ext cx="5704477" cy="3153228"/>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3595554" y="533400"/>
            <a:ext cx="5105399" cy="258532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4800" dirty="0" smtClean="0">
                <a:solidFill>
                  <a:srgbClr val="4B2215"/>
                </a:solidFill>
                <a:latin typeface="Mitzvah" pitchFamily="2" charset="0"/>
              </a:rPr>
              <a:t>Minor Prophets … Major Message:</a:t>
            </a:r>
          </a:p>
          <a:p>
            <a:pPr algn="ctr"/>
            <a:r>
              <a:rPr lang="en-US" sz="6600" dirty="0" smtClean="0">
                <a:solidFill>
                  <a:srgbClr val="4B2215"/>
                </a:solidFill>
                <a:latin typeface="Mitzvah" pitchFamily="2" charset="0"/>
              </a:rPr>
              <a:t>Joel 2:12-3:21</a:t>
            </a:r>
            <a:endParaRPr lang="en-US" sz="6600" dirty="0">
              <a:solidFill>
                <a:srgbClr val="4B2215"/>
              </a:solidFill>
              <a:latin typeface="Mitzvah" pitchFamily="2" charset="0"/>
            </a:endParaRPr>
          </a:p>
        </p:txBody>
      </p:sp>
      <p:grpSp>
        <p:nvGrpSpPr>
          <p:cNvPr id="2" name="Group 1"/>
          <p:cNvGrpSpPr/>
          <p:nvPr/>
        </p:nvGrpSpPr>
        <p:grpSpPr>
          <a:xfrm>
            <a:off x="-127002" y="3828144"/>
            <a:ext cx="6096000" cy="2842984"/>
            <a:chOff x="-127002" y="3828144"/>
            <a:chExt cx="6096000" cy="2842984"/>
          </a:xfrm>
        </p:grpSpPr>
        <p:pic>
          <p:nvPicPr>
            <p:cNvPr id="4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002" y="3828144"/>
              <a:ext cx="6096000" cy="284298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1371600" y="4213109"/>
              <a:ext cx="4329246" cy="923330"/>
            </a:xfrm>
            <a:prstGeom prst="rect">
              <a:avLst/>
            </a:prstGeom>
            <a:noFill/>
            <a:ln>
              <a:noFill/>
            </a:ln>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A CD of this message will be available (free of charge) immediately following today's message</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nvGrpSpPr>
            <p:cNvPr id="13" name="Group 5"/>
            <p:cNvGrpSpPr>
              <a:grpSpLocks noChangeAspect="1"/>
            </p:cNvGrpSpPr>
            <p:nvPr/>
          </p:nvGrpSpPr>
          <p:grpSpPr bwMode="auto">
            <a:xfrm>
              <a:off x="389744" y="4161972"/>
              <a:ext cx="981856" cy="1100298"/>
              <a:chOff x="2093" y="1203"/>
              <a:chExt cx="1658" cy="1858"/>
            </a:xfrm>
          </p:grpSpPr>
          <p:sp>
            <p:nvSpPr>
              <p:cNvPr id="16"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C:\Users\Ken\AppData\Local\Microsoft\Windows\Temporary Internet Files\Content.IE5\GHF7J5VO\MC900433832[1].png"/>
            <p:cNvPicPr>
              <a:picLocks noChangeAspect="1" noChangeArrowheads="1"/>
            </p:cNvPicPr>
            <p:nvPr/>
          </p:nvPicPr>
          <p:blipFill>
            <a:blip r:embed="rId4" cstate="print"/>
            <a:srcRect/>
            <a:stretch>
              <a:fillRect/>
            </a:stretch>
          </p:blipFill>
          <p:spPr bwMode="auto">
            <a:xfrm>
              <a:off x="333719" y="5381172"/>
              <a:ext cx="1190281" cy="1190281"/>
            </a:xfrm>
            <a:prstGeom prst="rect">
              <a:avLst/>
            </a:prstGeom>
            <a:noFill/>
            <a:effectLst>
              <a:softEdge rad="63500"/>
            </a:effectLst>
          </p:spPr>
        </p:pic>
        <p:sp>
          <p:nvSpPr>
            <p:cNvPr id="15" name="TextBox 14"/>
            <p:cNvSpPr txBox="1"/>
            <p:nvPr/>
          </p:nvSpPr>
          <p:spPr>
            <a:xfrm>
              <a:off x="1371600" y="5381172"/>
              <a:ext cx="4329246" cy="923330"/>
            </a:xfrm>
            <a:prstGeom prst="rect">
              <a:avLst/>
            </a:prstGeom>
            <a:noFill/>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spTree>
    <p:extLst>
      <p:ext uri="{BB962C8B-B14F-4D97-AF65-F5344CB8AC3E}">
        <p14:creationId xmlns:p14="http://schemas.microsoft.com/office/powerpoint/2010/main" xmlns="" val="36246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2:12-3:21</a:t>
            </a:r>
            <a:endParaRPr lang="en-US" sz="6000" dirty="0">
              <a:solidFill>
                <a:srgbClr val="4B2215"/>
              </a:solidFill>
              <a:latin typeface="Mitzvah" pitchFamily="2" charset="0"/>
            </a:endParaRPr>
          </a:p>
        </p:txBody>
      </p:sp>
      <p:sp>
        <p:nvSpPr>
          <p:cNvPr id="41" name="TextBox 40"/>
          <p:cNvSpPr txBox="1"/>
          <p:nvPr/>
        </p:nvSpPr>
        <p:spPr>
          <a:xfrm>
            <a:off x="381001" y="1107996"/>
            <a:ext cx="8305799" cy="2308324"/>
          </a:xfrm>
          <a:prstGeom prst="rect">
            <a:avLst/>
          </a:prstGeom>
          <a:noFill/>
        </p:spPr>
        <p:txBody>
          <a:bodyPr wrap="square" rtlCol="0">
            <a:spAutoFit/>
          </a:bodyPr>
          <a:lstStyle/>
          <a:p>
            <a:r>
              <a:rPr lang="en-US" sz="3600" dirty="0"/>
              <a:t>Zech. 14:9 ~ </a:t>
            </a:r>
            <a:r>
              <a:rPr lang="en-US" sz="3600" dirty="0">
                <a:solidFill>
                  <a:srgbClr val="FFFF00"/>
                </a:solidFill>
              </a:rPr>
              <a:t>And the LORD shall be King over all the earth. In that day it shall be — "The LORD </a:t>
            </a:r>
            <a:r>
              <a:rPr lang="en-US" sz="3600" i="1" dirty="0">
                <a:solidFill>
                  <a:srgbClr val="FFFF00"/>
                </a:solidFill>
              </a:rPr>
              <a:t>is</a:t>
            </a:r>
            <a:r>
              <a:rPr lang="en-US" sz="3600" dirty="0">
                <a:solidFill>
                  <a:srgbClr val="FFFF00"/>
                </a:solidFill>
              </a:rPr>
              <a:t> one," And His name one.</a:t>
            </a:r>
          </a:p>
        </p:txBody>
      </p:sp>
    </p:spTree>
    <p:extLst>
      <p:ext uri="{BB962C8B-B14F-4D97-AF65-F5344CB8AC3E}">
        <p14:creationId xmlns:p14="http://schemas.microsoft.com/office/powerpoint/2010/main" xmlns="" val="27776379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2:12-3:21</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Valley of Jehoshaphat </a:t>
            </a:r>
            <a:r>
              <a:rPr lang="en-US" sz="3600" smtClean="0">
                <a:effectLst>
                  <a:outerShdw blurRad="38100" dist="38100" dir="2700000" algn="tl">
                    <a:srgbClr val="000000">
                      <a:alpha val="43137"/>
                    </a:srgbClr>
                  </a:outerShdw>
                </a:effectLst>
              </a:rPr>
              <a:t>~ </a:t>
            </a:r>
            <a:r>
              <a:rPr lang="en-US" sz="3600" i="1" smtClean="0">
                <a:effectLst>
                  <a:outerShdw blurRad="38100" dist="38100" dir="2700000" algn="tl">
                    <a:srgbClr val="000000">
                      <a:alpha val="43137"/>
                    </a:srgbClr>
                  </a:outerShdw>
                </a:effectLst>
              </a:rPr>
              <a:t>Yahweh </a:t>
            </a:r>
            <a:r>
              <a:rPr lang="en-US" sz="3600" i="1" dirty="0" smtClean="0">
                <a:effectLst>
                  <a:outerShdw blurRad="38100" dist="38100" dir="2700000" algn="tl">
                    <a:srgbClr val="000000">
                      <a:alpha val="43137"/>
                    </a:srgbClr>
                  </a:outerShdw>
                </a:effectLst>
              </a:rPr>
              <a:t>has judged</a:t>
            </a:r>
            <a:endParaRPr lang="en-US" sz="36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221521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2:12-3:21</a:t>
            </a:r>
            <a:endParaRPr lang="en-US" sz="6000" dirty="0">
              <a:solidFill>
                <a:srgbClr val="4B2215"/>
              </a:solidFill>
              <a:latin typeface="Mitzvah" pitchFamily="2" charset="0"/>
            </a:endParaRPr>
          </a:p>
        </p:txBody>
      </p:sp>
      <p:grpSp>
        <p:nvGrpSpPr>
          <p:cNvPr id="1297" name="Group 1296"/>
          <p:cNvGrpSpPr/>
          <p:nvPr/>
        </p:nvGrpSpPr>
        <p:grpSpPr>
          <a:xfrm>
            <a:off x="2785397" y="1371600"/>
            <a:ext cx="1196692" cy="796033"/>
            <a:chOff x="5180357" y="1776959"/>
            <a:chExt cx="1196692" cy="796033"/>
          </a:xfrm>
        </p:grpSpPr>
        <p:sp>
          <p:nvSpPr>
            <p:cNvPr id="331" name="Freeform 17"/>
            <p:cNvSpPr>
              <a:spLocks/>
            </p:cNvSpPr>
            <p:nvPr/>
          </p:nvSpPr>
          <p:spPr bwMode="auto">
            <a:xfrm>
              <a:off x="5180357" y="1776959"/>
              <a:ext cx="1196692" cy="796033"/>
            </a:xfrm>
            <a:custGeom>
              <a:avLst/>
              <a:gdLst>
                <a:gd name="T0" fmla="*/ 224 w 928"/>
                <a:gd name="T1" fmla="*/ 296 h 367"/>
                <a:gd name="T2" fmla="*/ 154 w 928"/>
                <a:gd name="T3" fmla="*/ 319 h 367"/>
                <a:gd name="T4" fmla="*/ 38 w 928"/>
                <a:gd name="T5" fmla="*/ 315 h 367"/>
                <a:gd name="T6" fmla="*/ 0 w 928"/>
                <a:gd name="T7" fmla="*/ 258 h 367"/>
                <a:gd name="T8" fmla="*/ 19 w 928"/>
                <a:gd name="T9" fmla="*/ 220 h 367"/>
                <a:gd name="T10" fmla="*/ 59 w 928"/>
                <a:gd name="T11" fmla="*/ 194 h 367"/>
                <a:gd name="T12" fmla="*/ 119 w 928"/>
                <a:gd name="T13" fmla="*/ 173 h 367"/>
                <a:gd name="T14" fmla="*/ 154 w 928"/>
                <a:gd name="T15" fmla="*/ 142 h 367"/>
                <a:gd name="T16" fmla="*/ 173 w 928"/>
                <a:gd name="T17" fmla="*/ 91 h 367"/>
                <a:gd name="T18" fmla="*/ 199 w 928"/>
                <a:gd name="T19" fmla="*/ 49 h 367"/>
                <a:gd name="T20" fmla="*/ 224 w 928"/>
                <a:gd name="T21" fmla="*/ 24 h 367"/>
                <a:gd name="T22" fmla="*/ 273 w 928"/>
                <a:gd name="T23" fmla="*/ 7 h 367"/>
                <a:gd name="T24" fmla="*/ 401 w 928"/>
                <a:gd name="T25" fmla="*/ 36 h 367"/>
                <a:gd name="T26" fmla="*/ 441 w 928"/>
                <a:gd name="T27" fmla="*/ 80 h 367"/>
                <a:gd name="T28" fmla="*/ 466 w 928"/>
                <a:gd name="T29" fmla="*/ 53 h 367"/>
                <a:gd name="T30" fmla="*/ 500 w 928"/>
                <a:gd name="T31" fmla="*/ 23 h 367"/>
                <a:gd name="T32" fmla="*/ 582 w 928"/>
                <a:gd name="T33" fmla="*/ 0 h 367"/>
                <a:gd name="T34" fmla="*/ 667 w 928"/>
                <a:gd name="T35" fmla="*/ 55 h 367"/>
                <a:gd name="T36" fmla="*/ 694 w 928"/>
                <a:gd name="T37" fmla="*/ 102 h 367"/>
                <a:gd name="T38" fmla="*/ 882 w 928"/>
                <a:gd name="T39" fmla="*/ 118 h 367"/>
                <a:gd name="T40" fmla="*/ 928 w 928"/>
                <a:gd name="T41" fmla="*/ 167 h 367"/>
                <a:gd name="T42" fmla="*/ 920 w 928"/>
                <a:gd name="T43" fmla="*/ 217 h 367"/>
                <a:gd name="T44" fmla="*/ 895 w 928"/>
                <a:gd name="T45" fmla="*/ 243 h 367"/>
                <a:gd name="T46" fmla="*/ 836 w 928"/>
                <a:gd name="T47" fmla="*/ 275 h 367"/>
                <a:gd name="T48" fmla="*/ 741 w 928"/>
                <a:gd name="T49" fmla="*/ 293 h 367"/>
                <a:gd name="T50" fmla="*/ 639 w 928"/>
                <a:gd name="T51" fmla="*/ 312 h 367"/>
                <a:gd name="T52" fmla="*/ 616 w 928"/>
                <a:gd name="T53" fmla="*/ 334 h 367"/>
                <a:gd name="T54" fmla="*/ 532 w 928"/>
                <a:gd name="T55" fmla="*/ 367 h 367"/>
                <a:gd name="T56" fmla="*/ 428 w 928"/>
                <a:gd name="T57" fmla="*/ 323 h 367"/>
                <a:gd name="T58" fmla="*/ 401 w 928"/>
                <a:gd name="T59" fmla="*/ 293 h 367"/>
                <a:gd name="T60" fmla="*/ 388 w 928"/>
                <a:gd name="T61" fmla="*/ 289 h 367"/>
                <a:gd name="T62" fmla="*/ 370 w 928"/>
                <a:gd name="T63" fmla="*/ 310 h 367"/>
                <a:gd name="T64" fmla="*/ 346 w 928"/>
                <a:gd name="T65" fmla="*/ 334 h 367"/>
                <a:gd name="T66" fmla="*/ 279 w 928"/>
                <a:gd name="T67" fmla="*/ 334 h 367"/>
                <a:gd name="T68" fmla="*/ 256 w 928"/>
                <a:gd name="T69" fmla="*/ 28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8" h="367">
                  <a:moveTo>
                    <a:pt x="256" y="281"/>
                  </a:moveTo>
                  <a:lnTo>
                    <a:pt x="224" y="296"/>
                  </a:lnTo>
                  <a:lnTo>
                    <a:pt x="192" y="310"/>
                  </a:lnTo>
                  <a:lnTo>
                    <a:pt x="154" y="319"/>
                  </a:lnTo>
                  <a:lnTo>
                    <a:pt x="72" y="325"/>
                  </a:lnTo>
                  <a:lnTo>
                    <a:pt x="38" y="315"/>
                  </a:lnTo>
                  <a:lnTo>
                    <a:pt x="11" y="289"/>
                  </a:lnTo>
                  <a:lnTo>
                    <a:pt x="0" y="258"/>
                  </a:lnTo>
                  <a:lnTo>
                    <a:pt x="9" y="232"/>
                  </a:lnTo>
                  <a:lnTo>
                    <a:pt x="19" y="220"/>
                  </a:lnTo>
                  <a:lnTo>
                    <a:pt x="30" y="209"/>
                  </a:lnTo>
                  <a:lnTo>
                    <a:pt x="59" y="194"/>
                  </a:lnTo>
                  <a:lnTo>
                    <a:pt x="89" y="180"/>
                  </a:lnTo>
                  <a:lnTo>
                    <a:pt x="119" y="173"/>
                  </a:lnTo>
                  <a:lnTo>
                    <a:pt x="148" y="167"/>
                  </a:lnTo>
                  <a:lnTo>
                    <a:pt x="154" y="142"/>
                  </a:lnTo>
                  <a:lnTo>
                    <a:pt x="161" y="118"/>
                  </a:lnTo>
                  <a:lnTo>
                    <a:pt x="173" y="91"/>
                  </a:lnTo>
                  <a:lnTo>
                    <a:pt x="190" y="64"/>
                  </a:lnTo>
                  <a:lnTo>
                    <a:pt x="199" y="49"/>
                  </a:lnTo>
                  <a:lnTo>
                    <a:pt x="211" y="38"/>
                  </a:lnTo>
                  <a:lnTo>
                    <a:pt x="224" y="24"/>
                  </a:lnTo>
                  <a:lnTo>
                    <a:pt x="239" y="17"/>
                  </a:lnTo>
                  <a:lnTo>
                    <a:pt x="273" y="7"/>
                  </a:lnTo>
                  <a:lnTo>
                    <a:pt x="350" y="11"/>
                  </a:lnTo>
                  <a:lnTo>
                    <a:pt x="401" y="36"/>
                  </a:lnTo>
                  <a:lnTo>
                    <a:pt x="431" y="66"/>
                  </a:lnTo>
                  <a:lnTo>
                    <a:pt x="441" y="80"/>
                  </a:lnTo>
                  <a:lnTo>
                    <a:pt x="452" y="66"/>
                  </a:lnTo>
                  <a:lnTo>
                    <a:pt x="466" y="53"/>
                  </a:lnTo>
                  <a:lnTo>
                    <a:pt x="481" y="36"/>
                  </a:lnTo>
                  <a:lnTo>
                    <a:pt x="500" y="23"/>
                  </a:lnTo>
                  <a:lnTo>
                    <a:pt x="525" y="9"/>
                  </a:lnTo>
                  <a:lnTo>
                    <a:pt x="582" y="0"/>
                  </a:lnTo>
                  <a:lnTo>
                    <a:pt x="633" y="19"/>
                  </a:lnTo>
                  <a:lnTo>
                    <a:pt x="667" y="55"/>
                  </a:lnTo>
                  <a:lnTo>
                    <a:pt x="688" y="89"/>
                  </a:lnTo>
                  <a:lnTo>
                    <a:pt x="694" y="102"/>
                  </a:lnTo>
                  <a:lnTo>
                    <a:pt x="802" y="99"/>
                  </a:lnTo>
                  <a:lnTo>
                    <a:pt x="882" y="118"/>
                  </a:lnTo>
                  <a:lnTo>
                    <a:pt x="911" y="137"/>
                  </a:lnTo>
                  <a:lnTo>
                    <a:pt x="928" y="167"/>
                  </a:lnTo>
                  <a:lnTo>
                    <a:pt x="926" y="201"/>
                  </a:lnTo>
                  <a:lnTo>
                    <a:pt x="920" y="217"/>
                  </a:lnTo>
                  <a:lnTo>
                    <a:pt x="909" y="232"/>
                  </a:lnTo>
                  <a:lnTo>
                    <a:pt x="895" y="243"/>
                  </a:lnTo>
                  <a:lnTo>
                    <a:pt x="876" y="256"/>
                  </a:lnTo>
                  <a:lnTo>
                    <a:pt x="836" y="275"/>
                  </a:lnTo>
                  <a:lnTo>
                    <a:pt x="789" y="287"/>
                  </a:lnTo>
                  <a:lnTo>
                    <a:pt x="741" y="293"/>
                  </a:lnTo>
                  <a:lnTo>
                    <a:pt x="654" y="281"/>
                  </a:lnTo>
                  <a:lnTo>
                    <a:pt x="639" y="312"/>
                  </a:lnTo>
                  <a:lnTo>
                    <a:pt x="627" y="325"/>
                  </a:lnTo>
                  <a:lnTo>
                    <a:pt x="616" y="334"/>
                  </a:lnTo>
                  <a:lnTo>
                    <a:pt x="583" y="353"/>
                  </a:lnTo>
                  <a:lnTo>
                    <a:pt x="532" y="367"/>
                  </a:lnTo>
                  <a:lnTo>
                    <a:pt x="471" y="353"/>
                  </a:lnTo>
                  <a:lnTo>
                    <a:pt x="428" y="323"/>
                  </a:lnTo>
                  <a:lnTo>
                    <a:pt x="412" y="310"/>
                  </a:lnTo>
                  <a:lnTo>
                    <a:pt x="401" y="293"/>
                  </a:lnTo>
                  <a:lnTo>
                    <a:pt x="393" y="279"/>
                  </a:lnTo>
                  <a:lnTo>
                    <a:pt x="388" y="289"/>
                  </a:lnTo>
                  <a:lnTo>
                    <a:pt x="382" y="298"/>
                  </a:lnTo>
                  <a:lnTo>
                    <a:pt x="370" y="310"/>
                  </a:lnTo>
                  <a:lnTo>
                    <a:pt x="357" y="323"/>
                  </a:lnTo>
                  <a:lnTo>
                    <a:pt x="346" y="334"/>
                  </a:lnTo>
                  <a:lnTo>
                    <a:pt x="310" y="346"/>
                  </a:lnTo>
                  <a:lnTo>
                    <a:pt x="279" y="334"/>
                  </a:lnTo>
                  <a:lnTo>
                    <a:pt x="262" y="312"/>
                  </a:lnTo>
                  <a:lnTo>
                    <a:pt x="256" y="281"/>
                  </a:lnTo>
                  <a:lnTo>
                    <a:pt x="256" y="281"/>
                  </a:lnTo>
                  <a:close/>
                </a:path>
              </a:pathLst>
            </a:custGeom>
            <a:solidFill>
              <a:srgbClr val="91E0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18"/>
            <p:cNvSpPr>
              <a:spLocks/>
            </p:cNvSpPr>
            <p:nvPr/>
          </p:nvSpPr>
          <p:spPr bwMode="auto">
            <a:xfrm>
              <a:off x="5259980" y="1878639"/>
              <a:ext cx="1088370" cy="635961"/>
            </a:xfrm>
            <a:custGeom>
              <a:avLst/>
              <a:gdLst>
                <a:gd name="T0" fmla="*/ 391 w 842"/>
                <a:gd name="T1" fmla="*/ 230 h 295"/>
                <a:gd name="T2" fmla="*/ 426 w 842"/>
                <a:gd name="T3" fmla="*/ 264 h 295"/>
                <a:gd name="T4" fmla="*/ 467 w 842"/>
                <a:gd name="T5" fmla="*/ 293 h 295"/>
                <a:gd name="T6" fmla="*/ 543 w 842"/>
                <a:gd name="T7" fmla="*/ 272 h 295"/>
                <a:gd name="T8" fmla="*/ 580 w 842"/>
                <a:gd name="T9" fmla="*/ 224 h 295"/>
                <a:gd name="T10" fmla="*/ 785 w 842"/>
                <a:gd name="T11" fmla="*/ 207 h 295"/>
                <a:gd name="T12" fmla="*/ 842 w 842"/>
                <a:gd name="T13" fmla="*/ 158 h 295"/>
                <a:gd name="T14" fmla="*/ 823 w 842"/>
                <a:gd name="T15" fmla="*/ 127 h 295"/>
                <a:gd name="T16" fmla="*/ 756 w 842"/>
                <a:gd name="T17" fmla="*/ 105 h 295"/>
                <a:gd name="T18" fmla="*/ 629 w 842"/>
                <a:gd name="T19" fmla="*/ 106 h 295"/>
                <a:gd name="T20" fmla="*/ 608 w 842"/>
                <a:gd name="T21" fmla="*/ 67 h 295"/>
                <a:gd name="T22" fmla="*/ 574 w 842"/>
                <a:gd name="T23" fmla="*/ 25 h 295"/>
                <a:gd name="T24" fmla="*/ 526 w 842"/>
                <a:gd name="T25" fmla="*/ 0 h 295"/>
                <a:gd name="T26" fmla="*/ 454 w 842"/>
                <a:gd name="T27" fmla="*/ 32 h 295"/>
                <a:gd name="T28" fmla="*/ 422 w 842"/>
                <a:gd name="T29" fmla="*/ 63 h 295"/>
                <a:gd name="T30" fmla="*/ 372 w 842"/>
                <a:gd name="T31" fmla="*/ 86 h 295"/>
                <a:gd name="T32" fmla="*/ 342 w 842"/>
                <a:gd name="T33" fmla="*/ 57 h 295"/>
                <a:gd name="T34" fmla="*/ 300 w 842"/>
                <a:gd name="T35" fmla="*/ 27 h 295"/>
                <a:gd name="T36" fmla="*/ 226 w 842"/>
                <a:gd name="T37" fmla="*/ 21 h 295"/>
                <a:gd name="T38" fmla="*/ 163 w 842"/>
                <a:gd name="T39" fmla="*/ 103 h 295"/>
                <a:gd name="T40" fmla="*/ 0 w 842"/>
                <a:gd name="T41" fmla="*/ 224 h 295"/>
                <a:gd name="T42" fmla="*/ 20 w 842"/>
                <a:gd name="T43" fmla="*/ 245 h 295"/>
                <a:gd name="T44" fmla="*/ 108 w 842"/>
                <a:gd name="T45" fmla="*/ 255 h 295"/>
                <a:gd name="T46" fmla="*/ 100 w 842"/>
                <a:gd name="T47" fmla="*/ 221 h 295"/>
                <a:gd name="T48" fmla="*/ 116 w 842"/>
                <a:gd name="T49" fmla="*/ 205 h 295"/>
                <a:gd name="T50" fmla="*/ 203 w 842"/>
                <a:gd name="T51" fmla="*/ 181 h 295"/>
                <a:gd name="T52" fmla="*/ 222 w 842"/>
                <a:gd name="T53" fmla="*/ 124 h 295"/>
                <a:gd name="T54" fmla="*/ 249 w 842"/>
                <a:gd name="T55" fmla="*/ 99 h 295"/>
                <a:gd name="T56" fmla="*/ 311 w 842"/>
                <a:gd name="T57" fmla="*/ 99 h 295"/>
                <a:gd name="T58" fmla="*/ 380 w 842"/>
                <a:gd name="T59" fmla="*/ 137 h 295"/>
                <a:gd name="T60" fmla="*/ 427 w 842"/>
                <a:gd name="T61" fmla="*/ 133 h 295"/>
                <a:gd name="T62" fmla="*/ 450 w 842"/>
                <a:gd name="T63" fmla="*/ 108 h 295"/>
                <a:gd name="T64" fmla="*/ 477 w 842"/>
                <a:gd name="T65" fmla="*/ 82 h 295"/>
                <a:gd name="T66" fmla="*/ 523 w 842"/>
                <a:gd name="T67" fmla="*/ 68 h 295"/>
                <a:gd name="T68" fmla="*/ 542 w 842"/>
                <a:gd name="T69" fmla="*/ 114 h 295"/>
                <a:gd name="T70" fmla="*/ 618 w 842"/>
                <a:gd name="T71" fmla="*/ 139 h 295"/>
                <a:gd name="T72" fmla="*/ 705 w 842"/>
                <a:gd name="T73" fmla="*/ 162 h 295"/>
                <a:gd name="T74" fmla="*/ 679 w 842"/>
                <a:gd name="T75" fmla="*/ 192 h 295"/>
                <a:gd name="T76" fmla="*/ 519 w 842"/>
                <a:gd name="T77" fmla="*/ 200 h 295"/>
                <a:gd name="T78" fmla="*/ 486 w 842"/>
                <a:gd name="T79" fmla="*/ 240 h 295"/>
                <a:gd name="T80" fmla="*/ 399 w 842"/>
                <a:gd name="T81" fmla="*/ 228 h 295"/>
                <a:gd name="T82" fmla="*/ 378 w 842"/>
                <a:gd name="T83" fmla="*/ 21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2" h="295">
                  <a:moveTo>
                    <a:pt x="378" y="213"/>
                  </a:moveTo>
                  <a:lnTo>
                    <a:pt x="391" y="230"/>
                  </a:lnTo>
                  <a:lnTo>
                    <a:pt x="407" y="247"/>
                  </a:lnTo>
                  <a:lnTo>
                    <a:pt x="426" y="264"/>
                  </a:lnTo>
                  <a:lnTo>
                    <a:pt x="445" y="281"/>
                  </a:lnTo>
                  <a:lnTo>
                    <a:pt x="467" y="293"/>
                  </a:lnTo>
                  <a:lnTo>
                    <a:pt x="509" y="295"/>
                  </a:lnTo>
                  <a:lnTo>
                    <a:pt x="543" y="272"/>
                  </a:lnTo>
                  <a:lnTo>
                    <a:pt x="566" y="249"/>
                  </a:lnTo>
                  <a:lnTo>
                    <a:pt x="580" y="224"/>
                  </a:lnTo>
                  <a:lnTo>
                    <a:pt x="698" y="222"/>
                  </a:lnTo>
                  <a:lnTo>
                    <a:pt x="785" y="207"/>
                  </a:lnTo>
                  <a:lnTo>
                    <a:pt x="836" y="175"/>
                  </a:lnTo>
                  <a:lnTo>
                    <a:pt x="842" y="158"/>
                  </a:lnTo>
                  <a:lnTo>
                    <a:pt x="836" y="141"/>
                  </a:lnTo>
                  <a:lnTo>
                    <a:pt x="823" y="127"/>
                  </a:lnTo>
                  <a:lnTo>
                    <a:pt x="804" y="118"/>
                  </a:lnTo>
                  <a:lnTo>
                    <a:pt x="756" y="105"/>
                  </a:lnTo>
                  <a:lnTo>
                    <a:pt x="709" y="105"/>
                  </a:lnTo>
                  <a:lnTo>
                    <a:pt x="629" y="106"/>
                  </a:lnTo>
                  <a:lnTo>
                    <a:pt x="618" y="87"/>
                  </a:lnTo>
                  <a:lnTo>
                    <a:pt x="608" y="67"/>
                  </a:lnTo>
                  <a:lnTo>
                    <a:pt x="593" y="46"/>
                  </a:lnTo>
                  <a:lnTo>
                    <a:pt x="574" y="25"/>
                  </a:lnTo>
                  <a:lnTo>
                    <a:pt x="551" y="8"/>
                  </a:lnTo>
                  <a:lnTo>
                    <a:pt x="526" y="0"/>
                  </a:lnTo>
                  <a:lnTo>
                    <a:pt x="500" y="4"/>
                  </a:lnTo>
                  <a:lnTo>
                    <a:pt x="454" y="32"/>
                  </a:lnTo>
                  <a:lnTo>
                    <a:pt x="435" y="49"/>
                  </a:lnTo>
                  <a:lnTo>
                    <a:pt x="422" y="63"/>
                  </a:lnTo>
                  <a:lnTo>
                    <a:pt x="397" y="103"/>
                  </a:lnTo>
                  <a:lnTo>
                    <a:pt x="372" y="86"/>
                  </a:lnTo>
                  <a:lnTo>
                    <a:pt x="357" y="72"/>
                  </a:lnTo>
                  <a:lnTo>
                    <a:pt x="342" y="57"/>
                  </a:lnTo>
                  <a:lnTo>
                    <a:pt x="323" y="40"/>
                  </a:lnTo>
                  <a:lnTo>
                    <a:pt x="300" y="27"/>
                  </a:lnTo>
                  <a:lnTo>
                    <a:pt x="275" y="17"/>
                  </a:lnTo>
                  <a:lnTo>
                    <a:pt x="226" y="21"/>
                  </a:lnTo>
                  <a:lnTo>
                    <a:pt x="188" y="57"/>
                  </a:lnTo>
                  <a:lnTo>
                    <a:pt x="163" y="103"/>
                  </a:lnTo>
                  <a:lnTo>
                    <a:pt x="146" y="158"/>
                  </a:lnTo>
                  <a:lnTo>
                    <a:pt x="0" y="224"/>
                  </a:lnTo>
                  <a:lnTo>
                    <a:pt x="11" y="234"/>
                  </a:lnTo>
                  <a:lnTo>
                    <a:pt x="20" y="245"/>
                  </a:lnTo>
                  <a:lnTo>
                    <a:pt x="57" y="259"/>
                  </a:lnTo>
                  <a:lnTo>
                    <a:pt x="108" y="255"/>
                  </a:lnTo>
                  <a:lnTo>
                    <a:pt x="182" y="236"/>
                  </a:lnTo>
                  <a:lnTo>
                    <a:pt x="100" y="221"/>
                  </a:lnTo>
                  <a:lnTo>
                    <a:pt x="104" y="211"/>
                  </a:lnTo>
                  <a:lnTo>
                    <a:pt x="116" y="205"/>
                  </a:lnTo>
                  <a:lnTo>
                    <a:pt x="150" y="190"/>
                  </a:lnTo>
                  <a:lnTo>
                    <a:pt x="203" y="181"/>
                  </a:lnTo>
                  <a:lnTo>
                    <a:pt x="213" y="139"/>
                  </a:lnTo>
                  <a:lnTo>
                    <a:pt x="222" y="124"/>
                  </a:lnTo>
                  <a:lnTo>
                    <a:pt x="233" y="108"/>
                  </a:lnTo>
                  <a:lnTo>
                    <a:pt x="249" y="99"/>
                  </a:lnTo>
                  <a:lnTo>
                    <a:pt x="268" y="95"/>
                  </a:lnTo>
                  <a:lnTo>
                    <a:pt x="311" y="99"/>
                  </a:lnTo>
                  <a:lnTo>
                    <a:pt x="351" y="118"/>
                  </a:lnTo>
                  <a:lnTo>
                    <a:pt x="380" y="137"/>
                  </a:lnTo>
                  <a:lnTo>
                    <a:pt x="391" y="145"/>
                  </a:lnTo>
                  <a:lnTo>
                    <a:pt x="427" y="133"/>
                  </a:lnTo>
                  <a:lnTo>
                    <a:pt x="437" y="122"/>
                  </a:lnTo>
                  <a:lnTo>
                    <a:pt x="450" y="108"/>
                  </a:lnTo>
                  <a:lnTo>
                    <a:pt x="462" y="95"/>
                  </a:lnTo>
                  <a:lnTo>
                    <a:pt x="477" y="82"/>
                  </a:lnTo>
                  <a:lnTo>
                    <a:pt x="492" y="72"/>
                  </a:lnTo>
                  <a:lnTo>
                    <a:pt x="523" y="68"/>
                  </a:lnTo>
                  <a:lnTo>
                    <a:pt x="540" y="91"/>
                  </a:lnTo>
                  <a:lnTo>
                    <a:pt x="542" y="114"/>
                  </a:lnTo>
                  <a:lnTo>
                    <a:pt x="534" y="141"/>
                  </a:lnTo>
                  <a:lnTo>
                    <a:pt x="618" y="139"/>
                  </a:lnTo>
                  <a:lnTo>
                    <a:pt x="675" y="145"/>
                  </a:lnTo>
                  <a:lnTo>
                    <a:pt x="705" y="162"/>
                  </a:lnTo>
                  <a:lnTo>
                    <a:pt x="701" y="181"/>
                  </a:lnTo>
                  <a:lnTo>
                    <a:pt x="679" y="192"/>
                  </a:lnTo>
                  <a:lnTo>
                    <a:pt x="614" y="200"/>
                  </a:lnTo>
                  <a:lnTo>
                    <a:pt x="519" y="200"/>
                  </a:lnTo>
                  <a:lnTo>
                    <a:pt x="509" y="222"/>
                  </a:lnTo>
                  <a:lnTo>
                    <a:pt x="486" y="240"/>
                  </a:lnTo>
                  <a:lnTo>
                    <a:pt x="450" y="249"/>
                  </a:lnTo>
                  <a:lnTo>
                    <a:pt x="399" y="228"/>
                  </a:lnTo>
                  <a:lnTo>
                    <a:pt x="378" y="213"/>
                  </a:lnTo>
                  <a:lnTo>
                    <a:pt x="378" y="213"/>
                  </a:lnTo>
                  <a:close/>
                </a:path>
              </a:pathLst>
            </a:custGeom>
            <a:solidFill>
              <a:srgbClr val="B5ED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136"/>
            <p:cNvSpPr>
              <a:spLocks/>
            </p:cNvSpPr>
            <p:nvPr/>
          </p:nvSpPr>
          <p:spPr bwMode="auto">
            <a:xfrm>
              <a:off x="5574323" y="2295633"/>
              <a:ext cx="64477" cy="142767"/>
            </a:xfrm>
            <a:custGeom>
              <a:avLst/>
              <a:gdLst>
                <a:gd name="T0" fmla="*/ 0 w 49"/>
                <a:gd name="T1" fmla="*/ 34 h 66"/>
                <a:gd name="T2" fmla="*/ 13 w 49"/>
                <a:gd name="T3" fmla="*/ 66 h 66"/>
                <a:gd name="T4" fmla="*/ 49 w 49"/>
                <a:gd name="T5" fmla="*/ 28 h 66"/>
                <a:gd name="T6" fmla="*/ 19 w 49"/>
                <a:gd name="T7" fmla="*/ 0 h 66"/>
                <a:gd name="T8" fmla="*/ 0 w 49"/>
                <a:gd name="T9" fmla="*/ 34 h 66"/>
                <a:gd name="T10" fmla="*/ 0 w 49"/>
                <a:gd name="T11" fmla="*/ 34 h 66"/>
              </a:gdLst>
              <a:ahLst/>
              <a:cxnLst>
                <a:cxn ang="0">
                  <a:pos x="T0" y="T1"/>
                </a:cxn>
                <a:cxn ang="0">
                  <a:pos x="T2" y="T3"/>
                </a:cxn>
                <a:cxn ang="0">
                  <a:pos x="T4" y="T5"/>
                </a:cxn>
                <a:cxn ang="0">
                  <a:pos x="T6" y="T7"/>
                </a:cxn>
                <a:cxn ang="0">
                  <a:pos x="T8" y="T9"/>
                </a:cxn>
                <a:cxn ang="0">
                  <a:pos x="T10" y="T11"/>
                </a:cxn>
              </a:cxnLst>
              <a:rect l="0" t="0" r="r" b="b"/>
              <a:pathLst>
                <a:path w="49" h="66">
                  <a:moveTo>
                    <a:pt x="0" y="34"/>
                  </a:moveTo>
                  <a:lnTo>
                    <a:pt x="13" y="66"/>
                  </a:lnTo>
                  <a:lnTo>
                    <a:pt x="49" y="28"/>
                  </a:lnTo>
                  <a:lnTo>
                    <a:pt x="19" y="0"/>
                  </a:lnTo>
                  <a:lnTo>
                    <a:pt x="0" y="34"/>
                  </a:lnTo>
                  <a:lnTo>
                    <a:pt x="0" y="3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77" name="Group 2076"/>
          <p:cNvGrpSpPr/>
          <p:nvPr/>
        </p:nvGrpSpPr>
        <p:grpSpPr>
          <a:xfrm>
            <a:off x="130126" y="-152400"/>
            <a:ext cx="8099474" cy="5715000"/>
            <a:chOff x="130126" y="-152400"/>
            <a:chExt cx="8099474" cy="5715000"/>
          </a:xfrm>
        </p:grpSpPr>
        <p:sp>
          <p:nvSpPr>
            <p:cNvPr id="1291" name="Freeform 1290"/>
            <p:cNvSpPr/>
            <p:nvPr/>
          </p:nvSpPr>
          <p:spPr>
            <a:xfrm>
              <a:off x="4013860" y="4697680"/>
              <a:ext cx="4144488" cy="831272"/>
            </a:xfrm>
            <a:custGeom>
              <a:avLst/>
              <a:gdLst>
                <a:gd name="connsiteX0" fmla="*/ 0 w 4144488"/>
                <a:gd name="connsiteY0" fmla="*/ 831272 h 831272"/>
                <a:gd name="connsiteX1" fmla="*/ 4144488 w 4144488"/>
                <a:gd name="connsiteY1" fmla="*/ 783771 h 831272"/>
                <a:gd name="connsiteX2" fmla="*/ 4144488 w 4144488"/>
                <a:gd name="connsiteY2" fmla="*/ 320633 h 831272"/>
                <a:gd name="connsiteX3" fmla="*/ 3443844 w 4144488"/>
                <a:gd name="connsiteY3" fmla="*/ 285007 h 831272"/>
                <a:gd name="connsiteX4" fmla="*/ 3087584 w 4144488"/>
                <a:gd name="connsiteY4" fmla="*/ 0 h 831272"/>
                <a:gd name="connsiteX5" fmla="*/ 2339438 w 4144488"/>
                <a:gd name="connsiteY5" fmla="*/ 380010 h 831272"/>
                <a:gd name="connsiteX6" fmla="*/ 1923802 w 4144488"/>
                <a:gd name="connsiteY6" fmla="*/ 35625 h 831272"/>
                <a:gd name="connsiteX7" fmla="*/ 1306285 w 4144488"/>
                <a:gd name="connsiteY7" fmla="*/ 356259 h 831272"/>
                <a:gd name="connsiteX8" fmla="*/ 1246909 w 4144488"/>
                <a:gd name="connsiteY8" fmla="*/ 356259 h 831272"/>
                <a:gd name="connsiteX9" fmla="*/ 890649 w 4144488"/>
                <a:gd name="connsiteY9" fmla="*/ 59376 h 831272"/>
                <a:gd name="connsiteX10" fmla="*/ 23750 w 4144488"/>
                <a:gd name="connsiteY10" fmla="*/ 296883 h 831272"/>
                <a:gd name="connsiteX11" fmla="*/ 71251 w 4144488"/>
                <a:gd name="connsiteY11" fmla="*/ 831272 h 831272"/>
                <a:gd name="connsiteX12" fmla="*/ 0 w 4144488"/>
                <a:gd name="connsiteY12" fmla="*/ 831272 h 83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4488" h="831272">
                  <a:moveTo>
                    <a:pt x="0" y="831272"/>
                  </a:moveTo>
                  <a:lnTo>
                    <a:pt x="4144488" y="783771"/>
                  </a:lnTo>
                  <a:lnTo>
                    <a:pt x="4144488" y="320633"/>
                  </a:lnTo>
                  <a:lnTo>
                    <a:pt x="3443844" y="285007"/>
                  </a:lnTo>
                  <a:lnTo>
                    <a:pt x="3087584" y="0"/>
                  </a:lnTo>
                  <a:lnTo>
                    <a:pt x="2339438" y="380010"/>
                  </a:lnTo>
                  <a:lnTo>
                    <a:pt x="1923802" y="35625"/>
                  </a:lnTo>
                  <a:lnTo>
                    <a:pt x="1306285" y="356259"/>
                  </a:lnTo>
                  <a:lnTo>
                    <a:pt x="1246909" y="356259"/>
                  </a:lnTo>
                  <a:lnTo>
                    <a:pt x="890649" y="59376"/>
                  </a:lnTo>
                  <a:lnTo>
                    <a:pt x="23750" y="296883"/>
                  </a:lnTo>
                  <a:lnTo>
                    <a:pt x="71251" y="831272"/>
                  </a:lnTo>
                  <a:lnTo>
                    <a:pt x="0" y="831272"/>
                  </a:lnTo>
                  <a:close/>
                </a:path>
              </a:pathLst>
            </a:custGeom>
            <a:solidFill>
              <a:srgbClr val="C29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Freeform 1288"/>
            <p:cNvSpPr/>
            <p:nvPr/>
          </p:nvSpPr>
          <p:spPr>
            <a:xfrm>
              <a:off x="3978234" y="2057400"/>
              <a:ext cx="4251366" cy="2666187"/>
            </a:xfrm>
            <a:custGeom>
              <a:avLst/>
              <a:gdLst>
                <a:gd name="connsiteX0" fmla="*/ 0 w 4251366"/>
                <a:gd name="connsiteY0" fmla="*/ 439387 h 2232561"/>
                <a:gd name="connsiteX1" fmla="*/ 1793174 w 4251366"/>
                <a:gd name="connsiteY1" fmla="*/ 83128 h 2232561"/>
                <a:gd name="connsiteX2" fmla="*/ 3633849 w 4251366"/>
                <a:gd name="connsiteY2" fmla="*/ 0 h 2232561"/>
                <a:gd name="connsiteX3" fmla="*/ 4251366 w 4251366"/>
                <a:gd name="connsiteY3" fmla="*/ 35626 h 2232561"/>
                <a:gd name="connsiteX4" fmla="*/ 4168239 w 4251366"/>
                <a:gd name="connsiteY4" fmla="*/ 2232561 h 2232561"/>
                <a:gd name="connsiteX5" fmla="*/ 2612571 w 4251366"/>
                <a:gd name="connsiteY5" fmla="*/ 2090058 h 2232561"/>
                <a:gd name="connsiteX6" fmla="*/ 914400 w 4251366"/>
                <a:gd name="connsiteY6" fmla="*/ 2161310 h 2232561"/>
                <a:gd name="connsiteX7" fmla="*/ 344384 w 4251366"/>
                <a:gd name="connsiteY7" fmla="*/ 2090058 h 2232561"/>
                <a:gd name="connsiteX8" fmla="*/ 71252 w 4251366"/>
                <a:gd name="connsiteY8" fmla="*/ 1805050 h 2232561"/>
                <a:gd name="connsiteX9" fmla="*/ 0 w 4251366"/>
                <a:gd name="connsiteY9" fmla="*/ 439387 h 223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366" h="2232561">
                  <a:moveTo>
                    <a:pt x="0" y="439387"/>
                  </a:moveTo>
                  <a:lnTo>
                    <a:pt x="1793174" y="83128"/>
                  </a:lnTo>
                  <a:lnTo>
                    <a:pt x="3633849" y="0"/>
                  </a:lnTo>
                  <a:lnTo>
                    <a:pt x="4251366" y="35626"/>
                  </a:lnTo>
                  <a:lnTo>
                    <a:pt x="4168239" y="2232561"/>
                  </a:lnTo>
                  <a:lnTo>
                    <a:pt x="2612571" y="2090058"/>
                  </a:lnTo>
                  <a:lnTo>
                    <a:pt x="914400" y="2161310"/>
                  </a:lnTo>
                  <a:lnTo>
                    <a:pt x="344384" y="2090058"/>
                  </a:lnTo>
                  <a:lnTo>
                    <a:pt x="71252" y="1805050"/>
                  </a:lnTo>
                  <a:lnTo>
                    <a:pt x="0" y="439387"/>
                  </a:lnTo>
                  <a:close/>
                </a:path>
              </a:pathLst>
            </a:custGeom>
            <a:solidFill>
              <a:srgbClr val="C7B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06"/>
            <p:cNvGrpSpPr>
              <a:grpSpLocks/>
            </p:cNvGrpSpPr>
            <p:nvPr/>
          </p:nvGrpSpPr>
          <p:grpSpPr bwMode="auto">
            <a:xfrm>
              <a:off x="130126" y="-152400"/>
              <a:ext cx="3984674" cy="5715000"/>
              <a:chOff x="2023" y="1737"/>
              <a:chExt cx="1545" cy="1321"/>
            </a:xfrm>
          </p:grpSpPr>
          <p:sp>
            <p:nvSpPr>
              <p:cNvPr id="1095" name="Freeform 14"/>
              <p:cNvSpPr>
                <a:spLocks/>
              </p:cNvSpPr>
              <p:nvPr/>
            </p:nvSpPr>
            <p:spPr bwMode="auto">
              <a:xfrm>
                <a:off x="2469" y="2586"/>
                <a:ext cx="1099" cy="469"/>
              </a:xfrm>
              <a:custGeom>
                <a:avLst/>
                <a:gdLst>
                  <a:gd name="T0" fmla="*/ 120 w 2199"/>
                  <a:gd name="T1" fmla="*/ 7 h 937"/>
                  <a:gd name="T2" fmla="*/ 0 w 2199"/>
                  <a:gd name="T3" fmla="*/ 933 h 937"/>
                  <a:gd name="T4" fmla="*/ 2195 w 2199"/>
                  <a:gd name="T5" fmla="*/ 937 h 937"/>
                  <a:gd name="T6" fmla="*/ 2199 w 2199"/>
                  <a:gd name="T7" fmla="*/ 418 h 937"/>
                  <a:gd name="T8" fmla="*/ 2037 w 2199"/>
                  <a:gd name="T9" fmla="*/ 0 h 937"/>
                  <a:gd name="T10" fmla="*/ 580 w 2199"/>
                  <a:gd name="T11" fmla="*/ 13 h 937"/>
                  <a:gd name="T12" fmla="*/ 120 w 2199"/>
                  <a:gd name="T13" fmla="*/ 7 h 937"/>
                  <a:gd name="T14" fmla="*/ 120 w 2199"/>
                  <a:gd name="T15" fmla="*/ 7 h 9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9" h="937">
                    <a:moveTo>
                      <a:pt x="120" y="7"/>
                    </a:moveTo>
                    <a:lnTo>
                      <a:pt x="0" y="933"/>
                    </a:lnTo>
                    <a:lnTo>
                      <a:pt x="2195" y="937"/>
                    </a:lnTo>
                    <a:lnTo>
                      <a:pt x="2199" y="418"/>
                    </a:lnTo>
                    <a:lnTo>
                      <a:pt x="2037" y="0"/>
                    </a:lnTo>
                    <a:lnTo>
                      <a:pt x="580" y="13"/>
                    </a:lnTo>
                    <a:lnTo>
                      <a:pt x="120" y="7"/>
                    </a:lnTo>
                    <a:lnTo>
                      <a:pt x="120" y="7"/>
                    </a:lnTo>
                    <a:close/>
                  </a:path>
                </a:pathLst>
              </a:custGeom>
              <a:solidFill>
                <a:srgbClr val="C294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Freeform 22"/>
              <p:cNvSpPr>
                <a:spLocks/>
              </p:cNvSpPr>
              <p:nvPr/>
            </p:nvSpPr>
            <p:spPr bwMode="auto">
              <a:xfrm>
                <a:off x="3150" y="2803"/>
                <a:ext cx="365" cy="254"/>
              </a:xfrm>
              <a:custGeom>
                <a:avLst/>
                <a:gdLst>
                  <a:gd name="T0" fmla="*/ 0 w 730"/>
                  <a:gd name="T1" fmla="*/ 179 h 508"/>
                  <a:gd name="T2" fmla="*/ 2 w 730"/>
                  <a:gd name="T3" fmla="*/ 504 h 508"/>
                  <a:gd name="T4" fmla="*/ 120 w 730"/>
                  <a:gd name="T5" fmla="*/ 265 h 508"/>
                  <a:gd name="T6" fmla="*/ 341 w 730"/>
                  <a:gd name="T7" fmla="*/ 234 h 508"/>
                  <a:gd name="T8" fmla="*/ 396 w 730"/>
                  <a:gd name="T9" fmla="*/ 504 h 508"/>
                  <a:gd name="T10" fmla="*/ 730 w 730"/>
                  <a:gd name="T11" fmla="*/ 508 h 508"/>
                  <a:gd name="T12" fmla="*/ 710 w 730"/>
                  <a:gd name="T13" fmla="*/ 485 h 508"/>
                  <a:gd name="T14" fmla="*/ 689 w 730"/>
                  <a:gd name="T15" fmla="*/ 462 h 508"/>
                  <a:gd name="T16" fmla="*/ 677 w 730"/>
                  <a:gd name="T17" fmla="*/ 445 h 508"/>
                  <a:gd name="T18" fmla="*/ 666 w 730"/>
                  <a:gd name="T19" fmla="*/ 432 h 508"/>
                  <a:gd name="T20" fmla="*/ 643 w 730"/>
                  <a:gd name="T21" fmla="*/ 398 h 508"/>
                  <a:gd name="T22" fmla="*/ 620 w 730"/>
                  <a:gd name="T23" fmla="*/ 367 h 508"/>
                  <a:gd name="T24" fmla="*/ 601 w 730"/>
                  <a:gd name="T25" fmla="*/ 310 h 508"/>
                  <a:gd name="T26" fmla="*/ 609 w 730"/>
                  <a:gd name="T27" fmla="*/ 255 h 508"/>
                  <a:gd name="T28" fmla="*/ 614 w 730"/>
                  <a:gd name="T29" fmla="*/ 223 h 508"/>
                  <a:gd name="T30" fmla="*/ 624 w 730"/>
                  <a:gd name="T31" fmla="*/ 192 h 508"/>
                  <a:gd name="T32" fmla="*/ 641 w 730"/>
                  <a:gd name="T33" fmla="*/ 141 h 508"/>
                  <a:gd name="T34" fmla="*/ 647 w 730"/>
                  <a:gd name="T35" fmla="*/ 120 h 508"/>
                  <a:gd name="T36" fmla="*/ 498 w 730"/>
                  <a:gd name="T37" fmla="*/ 0 h 508"/>
                  <a:gd name="T38" fmla="*/ 74 w 730"/>
                  <a:gd name="T39" fmla="*/ 88 h 508"/>
                  <a:gd name="T40" fmla="*/ 0 w 730"/>
                  <a:gd name="T41" fmla="*/ 179 h 508"/>
                  <a:gd name="T42" fmla="*/ 0 w 730"/>
                  <a:gd name="T43" fmla="*/ 17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0" h="508">
                    <a:moveTo>
                      <a:pt x="0" y="179"/>
                    </a:moveTo>
                    <a:lnTo>
                      <a:pt x="2" y="504"/>
                    </a:lnTo>
                    <a:lnTo>
                      <a:pt x="120" y="265"/>
                    </a:lnTo>
                    <a:lnTo>
                      <a:pt x="341" y="234"/>
                    </a:lnTo>
                    <a:lnTo>
                      <a:pt x="396" y="504"/>
                    </a:lnTo>
                    <a:lnTo>
                      <a:pt x="730" y="508"/>
                    </a:lnTo>
                    <a:lnTo>
                      <a:pt x="710" y="485"/>
                    </a:lnTo>
                    <a:lnTo>
                      <a:pt x="689" y="462"/>
                    </a:lnTo>
                    <a:lnTo>
                      <a:pt x="677" y="445"/>
                    </a:lnTo>
                    <a:lnTo>
                      <a:pt x="666" y="432"/>
                    </a:lnTo>
                    <a:lnTo>
                      <a:pt x="643" y="398"/>
                    </a:lnTo>
                    <a:lnTo>
                      <a:pt x="620" y="367"/>
                    </a:lnTo>
                    <a:lnTo>
                      <a:pt x="601" y="310"/>
                    </a:lnTo>
                    <a:lnTo>
                      <a:pt x="609" y="255"/>
                    </a:lnTo>
                    <a:lnTo>
                      <a:pt x="614" y="223"/>
                    </a:lnTo>
                    <a:lnTo>
                      <a:pt x="624" y="192"/>
                    </a:lnTo>
                    <a:lnTo>
                      <a:pt x="641" y="141"/>
                    </a:lnTo>
                    <a:lnTo>
                      <a:pt x="647" y="120"/>
                    </a:lnTo>
                    <a:lnTo>
                      <a:pt x="498" y="0"/>
                    </a:lnTo>
                    <a:lnTo>
                      <a:pt x="74" y="88"/>
                    </a:lnTo>
                    <a:lnTo>
                      <a:pt x="0" y="179"/>
                    </a:lnTo>
                    <a:lnTo>
                      <a:pt x="0" y="179"/>
                    </a:lnTo>
                    <a:close/>
                  </a:path>
                </a:pathLst>
              </a:custGeom>
              <a:solidFill>
                <a:srgbClr val="BA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24"/>
              <p:cNvSpPr>
                <a:spLocks/>
              </p:cNvSpPr>
              <p:nvPr/>
            </p:nvSpPr>
            <p:spPr bwMode="auto">
              <a:xfrm>
                <a:off x="2023" y="2151"/>
                <a:ext cx="693" cy="338"/>
              </a:xfrm>
              <a:custGeom>
                <a:avLst/>
                <a:gdLst>
                  <a:gd name="T0" fmla="*/ 1162 w 1387"/>
                  <a:gd name="T1" fmla="*/ 426 h 677"/>
                  <a:gd name="T2" fmla="*/ 1311 w 1387"/>
                  <a:gd name="T3" fmla="*/ 403 h 677"/>
                  <a:gd name="T4" fmla="*/ 1355 w 1387"/>
                  <a:gd name="T5" fmla="*/ 363 h 677"/>
                  <a:gd name="T6" fmla="*/ 1387 w 1387"/>
                  <a:gd name="T7" fmla="*/ 298 h 677"/>
                  <a:gd name="T8" fmla="*/ 1377 w 1387"/>
                  <a:gd name="T9" fmla="*/ 241 h 677"/>
                  <a:gd name="T10" fmla="*/ 1353 w 1387"/>
                  <a:gd name="T11" fmla="*/ 213 h 677"/>
                  <a:gd name="T12" fmla="*/ 1294 w 1387"/>
                  <a:gd name="T13" fmla="*/ 188 h 677"/>
                  <a:gd name="T14" fmla="*/ 1195 w 1387"/>
                  <a:gd name="T15" fmla="*/ 201 h 677"/>
                  <a:gd name="T16" fmla="*/ 1157 w 1387"/>
                  <a:gd name="T17" fmla="*/ 165 h 677"/>
                  <a:gd name="T18" fmla="*/ 1117 w 1387"/>
                  <a:gd name="T19" fmla="*/ 101 h 677"/>
                  <a:gd name="T20" fmla="*/ 1090 w 1387"/>
                  <a:gd name="T21" fmla="*/ 66 h 677"/>
                  <a:gd name="T22" fmla="*/ 1058 w 1387"/>
                  <a:gd name="T23" fmla="*/ 34 h 677"/>
                  <a:gd name="T24" fmla="*/ 1022 w 1387"/>
                  <a:gd name="T25" fmla="*/ 11 h 677"/>
                  <a:gd name="T26" fmla="*/ 932 w 1387"/>
                  <a:gd name="T27" fmla="*/ 0 h 677"/>
                  <a:gd name="T28" fmla="*/ 824 w 1387"/>
                  <a:gd name="T29" fmla="*/ 51 h 677"/>
                  <a:gd name="T30" fmla="*/ 786 w 1387"/>
                  <a:gd name="T31" fmla="*/ 82 h 677"/>
                  <a:gd name="T32" fmla="*/ 759 w 1387"/>
                  <a:gd name="T33" fmla="*/ 112 h 677"/>
                  <a:gd name="T34" fmla="*/ 717 w 1387"/>
                  <a:gd name="T35" fmla="*/ 184 h 677"/>
                  <a:gd name="T36" fmla="*/ 689 w 1387"/>
                  <a:gd name="T37" fmla="*/ 146 h 677"/>
                  <a:gd name="T38" fmla="*/ 662 w 1387"/>
                  <a:gd name="T39" fmla="*/ 120 h 677"/>
                  <a:gd name="T40" fmla="*/ 626 w 1387"/>
                  <a:gd name="T41" fmla="*/ 95 h 677"/>
                  <a:gd name="T42" fmla="*/ 561 w 1387"/>
                  <a:gd name="T43" fmla="*/ 74 h 677"/>
                  <a:gd name="T44" fmla="*/ 449 w 1387"/>
                  <a:gd name="T45" fmla="*/ 106 h 677"/>
                  <a:gd name="T46" fmla="*/ 398 w 1387"/>
                  <a:gd name="T47" fmla="*/ 175 h 677"/>
                  <a:gd name="T48" fmla="*/ 388 w 1387"/>
                  <a:gd name="T49" fmla="*/ 314 h 677"/>
                  <a:gd name="T50" fmla="*/ 0 w 1387"/>
                  <a:gd name="T51" fmla="*/ 500 h 677"/>
                  <a:gd name="T52" fmla="*/ 18 w 1387"/>
                  <a:gd name="T53" fmla="*/ 567 h 677"/>
                  <a:gd name="T54" fmla="*/ 38 w 1387"/>
                  <a:gd name="T55" fmla="*/ 589 h 677"/>
                  <a:gd name="T56" fmla="*/ 96 w 1387"/>
                  <a:gd name="T57" fmla="*/ 620 h 677"/>
                  <a:gd name="T58" fmla="*/ 210 w 1387"/>
                  <a:gd name="T59" fmla="*/ 629 h 677"/>
                  <a:gd name="T60" fmla="*/ 415 w 1387"/>
                  <a:gd name="T61" fmla="*/ 578 h 677"/>
                  <a:gd name="T62" fmla="*/ 480 w 1387"/>
                  <a:gd name="T63" fmla="*/ 542 h 677"/>
                  <a:gd name="T64" fmla="*/ 520 w 1387"/>
                  <a:gd name="T65" fmla="*/ 546 h 677"/>
                  <a:gd name="T66" fmla="*/ 552 w 1387"/>
                  <a:gd name="T67" fmla="*/ 603 h 677"/>
                  <a:gd name="T68" fmla="*/ 575 w 1387"/>
                  <a:gd name="T69" fmla="*/ 629 h 677"/>
                  <a:gd name="T70" fmla="*/ 601 w 1387"/>
                  <a:gd name="T71" fmla="*/ 652 h 677"/>
                  <a:gd name="T72" fmla="*/ 672 w 1387"/>
                  <a:gd name="T73" fmla="*/ 677 h 677"/>
                  <a:gd name="T74" fmla="*/ 767 w 1387"/>
                  <a:gd name="T75" fmla="*/ 652 h 677"/>
                  <a:gd name="T76" fmla="*/ 851 w 1387"/>
                  <a:gd name="T77" fmla="*/ 555 h 677"/>
                  <a:gd name="T78" fmla="*/ 873 w 1387"/>
                  <a:gd name="T79" fmla="*/ 472 h 677"/>
                  <a:gd name="T80" fmla="*/ 900 w 1387"/>
                  <a:gd name="T81" fmla="*/ 504 h 677"/>
                  <a:gd name="T82" fmla="*/ 940 w 1387"/>
                  <a:gd name="T83" fmla="*/ 532 h 677"/>
                  <a:gd name="T84" fmla="*/ 1024 w 1387"/>
                  <a:gd name="T85" fmla="*/ 525 h 677"/>
                  <a:gd name="T86" fmla="*/ 1073 w 1387"/>
                  <a:gd name="T87" fmla="*/ 487 h 677"/>
                  <a:gd name="T88" fmla="*/ 1107 w 1387"/>
                  <a:gd name="T89" fmla="*/ 41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7" h="677">
                    <a:moveTo>
                      <a:pt x="1107" y="416"/>
                    </a:moveTo>
                    <a:lnTo>
                      <a:pt x="1162" y="426"/>
                    </a:lnTo>
                    <a:lnTo>
                      <a:pt x="1280" y="422"/>
                    </a:lnTo>
                    <a:lnTo>
                      <a:pt x="1311" y="403"/>
                    </a:lnTo>
                    <a:lnTo>
                      <a:pt x="1336" y="384"/>
                    </a:lnTo>
                    <a:lnTo>
                      <a:pt x="1355" y="363"/>
                    </a:lnTo>
                    <a:lnTo>
                      <a:pt x="1370" y="342"/>
                    </a:lnTo>
                    <a:lnTo>
                      <a:pt x="1387" y="298"/>
                    </a:lnTo>
                    <a:lnTo>
                      <a:pt x="1385" y="259"/>
                    </a:lnTo>
                    <a:lnTo>
                      <a:pt x="1377" y="241"/>
                    </a:lnTo>
                    <a:lnTo>
                      <a:pt x="1368" y="226"/>
                    </a:lnTo>
                    <a:lnTo>
                      <a:pt x="1353" y="213"/>
                    </a:lnTo>
                    <a:lnTo>
                      <a:pt x="1336" y="200"/>
                    </a:lnTo>
                    <a:lnTo>
                      <a:pt x="1294" y="188"/>
                    </a:lnTo>
                    <a:lnTo>
                      <a:pt x="1240" y="190"/>
                    </a:lnTo>
                    <a:lnTo>
                      <a:pt x="1195" y="201"/>
                    </a:lnTo>
                    <a:lnTo>
                      <a:pt x="1168" y="190"/>
                    </a:lnTo>
                    <a:lnTo>
                      <a:pt x="1157" y="165"/>
                    </a:lnTo>
                    <a:lnTo>
                      <a:pt x="1140" y="133"/>
                    </a:lnTo>
                    <a:lnTo>
                      <a:pt x="1117" y="101"/>
                    </a:lnTo>
                    <a:lnTo>
                      <a:pt x="1105" y="84"/>
                    </a:lnTo>
                    <a:lnTo>
                      <a:pt x="1090" y="66"/>
                    </a:lnTo>
                    <a:lnTo>
                      <a:pt x="1075" y="49"/>
                    </a:lnTo>
                    <a:lnTo>
                      <a:pt x="1058" y="34"/>
                    </a:lnTo>
                    <a:lnTo>
                      <a:pt x="1041" y="23"/>
                    </a:lnTo>
                    <a:lnTo>
                      <a:pt x="1022" y="11"/>
                    </a:lnTo>
                    <a:lnTo>
                      <a:pt x="980" y="0"/>
                    </a:lnTo>
                    <a:lnTo>
                      <a:pt x="932" y="0"/>
                    </a:lnTo>
                    <a:lnTo>
                      <a:pt x="873" y="23"/>
                    </a:lnTo>
                    <a:lnTo>
                      <a:pt x="824" y="51"/>
                    </a:lnTo>
                    <a:lnTo>
                      <a:pt x="807" y="66"/>
                    </a:lnTo>
                    <a:lnTo>
                      <a:pt x="786" y="82"/>
                    </a:lnTo>
                    <a:lnTo>
                      <a:pt x="773" y="97"/>
                    </a:lnTo>
                    <a:lnTo>
                      <a:pt x="759" y="112"/>
                    </a:lnTo>
                    <a:lnTo>
                      <a:pt x="727" y="162"/>
                    </a:lnTo>
                    <a:lnTo>
                      <a:pt x="717" y="184"/>
                    </a:lnTo>
                    <a:lnTo>
                      <a:pt x="698" y="158"/>
                    </a:lnTo>
                    <a:lnTo>
                      <a:pt x="689" y="146"/>
                    </a:lnTo>
                    <a:lnTo>
                      <a:pt x="676" y="133"/>
                    </a:lnTo>
                    <a:lnTo>
                      <a:pt x="662" y="120"/>
                    </a:lnTo>
                    <a:lnTo>
                      <a:pt x="645" y="108"/>
                    </a:lnTo>
                    <a:lnTo>
                      <a:pt x="626" y="95"/>
                    </a:lnTo>
                    <a:lnTo>
                      <a:pt x="605" y="87"/>
                    </a:lnTo>
                    <a:lnTo>
                      <a:pt x="561" y="74"/>
                    </a:lnTo>
                    <a:lnTo>
                      <a:pt x="508" y="82"/>
                    </a:lnTo>
                    <a:lnTo>
                      <a:pt x="449" y="106"/>
                    </a:lnTo>
                    <a:lnTo>
                      <a:pt x="419" y="137"/>
                    </a:lnTo>
                    <a:lnTo>
                      <a:pt x="398" y="175"/>
                    </a:lnTo>
                    <a:lnTo>
                      <a:pt x="383" y="251"/>
                    </a:lnTo>
                    <a:lnTo>
                      <a:pt x="388" y="314"/>
                    </a:lnTo>
                    <a:lnTo>
                      <a:pt x="394" y="338"/>
                    </a:lnTo>
                    <a:lnTo>
                      <a:pt x="0" y="500"/>
                    </a:lnTo>
                    <a:lnTo>
                      <a:pt x="4" y="536"/>
                    </a:lnTo>
                    <a:lnTo>
                      <a:pt x="18" y="567"/>
                    </a:lnTo>
                    <a:lnTo>
                      <a:pt x="29" y="578"/>
                    </a:lnTo>
                    <a:lnTo>
                      <a:pt x="38" y="589"/>
                    </a:lnTo>
                    <a:lnTo>
                      <a:pt x="63" y="607"/>
                    </a:lnTo>
                    <a:lnTo>
                      <a:pt x="96" y="620"/>
                    </a:lnTo>
                    <a:lnTo>
                      <a:pt x="130" y="627"/>
                    </a:lnTo>
                    <a:lnTo>
                      <a:pt x="210" y="629"/>
                    </a:lnTo>
                    <a:lnTo>
                      <a:pt x="375" y="591"/>
                    </a:lnTo>
                    <a:lnTo>
                      <a:pt x="415" y="578"/>
                    </a:lnTo>
                    <a:lnTo>
                      <a:pt x="447" y="561"/>
                    </a:lnTo>
                    <a:lnTo>
                      <a:pt x="480" y="542"/>
                    </a:lnTo>
                    <a:lnTo>
                      <a:pt x="506" y="523"/>
                    </a:lnTo>
                    <a:lnTo>
                      <a:pt x="520" y="546"/>
                    </a:lnTo>
                    <a:lnTo>
                      <a:pt x="537" y="572"/>
                    </a:lnTo>
                    <a:lnTo>
                      <a:pt x="552" y="603"/>
                    </a:lnTo>
                    <a:lnTo>
                      <a:pt x="563" y="614"/>
                    </a:lnTo>
                    <a:lnTo>
                      <a:pt x="575" y="629"/>
                    </a:lnTo>
                    <a:lnTo>
                      <a:pt x="588" y="639"/>
                    </a:lnTo>
                    <a:lnTo>
                      <a:pt x="601" y="652"/>
                    </a:lnTo>
                    <a:lnTo>
                      <a:pt x="634" y="669"/>
                    </a:lnTo>
                    <a:lnTo>
                      <a:pt x="672" y="677"/>
                    </a:lnTo>
                    <a:lnTo>
                      <a:pt x="719" y="673"/>
                    </a:lnTo>
                    <a:lnTo>
                      <a:pt x="767" y="652"/>
                    </a:lnTo>
                    <a:lnTo>
                      <a:pt x="807" y="622"/>
                    </a:lnTo>
                    <a:lnTo>
                      <a:pt x="851" y="555"/>
                    </a:lnTo>
                    <a:lnTo>
                      <a:pt x="873" y="496"/>
                    </a:lnTo>
                    <a:lnTo>
                      <a:pt x="873" y="472"/>
                    </a:lnTo>
                    <a:lnTo>
                      <a:pt x="887" y="489"/>
                    </a:lnTo>
                    <a:lnTo>
                      <a:pt x="900" y="504"/>
                    </a:lnTo>
                    <a:lnTo>
                      <a:pt x="915" y="519"/>
                    </a:lnTo>
                    <a:lnTo>
                      <a:pt x="940" y="532"/>
                    </a:lnTo>
                    <a:lnTo>
                      <a:pt x="965" y="538"/>
                    </a:lnTo>
                    <a:lnTo>
                      <a:pt x="1024" y="525"/>
                    </a:lnTo>
                    <a:lnTo>
                      <a:pt x="1052" y="506"/>
                    </a:lnTo>
                    <a:lnTo>
                      <a:pt x="1073" y="487"/>
                    </a:lnTo>
                    <a:lnTo>
                      <a:pt x="1098" y="452"/>
                    </a:lnTo>
                    <a:lnTo>
                      <a:pt x="1107" y="416"/>
                    </a:lnTo>
                    <a:lnTo>
                      <a:pt x="1107" y="416"/>
                    </a:lnTo>
                    <a:close/>
                  </a:path>
                </a:pathLst>
              </a:custGeom>
              <a:solidFill>
                <a:srgbClr val="C4D4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Freeform 25"/>
              <p:cNvSpPr>
                <a:spLocks/>
              </p:cNvSpPr>
              <p:nvPr/>
            </p:nvSpPr>
            <p:spPr bwMode="auto">
              <a:xfrm>
                <a:off x="2779" y="2679"/>
                <a:ext cx="319" cy="376"/>
              </a:xfrm>
              <a:custGeom>
                <a:avLst/>
                <a:gdLst>
                  <a:gd name="T0" fmla="*/ 316 w 638"/>
                  <a:gd name="T1" fmla="*/ 38 h 753"/>
                  <a:gd name="T2" fmla="*/ 0 w 638"/>
                  <a:gd name="T3" fmla="*/ 82 h 753"/>
                  <a:gd name="T4" fmla="*/ 231 w 638"/>
                  <a:gd name="T5" fmla="*/ 225 h 753"/>
                  <a:gd name="T6" fmla="*/ 158 w 638"/>
                  <a:gd name="T7" fmla="*/ 563 h 753"/>
                  <a:gd name="T8" fmla="*/ 0 w 638"/>
                  <a:gd name="T9" fmla="*/ 748 h 753"/>
                  <a:gd name="T10" fmla="*/ 366 w 638"/>
                  <a:gd name="T11" fmla="*/ 753 h 753"/>
                  <a:gd name="T12" fmla="*/ 381 w 638"/>
                  <a:gd name="T13" fmla="*/ 510 h 753"/>
                  <a:gd name="T14" fmla="*/ 396 w 638"/>
                  <a:gd name="T15" fmla="*/ 266 h 753"/>
                  <a:gd name="T16" fmla="*/ 632 w 638"/>
                  <a:gd name="T17" fmla="*/ 150 h 753"/>
                  <a:gd name="T18" fmla="*/ 638 w 638"/>
                  <a:gd name="T19" fmla="*/ 101 h 753"/>
                  <a:gd name="T20" fmla="*/ 638 w 638"/>
                  <a:gd name="T21" fmla="*/ 67 h 753"/>
                  <a:gd name="T22" fmla="*/ 632 w 638"/>
                  <a:gd name="T23" fmla="*/ 52 h 753"/>
                  <a:gd name="T24" fmla="*/ 592 w 638"/>
                  <a:gd name="T25" fmla="*/ 42 h 753"/>
                  <a:gd name="T26" fmla="*/ 523 w 638"/>
                  <a:gd name="T27" fmla="*/ 25 h 753"/>
                  <a:gd name="T28" fmla="*/ 457 w 638"/>
                  <a:gd name="T29" fmla="*/ 8 h 753"/>
                  <a:gd name="T30" fmla="*/ 425 w 638"/>
                  <a:gd name="T31" fmla="*/ 0 h 753"/>
                  <a:gd name="T32" fmla="*/ 316 w 638"/>
                  <a:gd name="T33" fmla="*/ 38 h 753"/>
                  <a:gd name="T34" fmla="*/ 316 w 638"/>
                  <a:gd name="T35" fmla="*/ 3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8" h="753">
                    <a:moveTo>
                      <a:pt x="316" y="38"/>
                    </a:moveTo>
                    <a:lnTo>
                      <a:pt x="0" y="82"/>
                    </a:lnTo>
                    <a:lnTo>
                      <a:pt x="231" y="225"/>
                    </a:lnTo>
                    <a:lnTo>
                      <a:pt x="158" y="563"/>
                    </a:lnTo>
                    <a:lnTo>
                      <a:pt x="0" y="748"/>
                    </a:lnTo>
                    <a:lnTo>
                      <a:pt x="366" y="753"/>
                    </a:lnTo>
                    <a:lnTo>
                      <a:pt x="381" y="510"/>
                    </a:lnTo>
                    <a:lnTo>
                      <a:pt x="396" y="266"/>
                    </a:lnTo>
                    <a:lnTo>
                      <a:pt x="632" y="150"/>
                    </a:lnTo>
                    <a:lnTo>
                      <a:pt x="638" y="101"/>
                    </a:lnTo>
                    <a:lnTo>
                      <a:pt x="638" y="67"/>
                    </a:lnTo>
                    <a:lnTo>
                      <a:pt x="632" y="52"/>
                    </a:lnTo>
                    <a:lnTo>
                      <a:pt x="592" y="42"/>
                    </a:lnTo>
                    <a:lnTo>
                      <a:pt x="523" y="25"/>
                    </a:lnTo>
                    <a:lnTo>
                      <a:pt x="457" y="8"/>
                    </a:lnTo>
                    <a:lnTo>
                      <a:pt x="425" y="0"/>
                    </a:lnTo>
                    <a:lnTo>
                      <a:pt x="316" y="38"/>
                    </a:lnTo>
                    <a:lnTo>
                      <a:pt x="316" y="38"/>
                    </a:lnTo>
                    <a:close/>
                  </a:path>
                </a:pathLst>
              </a:custGeom>
              <a:solidFill>
                <a:srgbClr val="BA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26"/>
              <p:cNvSpPr>
                <a:spLocks/>
              </p:cNvSpPr>
              <p:nvPr/>
            </p:nvSpPr>
            <p:spPr bwMode="auto">
              <a:xfrm>
                <a:off x="2050" y="2178"/>
                <a:ext cx="643" cy="289"/>
              </a:xfrm>
              <a:custGeom>
                <a:avLst/>
                <a:gdLst>
                  <a:gd name="T0" fmla="*/ 728 w 1285"/>
                  <a:gd name="T1" fmla="*/ 419 h 578"/>
                  <a:gd name="T2" fmla="*/ 705 w 1285"/>
                  <a:gd name="T3" fmla="*/ 489 h 578"/>
                  <a:gd name="T4" fmla="*/ 688 w 1285"/>
                  <a:gd name="T5" fmla="*/ 525 h 578"/>
                  <a:gd name="T6" fmla="*/ 656 w 1285"/>
                  <a:gd name="T7" fmla="*/ 567 h 578"/>
                  <a:gd name="T8" fmla="*/ 610 w 1285"/>
                  <a:gd name="T9" fmla="*/ 578 h 578"/>
                  <a:gd name="T10" fmla="*/ 526 w 1285"/>
                  <a:gd name="T11" fmla="*/ 525 h 578"/>
                  <a:gd name="T12" fmla="*/ 483 w 1285"/>
                  <a:gd name="T13" fmla="*/ 457 h 578"/>
                  <a:gd name="T14" fmla="*/ 410 w 1285"/>
                  <a:gd name="T15" fmla="*/ 455 h 578"/>
                  <a:gd name="T16" fmla="*/ 268 w 1285"/>
                  <a:gd name="T17" fmla="*/ 491 h 578"/>
                  <a:gd name="T18" fmla="*/ 114 w 1285"/>
                  <a:gd name="T19" fmla="*/ 512 h 578"/>
                  <a:gd name="T20" fmla="*/ 11 w 1285"/>
                  <a:gd name="T21" fmla="*/ 483 h 578"/>
                  <a:gd name="T22" fmla="*/ 3 w 1285"/>
                  <a:gd name="T23" fmla="*/ 424 h 578"/>
                  <a:gd name="T24" fmla="*/ 22 w 1285"/>
                  <a:gd name="T25" fmla="*/ 399 h 578"/>
                  <a:gd name="T26" fmla="*/ 51 w 1285"/>
                  <a:gd name="T27" fmla="*/ 377 h 578"/>
                  <a:gd name="T28" fmla="*/ 129 w 1285"/>
                  <a:gd name="T29" fmla="*/ 344 h 578"/>
                  <a:gd name="T30" fmla="*/ 367 w 1285"/>
                  <a:gd name="T31" fmla="*/ 322 h 578"/>
                  <a:gd name="T32" fmla="*/ 376 w 1285"/>
                  <a:gd name="T33" fmla="*/ 164 h 578"/>
                  <a:gd name="T34" fmla="*/ 393 w 1285"/>
                  <a:gd name="T35" fmla="*/ 126 h 578"/>
                  <a:gd name="T36" fmla="*/ 422 w 1285"/>
                  <a:gd name="T37" fmla="*/ 97 h 578"/>
                  <a:gd name="T38" fmla="*/ 549 w 1285"/>
                  <a:gd name="T39" fmla="*/ 101 h 578"/>
                  <a:gd name="T40" fmla="*/ 610 w 1285"/>
                  <a:gd name="T41" fmla="*/ 145 h 578"/>
                  <a:gd name="T42" fmla="*/ 646 w 1285"/>
                  <a:gd name="T43" fmla="*/ 190 h 578"/>
                  <a:gd name="T44" fmla="*/ 688 w 1285"/>
                  <a:gd name="T45" fmla="*/ 169 h 578"/>
                  <a:gd name="T46" fmla="*/ 720 w 1285"/>
                  <a:gd name="T47" fmla="*/ 112 h 578"/>
                  <a:gd name="T48" fmla="*/ 759 w 1285"/>
                  <a:gd name="T49" fmla="*/ 61 h 578"/>
                  <a:gd name="T50" fmla="*/ 789 w 1285"/>
                  <a:gd name="T51" fmla="*/ 31 h 578"/>
                  <a:gd name="T52" fmla="*/ 852 w 1285"/>
                  <a:gd name="T53" fmla="*/ 2 h 578"/>
                  <a:gd name="T54" fmla="*/ 951 w 1285"/>
                  <a:gd name="T55" fmla="*/ 15 h 578"/>
                  <a:gd name="T56" fmla="*/ 1029 w 1285"/>
                  <a:gd name="T57" fmla="*/ 99 h 578"/>
                  <a:gd name="T58" fmla="*/ 1048 w 1285"/>
                  <a:gd name="T59" fmla="*/ 183 h 578"/>
                  <a:gd name="T60" fmla="*/ 1160 w 1285"/>
                  <a:gd name="T61" fmla="*/ 173 h 578"/>
                  <a:gd name="T62" fmla="*/ 1268 w 1285"/>
                  <a:gd name="T63" fmla="*/ 196 h 578"/>
                  <a:gd name="T64" fmla="*/ 1285 w 1285"/>
                  <a:gd name="T65" fmla="*/ 240 h 578"/>
                  <a:gd name="T66" fmla="*/ 1268 w 1285"/>
                  <a:gd name="T67" fmla="*/ 276 h 578"/>
                  <a:gd name="T68" fmla="*/ 1230 w 1285"/>
                  <a:gd name="T69" fmla="*/ 304 h 578"/>
                  <a:gd name="T70" fmla="*/ 1148 w 1285"/>
                  <a:gd name="T71" fmla="*/ 327 h 578"/>
                  <a:gd name="T72" fmla="*/ 1044 w 1285"/>
                  <a:gd name="T73" fmla="*/ 325 h 578"/>
                  <a:gd name="T74" fmla="*/ 1101 w 1285"/>
                  <a:gd name="T75" fmla="*/ 257 h 578"/>
                  <a:gd name="T76" fmla="*/ 1080 w 1285"/>
                  <a:gd name="T77" fmla="*/ 240 h 578"/>
                  <a:gd name="T78" fmla="*/ 977 w 1285"/>
                  <a:gd name="T79" fmla="*/ 245 h 578"/>
                  <a:gd name="T80" fmla="*/ 958 w 1285"/>
                  <a:gd name="T81" fmla="*/ 206 h 578"/>
                  <a:gd name="T82" fmla="*/ 926 w 1285"/>
                  <a:gd name="T83" fmla="*/ 164 h 578"/>
                  <a:gd name="T84" fmla="*/ 878 w 1285"/>
                  <a:gd name="T85" fmla="*/ 143 h 578"/>
                  <a:gd name="T86" fmla="*/ 819 w 1285"/>
                  <a:gd name="T87" fmla="*/ 166 h 578"/>
                  <a:gd name="T88" fmla="*/ 762 w 1285"/>
                  <a:gd name="T89" fmla="*/ 215 h 578"/>
                  <a:gd name="T90" fmla="*/ 719 w 1285"/>
                  <a:gd name="T91" fmla="*/ 264 h 578"/>
                  <a:gd name="T92" fmla="*/ 686 w 1285"/>
                  <a:gd name="T93" fmla="*/ 304 h 578"/>
                  <a:gd name="T94" fmla="*/ 610 w 1285"/>
                  <a:gd name="T95" fmla="*/ 266 h 578"/>
                  <a:gd name="T96" fmla="*/ 568 w 1285"/>
                  <a:gd name="T97" fmla="*/ 240 h 578"/>
                  <a:gd name="T98" fmla="*/ 517 w 1285"/>
                  <a:gd name="T99" fmla="*/ 221 h 578"/>
                  <a:gd name="T100" fmla="*/ 456 w 1285"/>
                  <a:gd name="T101" fmla="*/ 274 h 578"/>
                  <a:gd name="T102" fmla="*/ 468 w 1285"/>
                  <a:gd name="T103" fmla="*/ 331 h 578"/>
                  <a:gd name="T104" fmla="*/ 437 w 1285"/>
                  <a:gd name="T105" fmla="*/ 348 h 578"/>
                  <a:gd name="T106" fmla="*/ 291 w 1285"/>
                  <a:gd name="T107" fmla="*/ 386 h 578"/>
                  <a:gd name="T108" fmla="*/ 275 w 1285"/>
                  <a:gd name="T109" fmla="*/ 419 h 578"/>
                  <a:gd name="T110" fmla="*/ 395 w 1285"/>
                  <a:gd name="T111" fmla="*/ 415 h 578"/>
                  <a:gd name="T112" fmla="*/ 526 w 1285"/>
                  <a:gd name="T113" fmla="*/ 394 h 578"/>
                  <a:gd name="T114" fmla="*/ 547 w 1285"/>
                  <a:gd name="T115" fmla="*/ 420 h 578"/>
                  <a:gd name="T116" fmla="*/ 578 w 1285"/>
                  <a:gd name="T117" fmla="*/ 451 h 578"/>
                  <a:gd name="T118" fmla="*/ 642 w 1285"/>
                  <a:gd name="T119" fmla="*/ 466 h 578"/>
                  <a:gd name="T120" fmla="*/ 711 w 1285"/>
                  <a:gd name="T121" fmla="*/ 413 h 578"/>
                  <a:gd name="T122" fmla="*/ 736 w 1285"/>
                  <a:gd name="T123" fmla="*/ 38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5" h="578">
                    <a:moveTo>
                      <a:pt x="736" y="386"/>
                    </a:moveTo>
                    <a:lnTo>
                      <a:pt x="728" y="419"/>
                    </a:lnTo>
                    <a:lnTo>
                      <a:pt x="719" y="453"/>
                    </a:lnTo>
                    <a:lnTo>
                      <a:pt x="705" y="489"/>
                    </a:lnTo>
                    <a:lnTo>
                      <a:pt x="698" y="508"/>
                    </a:lnTo>
                    <a:lnTo>
                      <a:pt x="688" y="525"/>
                    </a:lnTo>
                    <a:lnTo>
                      <a:pt x="669" y="555"/>
                    </a:lnTo>
                    <a:lnTo>
                      <a:pt x="656" y="567"/>
                    </a:lnTo>
                    <a:lnTo>
                      <a:pt x="641" y="576"/>
                    </a:lnTo>
                    <a:lnTo>
                      <a:pt x="610" y="578"/>
                    </a:lnTo>
                    <a:lnTo>
                      <a:pt x="549" y="550"/>
                    </a:lnTo>
                    <a:lnTo>
                      <a:pt x="526" y="525"/>
                    </a:lnTo>
                    <a:lnTo>
                      <a:pt x="507" y="500"/>
                    </a:lnTo>
                    <a:lnTo>
                      <a:pt x="483" y="457"/>
                    </a:lnTo>
                    <a:lnTo>
                      <a:pt x="473" y="436"/>
                    </a:lnTo>
                    <a:lnTo>
                      <a:pt x="410" y="455"/>
                    </a:lnTo>
                    <a:lnTo>
                      <a:pt x="346" y="472"/>
                    </a:lnTo>
                    <a:lnTo>
                      <a:pt x="268" y="491"/>
                    </a:lnTo>
                    <a:lnTo>
                      <a:pt x="190" y="504"/>
                    </a:lnTo>
                    <a:lnTo>
                      <a:pt x="114" y="512"/>
                    </a:lnTo>
                    <a:lnTo>
                      <a:pt x="51" y="504"/>
                    </a:lnTo>
                    <a:lnTo>
                      <a:pt x="11" y="483"/>
                    </a:lnTo>
                    <a:lnTo>
                      <a:pt x="0" y="455"/>
                    </a:lnTo>
                    <a:lnTo>
                      <a:pt x="3" y="424"/>
                    </a:lnTo>
                    <a:lnTo>
                      <a:pt x="9" y="413"/>
                    </a:lnTo>
                    <a:lnTo>
                      <a:pt x="22" y="399"/>
                    </a:lnTo>
                    <a:lnTo>
                      <a:pt x="34" y="390"/>
                    </a:lnTo>
                    <a:lnTo>
                      <a:pt x="51" y="377"/>
                    </a:lnTo>
                    <a:lnTo>
                      <a:pt x="89" y="358"/>
                    </a:lnTo>
                    <a:lnTo>
                      <a:pt x="129" y="344"/>
                    </a:lnTo>
                    <a:lnTo>
                      <a:pt x="201" y="329"/>
                    </a:lnTo>
                    <a:lnTo>
                      <a:pt x="367" y="322"/>
                    </a:lnTo>
                    <a:lnTo>
                      <a:pt x="367" y="206"/>
                    </a:lnTo>
                    <a:lnTo>
                      <a:pt x="376" y="164"/>
                    </a:lnTo>
                    <a:lnTo>
                      <a:pt x="384" y="143"/>
                    </a:lnTo>
                    <a:lnTo>
                      <a:pt x="393" y="126"/>
                    </a:lnTo>
                    <a:lnTo>
                      <a:pt x="407" y="109"/>
                    </a:lnTo>
                    <a:lnTo>
                      <a:pt x="422" y="97"/>
                    </a:lnTo>
                    <a:lnTo>
                      <a:pt x="464" y="84"/>
                    </a:lnTo>
                    <a:lnTo>
                      <a:pt x="549" y="101"/>
                    </a:lnTo>
                    <a:lnTo>
                      <a:pt x="582" y="122"/>
                    </a:lnTo>
                    <a:lnTo>
                      <a:pt x="610" y="145"/>
                    </a:lnTo>
                    <a:lnTo>
                      <a:pt x="633" y="169"/>
                    </a:lnTo>
                    <a:lnTo>
                      <a:pt x="646" y="190"/>
                    </a:lnTo>
                    <a:lnTo>
                      <a:pt x="660" y="211"/>
                    </a:lnTo>
                    <a:lnTo>
                      <a:pt x="688" y="169"/>
                    </a:lnTo>
                    <a:lnTo>
                      <a:pt x="701" y="141"/>
                    </a:lnTo>
                    <a:lnTo>
                      <a:pt x="720" y="112"/>
                    </a:lnTo>
                    <a:lnTo>
                      <a:pt x="743" y="78"/>
                    </a:lnTo>
                    <a:lnTo>
                      <a:pt x="759" y="61"/>
                    </a:lnTo>
                    <a:lnTo>
                      <a:pt x="772" y="44"/>
                    </a:lnTo>
                    <a:lnTo>
                      <a:pt x="789" y="31"/>
                    </a:lnTo>
                    <a:lnTo>
                      <a:pt x="810" y="19"/>
                    </a:lnTo>
                    <a:lnTo>
                      <a:pt x="852" y="2"/>
                    </a:lnTo>
                    <a:lnTo>
                      <a:pt x="903" y="0"/>
                    </a:lnTo>
                    <a:lnTo>
                      <a:pt x="951" y="15"/>
                    </a:lnTo>
                    <a:lnTo>
                      <a:pt x="987" y="38"/>
                    </a:lnTo>
                    <a:lnTo>
                      <a:pt x="1029" y="99"/>
                    </a:lnTo>
                    <a:lnTo>
                      <a:pt x="1046" y="158"/>
                    </a:lnTo>
                    <a:lnTo>
                      <a:pt x="1048" y="183"/>
                    </a:lnTo>
                    <a:lnTo>
                      <a:pt x="1084" y="177"/>
                    </a:lnTo>
                    <a:lnTo>
                      <a:pt x="1160" y="173"/>
                    </a:lnTo>
                    <a:lnTo>
                      <a:pt x="1238" y="181"/>
                    </a:lnTo>
                    <a:lnTo>
                      <a:pt x="1268" y="196"/>
                    </a:lnTo>
                    <a:lnTo>
                      <a:pt x="1282" y="215"/>
                    </a:lnTo>
                    <a:lnTo>
                      <a:pt x="1285" y="240"/>
                    </a:lnTo>
                    <a:lnTo>
                      <a:pt x="1276" y="266"/>
                    </a:lnTo>
                    <a:lnTo>
                      <a:pt x="1268" y="276"/>
                    </a:lnTo>
                    <a:lnTo>
                      <a:pt x="1257" y="287"/>
                    </a:lnTo>
                    <a:lnTo>
                      <a:pt x="1230" y="304"/>
                    </a:lnTo>
                    <a:lnTo>
                      <a:pt x="1196" y="318"/>
                    </a:lnTo>
                    <a:lnTo>
                      <a:pt x="1148" y="327"/>
                    </a:lnTo>
                    <a:lnTo>
                      <a:pt x="1032" y="331"/>
                    </a:lnTo>
                    <a:lnTo>
                      <a:pt x="1044" y="325"/>
                    </a:lnTo>
                    <a:lnTo>
                      <a:pt x="1067" y="308"/>
                    </a:lnTo>
                    <a:lnTo>
                      <a:pt x="1101" y="257"/>
                    </a:lnTo>
                    <a:lnTo>
                      <a:pt x="1095" y="245"/>
                    </a:lnTo>
                    <a:lnTo>
                      <a:pt x="1080" y="240"/>
                    </a:lnTo>
                    <a:lnTo>
                      <a:pt x="1038" y="238"/>
                    </a:lnTo>
                    <a:lnTo>
                      <a:pt x="977" y="245"/>
                    </a:lnTo>
                    <a:lnTo>
                      <a:pt x="970" y="225"/>
                    </a:lnTo>
                    <a:lnTo>
                      <a:pt x="958" y="206"/>
                    </a:lnTo>
                    <a:lnTo>
                      <a:pt x="945" y="185"/>
                    </a:lnTo>
                    <a:lnTo>
                      <a:pt x="926" y="164"/>
                    </a:lnTo>
                    <a:lnTo>
                      <a:pt x="903" y="148"/>
                    </a:lnTo>
                    <a:lnTo>
                      <a:pt x="878" y="143"/>
                    </a:lnTo>
                    <a:lnTo>
                      <a:pt x="850" y="148"/>
                    </a:lnTo>
                    <a:lnTo>
                      <a:pt x="819" y="166"/>
                    </a:lnTo>
                    <a:lnTo>
                      <a:pt x="789" y="188"/>
                    </a:lnTo>
                    <a:lnTo>
                      <a:pt x="762" y="215"/>
                    </a:lnTo>
                    <a:lnTo>
                      <a:pt x="736" y="240"/>
                    </a:lnTo>
                    <a:lnTo>
                      <a:pt x="719" y="264"/>
                    </a:lnTo>
                    <a:lnTo>
                      <a:pt x="701" y="285"/>
                    </a:lnTo>
                    <a:lnTo>
                      <a:pt x="686" y="304"/>
                    </a:lnTo>
                    <a:lnTo>
                      <a:pt x="627" y="280"/>
                    </a:lnTo>
                    <a:lnTo>
                      <a:pt x="610" y="266"/>
                    </a:lnTo>
                    <a:lnTo>
                      <a:pt x="591" y="251"/>
                    </a:lnTo>
                    <a:lnTo>
                      <a:pt x="568" y="240"/>
                    </a:lnTo>
                    <a:lnTo>
                      <a:pt x="544" y="226"/>
                    </a:lnTo>
                    <a:lnTo>
                      <a:pt x="517" y="221"/>
                    </a:lnTo>
                    <a:lnTo>
                      <a:pt x="475" y="234"/>
                    </a:lnTo>
                    <a:lnTo>
                      <a:pt x="456" y="274"/>
                    </a:lnTo>
                    <a:lnTo>
                      <a:pt x="460" y="308"/>
                    </a:lnTo>
                    <a:lnTo>
                      <a:pt x="468" y="331"/>
                    </a:lnTo>
                    <a:lnTo>
                      <a:pt x="471" y="341"/>
                    </a:lnTo>
                    <a:lnTo>
                      <a:pt x="437" y="348"/>
                    </a:lnTo>
                    <a:lnTo>
                      <a:pt x="363" y="363"/>
                    </a:lnTo>
                    <a:lnTo>
                      <a:pt x="291" y="386"/>
                    </a:lnTo>
                    <a:lnTo>
                      <a:pt x="260" y="411"/>
                    </a:lnTo>
                    <a:lnTo>
                      <a:pt x="275" y="419"/>
                    </a:lnTo>
                    <a:lnTo>
                      <a:pt x="306" y="424"/>
                    </a:lnTo>
                    <a:lnTo>
                      <a:pt x="395" y="415"/>
                    </a:lnTo>
                    <a:lnTo>
                      <a:pt x="487" y="399"/>
                    </a:lnTo>
                    <a:lnTo>
                      <a:pt x="526" y="394"/>
                    </a:lnTo>
                    <a:lnTo>
                      <a:pt x="536" y="407"/>
                    </a:lnTo>
                    <a:lnTo>
                      <a:pt x="547" y="420"/>
                    </a:lnTo>
                    <a:lnTo>
                      <a:pt x="561" y="436"/>
                    </a:lnTo>
                    <a:lnTo>
                      <a:pt x="578" y="451"/>
                    </a:lnTo>
                    <a:lnTo>
                      <a:pt x="599" y="462"/>
                    </a:lnTo>
                    <a:lnTo>
                      <a:pt x="642" y="466"/>
                    </a:lnTo>
                    <a:lnTo>
                      <a:pt x="682" y="438"/>
                    </a:lnTo>
                    <a:lnTo>
                      <a:pt x="711" y="413"/>
                    </a:lnTo>
                    <a:lnTo>
                      <a:pt x="728" y="394"/>
                    </a:lnTo>
                    <a:lnTo>
                      <a:pt x="736" y="386"/>
                    </a:lnTo>
                    <a:lnTo>
                      <a:pt x="736" y="386"/>
                    </a:lnTo>
                    <a:close/>
                  </a:path>
                </a:pathLst>
              </a:custGeom>
              <a:solidFill>
                <a:srgbClr val="A8C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28"/>
              <p:cNvSpPr>
                <a:spLocks/>
              </p:cNvSpPr>
              <p:nvPr/>
            </p:nvSpPr>
            <p:spPr bwMode="auto">
              <a:xfrm>
                <a:off x="2477" y="2609"/>
                <a:ext cx="230" cy="449"/>
              </a:xfrm>
              <a:custGeom>
                <a:avLst/>
                <a:gdLst>
                  <a:gd name="T0" fmla="*/ 251 w 460"/>
                  <a:gd name="T1" fmla="*/ 145 h 898"/>
                  <a:gd name="T2" fmla="*/ 260 w 460"/>
                  <a:gd name="T3" fmla="*/ 198 h 898"/>
                  <a:gd name="T4" fmla="*/ 272 w 460"/>
                  <a:gd name="T5" fmla="*/ 257 h 898"/>
                  <a:gd name="T6" fmla="*/ 289 w 460"/>
                  <a:gd name="T7" fmla="*/ 377 h 898"/>
                  <a:gd name="T8" fmla="*/ 291 w 460"/>
                  <a:gd name="T9" fmla="*/ 407 h 898"/>
                  <a:gd name="T10" fmla="*/ 289 w 460"/>
                  <a:gd name="T11" fmla="*/ 442 h 898"/>
                  <a:gd name="T12" fmla="*/ 281 w 460"/>
                  <a:gd name="T13" fmla="*/ 506 h 898"/>
                  <a:gd name="T14" fmla="*/ 270 w 460"/>
                  <a:gd name="T15" fmla="*/ 540 h 898"/>
                  <a:gd name="T16" fmla="*/ 258 w 460"/>
                  <a:gd name="T17" fmla="*/ 573 h 898"/>
                  <a:gd name="T18" fmla="*/ 241 w 460"/>
                  <a:gd name="T19" fmla="*/ 607 h 898"/>
                  <a:gd name="T20" fmla="*/ 222 w 460"/>
                  <a:gd name="T21" fmla="*/ 641 h 898"/>
                  <a:gd name="T22" fmla="*/ 0 w 460"/>
                  <a:gd name="T23" fmla="*/ 898 h 898"/>
                  <a:gd name="T24" fmla="*/ 287 w 460"/>
                  <a:gd name="T25" fmla="*/ 892 h 898"/>
                  <a:gd name="T26" fmla="*/ 342 w 460"/>
                  <a:gd name="T27" fmla="*/ 647 h 898"/>
                  <a:gd name="T28" fmla="*/ 441 w 460"/>
                  <a:gd name="T29" fmla="*/ 736 h 898"/>
                  <a:gd name="T30" fmla="*/ 447 w 460"/>
                  <a:gd name="T31" fmla="*/ 259 h 898"/>
                  <a:gd name="T32" fmla="*/ 460 w 460"/>
                  <a:gd name="T33" fmla="*/ 0 h 898"/>
                  <a:gd name="T34" fmla="*/ 273 w 460"/>
                  <a:gd name="T35" fmla="*/ 94 h 898"/>
                  <a:gd name="T36" fmla="*/ 251 w 460"/>
                  <a:gd name="T37" fmla="*/ 145 h 898"/>
                  <a:gd name="T38" fmla="*/ 251 w 460"/>
                  <a:gd name="T39" fmla="*/ 145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0" h="898">
                    <a:moveTo>
                      <a:pt x="251" y="145"/>
                    </a:moveTo>
                    <a:lnTo>
                      <a:pt x="260" y="198"/>
                    </a:lnTo>
                    <a:lnTo>
                      <a:pt x="272" y="257"/>
                    </a:lnTo>
                    <a:lnTo>
                      <a:pt x="289" y="377"/>
                    </a:lnTo>
                    <a:lnTo>
                      <a:pt x="291" y="407"/>
                    </a:lnTo>
                    <a:lnTo>
                      <a:pt x="289" y="442"/>
                    </a:lnTo>
                    <a:lnTo>
                      <a:pt x="281" y="506"/>
                    </a:lnTo>
                    <a:lnTo>
                      <a:pt x="270" y="540"/>
                    </a:lnTo>
                    <a:lnTo>
                      <a:pt x="258" y="573"/>
                    </a:lnTo>
                    <a:lnTo>
                      <a:pt x="241" y="607"/>
                    </a:lnTo>
                    <a:lnTo>
                      <a:pt x="222" y="641"/>
                    </a:lnTo>
                    <a:lnTo>
                      <a:pt x="0" y="898"/>
                    </a:lnTo>
                    <a:lnTo>
                      <a:pt x="287" y="892"/>
                    </a:lnTo>
                    <a:lnTo>
                      <a:pt x="342" y="647"/>
                    </a:lnTo>
                    <a:lnTo>
                      <a:pt x="441" y="736"/>
                    </a:lnTo>
                    <a:lnTo>
                      <a:pt x="447" y="259"/>
                    </a:lnTo>
                    <a:lnTo>
                      <a:pt x="460" y="0"/>
                    </a:lnTo>
                    <a:lnTo>
                      <a:pt x="273" y="94"/>
                    </a:lnTo>
                    <a:lnTo>
                      <a:pt x="251" y="145"/>
                    </a:lnTo>
                    <a:lnTo>
                      <a:pt x="251" y="145"/>
                    </a:lnTo>
                    <a:close/>
                  </a:path>
                </a:pathLst>
              </a:custGeom>
              <a:solidFill>
                <a:srgbClr val="BA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Freeform 29"/>
              <p:cNvSpPr>
                <a:spLocks/>
              </p:cNvSpPr>
              <p:nvPr/>
            </p:nvSpPr>
            <p:spPr bwMode="auto">
              <a:xfrm>
                <a:off x="2526" y="2310"/>
                <a:ext cx="1041" cy="679"/>
              </a:xfrm>
              <a:custGeom>
                <a:avLst/>
                <a:gdLst>
                  <a:gd name="T0" fmla="*/ 2080 w 2080"/>
                  <a:gd name="T1" fmla="*/ 0 h 1358"/>
                  <a:gd name="T2" fmla="*/ 1974 w 2080"/>
                  <a:gd name="T3" fmla="*/ 4 h 1358"/>
                  <a:gd name="T4" fmla="*/ 1542 w 2080"/>
                  <a:gd name="T5" fmla="*/ 29 h 1358"/>
                  <a:gd name="T6" fmla="*/ 1397 w 2080"/>
                  <a:gd name="T7" fmla="*/ 46 h 1358"/>
                  <a:gd name="T8" fmla="*/ 1245 w 2080"/>
                  <a:gd name="T9" fmla="*/ 65 h 1358"/>
                  <a:gd name="T10" fmla="*/ 1084 w 2080"/>
                  <a:gd name="T11" fmla="*/ 90 h 1358"/>
                  <a:gd name="T12" fmla="*/ 1004 w 2080"/>
                  <a:gd name="T13" fmla="*/ 105 h 1358"/>
                  <a:gd name="T14" fmla="*/ 916 w 2080"/>
                  <a:gd name="T15" fmla="*/ 122 h 1358"/>
                  <a:gd name="T16" fmla="*/ 831 w 2080"/>
                  <a:gd name="T17" fmla="*/ 141 h 1358"/>
                  <a:gd name="T18" fmla="*/ 745 w 2080"/>
                  <a:gd name="T19" fmla="*/ 160 h 1358"/>
                  <a:gd name="T20" fmla="*/ 659 w 2080"/>
                  <a:gd name="T21" fmla="*/ 183 h 1358"/>
                  <a:gd name="T22" fmla="*/ 574 w 2080"/>
                  <a:gd name="T23" fmla="*/ 208 h 1358"/>
                  <a:gd name="T24" fmla="*/ 486 w 2080"/>
                  <a:gd name="T25" fmla="*/ 232 h 1358"/>
                  <a:gd name="T26" fmla="*/ 443 w 2080"/>
                  <a:gd name="T27" fmla="*/ 248 h 1358"/>
                  <a:gd name="T28" fmla="*/ 401 w 2080"/>
                  <a:gd name="T29" fmla="*/ 261 h 1358"/>
                  <a:gd name="T30" fmla="*/ 357 w 2080"/>
                  <a:gd name="T31" fmla="*/ 274 h 1358"/>
                  <a:gd name="T32" fmla="*/ 313 w 2080"/>
                  <a:gd name="T33" fmla="*/ 291 h 1358"/>
                  <a:gd name="T34" fmla="*/ 271 w 2080"/>
                  <a:gd name="T35" fmla="*/ 305 h 1358"/>
                  <a:gd name="T36" fmla="*/ 230 w 2080"/>
                  <a:gd name="T37" fmla="*/ 322 h 1358"/>
                  <a:gd name="T38" fmla="*/ 188 w 2080"/>
                  <a:gd name="T39" fmla="*/ 350 h 1358"/>
                  <a:gd name="T40" fmla="*/ 152 w 2080"/>
                  <a:gd name="T41" fmla="*/ 375 h 1358"/>
                  <a:gd name="T42" fmla="*/ 117 w 2080"/>
                  <a:gd name="T43" fmla="*/ 400 h 1358"/>
                  <a:gd name="T44" fmla="*/ 91 w 2080"/>
                  <a:gd name="T45" fmla="*/ 423 h 1358"/>
                  <a:gd name="T46" fmla="*/ 68 w 2080"/>
                  <a:gd name="T47" fmla="*/ 445 h 1358"/>
                  <a:gd name="T48" fmla="*/ 49 w 2080"/>
                  <a:gd name="T49" fmla="*/ 470 h 1358"/>
                  <a:gd name="T50" fmla="*/ 20 w 2080"/>
                  <a:gd name="T51" fmla="*/ 512 h 1358"/>
                  <a:gd name="T52" fmla="*/ 0 w 2080"/>
                  <a:gd name="T53" fmla="*/ 584 h 1358"/>
                  <a:gd name="T54" fmla="*/ 3 w 2080"/>
                  <a:gd name="T55" fmla="*/ 615 h 1358"/>
                  <a:gd name="T56" fmla="*/ 15 w 2080"/>
                  <a:gd name="T57" fmla="*/ 643 h 1358"/>
                  <a:gd name="T58" fmla="*/ 30 w 2080"/>
                  <a:gd name="T59" fmla="*/ 668 h 1358"/>
                  <a:gd name="T60" fmla="*/ 49 w 2080"/>
                  <a:gd name="T61" fmla="*/ 689 h 1358"/>
                  <a:gd name="T62" fmla="*/ 72 w 2080"/>
                  <a:gd name="T63" fmla="*/ 708 h 1358"/>
                  <a:gd name="T64" fmla="*/ 95 w 2080"/>
                  <a:gd name="T65" fmla="*/ 721 h 1358"/>
                  <a:gd name="T66" fmla="*/ 131 w 2080"/>
                  <a:gd name="T67" fmla="*/ 744 h 1358"/>
                  <a:gd name="T68" fmla="*/ 148 w 2080"/>
                  <a:gd name="T69" fmla="*/ 750 h 1358"/>
                  <a:gd name="T70" fmla="*/ 327 w 2080"/>
                  <a:gd name="T71" fmla="*/ 725 h 1358"/>
                  <a:gd name="T72" fmla="*/ 344 w 2080"/>
                  <a:gd name="T73" fmla="*/ 860 h 1358"/>
                  <a:gd name="T74" fmla="*/ 823 w 2080"/>
                  <a:gd name="T75" fmla="*/ 786 h 1358"/>
                  <a:gd name="T76" fmla="*/ 1038 w 2080"/>
                  <a:gd name="T77" fmla="*/ 854 h 1358"/>
                  <a:gd name="T78" fmla="*/ 1011 w 2080"/>
                  <a:gd name="T79" fmla="*/ 873 h 1358"/>
                  <a:gd name="T80" fmla="*/ 985 w 2080"/>
                  <a:gd name="T81" fmla="*/ 894 h 1358"/>
                  <a:gd name="T82" fmla="*/ 954 w 2080"/>
                  <a:gd name="T83" fmla="*/ 921 h 1358"/>
                  <a:gd name="T84" fmla="*/ 939 w 2080"/>
                  <a:gd name="T85" fmla="*/ 936 h 1358"/>
                  <a:gd name="T86" fmla="*/ 928 w 2080"/>
                  <a:gd name="T87" fmla="*/ 949 h 1358"/>
                  <a:gd name="T88" fmla="*/ 907 w 2080"/>
                  <a:gd name="T89" fmla="*/ 980 h 1358"/>
                  <a:gd name="T90" fmla="*/ 901 w 2080"/>
                  <a:gd name="T91" fmla="*/ 1006 h 1358"/>
                  <a:gd name="T92" fmla="*/ 903 w 2080"/>
                  <a:gd name="T93" fmla="*/ 1020 h 1358"/>
                  <a:gd name="T94" fmla="*/ 911 w 2080"/>
                  <a:gd name="T95" fmla="*/ 1031 h 1358"/>
                  <a:gd name="T96" fmla="*/ 926 w 2080"/>
                  <a:gd name="T97" fmla="*/ 1054 h 1358"/>
                  <a:gd name="T98" fmla="*/ 943 w 2080"/>
                  <a:gd name="T99" fmla="*/ 1073 h 1358"/>
                  <a:gd name="T100" fmla="*/ 966 w 2080"/>
                  <a:gd name="T101" fmla="*/ 1090 h 1358"/>
                  <a:gd name="T102" fmla="*/ 988 w 2080"/>
                  <a:gd name="T103" fmla="*/ 1107 h 1358"/>
                  <a:gd name="T104" fmla="*/ 1015 w 2080"/>
                  <a:gd name="T105" fmla="*/ 1122 h 1358"/>
                  <a:gd name="T106" fmla="*/ 1042 w 2080"/>
                  <a:gd name="T107" fmla="*/ 1136 h 1358"/>
                  <a:gd name="T108" fmla="*/ 1099 w 2080"/>
                  <a:gd name="T109" fmla="*/ 1157 h 1358"/>
                  <a:gd name="T110" fmla="*/ 1154 w 2080"/>
                  <a:gd name="T111" fmla="*/ 1174 h 1358"/>
                  <a:gd name="T112" fmla="*/ 1200 w 2080"/>
                  <a:gd name="T113" fmla="*/ 1185 h 1358"/>
                  <a:gd name="T114" fmla="*/ 1241 w 2080"/>
                  <a:gd name="T115" fmla="*/ 1193 h 1358"/>
                  <a:gd name="T116" fmla="*/ 1723 w 2080"/>
                  <a:gd name="T117" fmla="*/ 1073 h 1358"/>
                  <a:gd name="T118" fmla="*/ 2080 w 2080"/>
                  <a:gd name="T119" fmla="*/ 1358 h 1358"/>
                  <a:gd name="T120" fmla="*/ 2080 w 2080"/>
                  <a:gd name="T121" fmla="*/ 0 h 1358"/>
                  <a:gd name="T122" fmla="*/ 2080 w 2080"/>
                  <a:gd name="T123"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0" h="1358">
                    <a:moveTo>
                      <a:pt x="2080" y="0"/>
                    </a:moveTo>
                    <a:lnTo>
                      <a:pt x="1974" y="4"/>
                    </a:lnTo>
                    <a:lnTo>
                      <a:pt x="1542" y="29"/>
                    </a:lnTo>
                    <a:lnTo>
                      <a:pt x="1397" y="46"/>
                    </a:lnTo>
                    <a:lnTo>
                      <a:pt x="1245" y="65"/>
                    </a:lnTo>
                    <a:lnTo>
                      <a:pt x="1084" y="90"/>
                    </a:lnTo>
                    <a:lnTo>
                      <a:pt x="1004" y="105"/>
                    </a:lnTo>
                    <a:lnTo>
                      <a:pt x="916" y="122"/>
                    </a:lnTo>
                    <a:lnTo>
                      <a:pt x="831" y="141"/>
                    </a:lnTo>
                    <a:lnTo>
                      <a:pt x="745" y="160"/>
                    </a:lnTo>
                    <a:lnTo>
                      <a:pt x="659" y="183"/>
                    </a:lnTo>
                    <a:lnTo>
                      <a:pt x="574" y="208"/>
                    </a:lnTo>
                    <a:lnTo>
                      <a:pt x="486" y="232"/>
                    </a:lnTo>
                    <a:lnTo>
                      <a:pt x="443" y="248"/>
                    </a:lnTo>
                    <a:lnTo>
                      <a:pt x="401" y="261"/>
                    </a:lnTo>
                    <a:lnTo>
                      <a:pt x="357" y="274"/>
                    </a:lnTo>
                    <a:lnTo>
                      <a:pt x="313" y="291"/>
                    </a:lnTo>
                    <a:lnTo>
                      <a:pt x="271" y="305"/>
                    </a:lnTo>
                    <a:lnTo>
                      <a:pt x="230" y="322"/>
                    </a:lnTo>
                    <a:lnTo>
                      <a:pt x="188" y="350"/>
                    </a:lnTo>
                    <a:lnTo>
                      <a:pt x="152" y="375"/>
                    </a:lnTo>
                    <a:lnTo>
                      <a:pt x="117" y="400"/>
                    </a:lnTo>
                    <a:lnTo>
                      <a:pt x="91" y="423"/>
                    </a:lnTo>
                    <a:lnTo>
                      <a:pt x="68" y="445"/>
                    </a:lnTo>
                    <a:lnTo>
                      <a:pt x="49" y="470"/>
                    </a:lnTo>
                    <a:lnTo>
                      <a:pt x="20" y="512"/>
                    </a:lnTo>
                    <a:lnTo>
                      <a:pt x="0" y="584"/>
                    </a:lnTo>
                    <a:lnTo>
                      <a:pt x="3" y="615"/>
                    </a:lnTo>
                    <a:lnTo>
                      <a:pt x="15" y="643"/>
                    </a:lnTo>
                    <a:lnTo>
                      <a:pt x="30" y="668"/>
                    </a:lnTo>
                    <a:lnTo>
                      <a:pt x="49" y="689"/>
                    </a:lnTo>
                    <a:lnTo>
                      <a:pt x="72" y="708"/>
                    </a:lnTo>
                    <a:lnTo>
                      <a:pt x="95" y="721"/>
                    </a:lnTo>
                    <a:lnTo>
                      <a:pt x="131" y="744"/>
                    </a:lnTo>
                    <a:lnTo>
                      <a:pt x="148" y="750"/>
                    </a:lnTo>
                    <a:lnTo>
                      <a:pt x="327" y="725"/>
                    </a:lnTo>
                    <a:lnTo>
                      <a:pt x="344" y="860"/>
                    </a:lnTo>
                    <a:lnTo>
                      <a:pt x="823" y="786"/>
                    </a:lnTo>
                    <a:lnTo>
                      <a:pt x="1038" y="854"/>
                    </a:lnTo>
                    <a:lnTo>
                      <a:pt x="1011" y="873"/>
                    </a:lnTo>
                    <a:lnTo>
                      <a:pt x="985" y="894"/>
                    </a:lnTo>
                    <a:lnTo>
                      <a:pt x="954" y="921"/>
                    </a:lnTo>
                    <a:lnTo>
                      <a:pt x="939" y="936"/>
                    </a:lnTo>
                    <a:lnTo>
                      <a:pt x="928" y="949"/>
                    </a:lnTo>
                    <a:lnTo>
                      <a:pt x="907" y="980"/>
                    </a:lnTo>
                    <a:lnTo>
                      <a:pt x="901" y="1006"/>
                    </a:lnTo>
                    <a:lnTo>
                      <a:pt x="903" y="1020"/>
                    </a:lnTo>
                    <a:lnTo>
                      <a:pt x="911" y="1031"/>
                    </a:lnTo>
                    <a:lnTo>
                      <a:pt x="926" y="1054"/>
                    </a:lnTo>
                    <a:lnTo>
                      <a:pt x="943" y="1073"/>
                    </a:lnTo>
                    <a:lnTo>
                      <a:pt x="966" y="1090"/>
                    </a:lnTo>
                    <a:lnTo>
                      <a:pt x="988" y="1107"/>
                    </a:lnTo>
                    <a:lnTo>
                      <a:pt x="1015" y="1122"/>
                    </a:lnTo>
                    <a:lnTo>
                      <a:pt x="1042" y="1136"/>
                    </a:lnTo>
                    <a:lnTo>
                      <a:pt x="1099" y="1157"/>
                    </a:lnTo>
                    <a:lnTo>
                      <a:pt x="1154" y="1174"/>
                    </a:lnTo>
                    <a:lnTo>
                      <a:pt x="1200" y="1185"/>
                    </a:lnTo>
                    <a:lnTo>
                      <a:pt x="1241" y="1193"/>
                    </a:lnTo>
                    <a:lnTo>
                      <a:pt x="1723" y="1073"/>
                    </a:lnTo>
                    <a:lnTo>
                      <a:pt x="2080" y="1358"/>
                    </a:lnTo>
                    <a:lnTo>
                      <a:pt x="2080" y="0"/>
                    </a:lnTo>
                    <a:lnTo>
                      <a:pt x="2080" y="0"/>
                    </a:lnTo>
                    <a:close/>
                  </a:path>
                </a:pathLst>
              </a:custGeom>
              <a:solidFill>
                <a:srgbClr val="C9A6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30"/>
              <p:cNvSpPr>
                <a:spLocks/>
              </p:cNvSpPr>
              <p:nvPr/>
            </p:nvSpPr>
            <p:spPr bwMode="auto">
              <a:xfrm>
                <a:off x="2681" y="2382"/>
                <a:ext cx="884" cy="465"/>
              </a:xfrm>
              <a:custGeom>
                <a:avLst/>
                <a:gdLst>
                  <a:gd name="T0" fmla="*/ 1766 w 1766"/>
                  <a:gd name="T1" fmla="*/ 6 h 930"/>
                  <a:gd name="T2" fmla="*/ 1763 w 1766"/>
                  <a:gd name="T3" fmla="*/ 743 h 930"/>
                  <a:gd name="T4" fmla="*/ 1546 w 1766"/>
                  <a:gd name="T5" fmla="*/ 726 h 930"/>
                  <a:gd name="T6" fmla="*/ 933 w 1766"/>
                  <a:gd name="T7" fmla="*/ 930 h 930"/>
                  <a:gd name="T8" fmla="*/ 922 w 1766"/>
                  <a:gd name="T9" fmla="*/ 922 h 930"/>
                  <a:gd name="T10" fmla="*/ 897 w 1766"/>
                  <a:gd name="T11" fmla="*/ 901 h 930"/>
                  <a:gd name="T12" fmla="*/ 884 w 1766"/>
                  <a:gd name="T13" fmla="*/ 886 h 930"/>
                  <a:gd name="T14" fmla="*/ 867 w 1766"/>
                  <a:gd name="T15" fmla="*/ 869 h 930"/>
                  <a:gd name="T16" fmla="*/ 834 w 1766"/>
                  <a:gd name="T17" fmla="*/ 827 h 930"/>
                  <a:gd name="T18" fmla="*/ 814 w 1766"/>
                  <a:gd name="T19" fmla="*/ 776 h 930"/>
                  <a:gd name="T20" fmla="*/ 812 w 1766"/>
                  <a:gd name="T21" fmla="*/ 717 h 930"/>
                  <a:gd name="T22" fmla="*/ 819 w 1766"/>
                  <a:gd name="T23" fmla="*/ 685 h 930"/>
                  <a:gd name="T24" fmla="*/ 834 w 1766"/>
                  <a:gd name="T25" fmla="*/ 654 h 930"/>
                  <a:gd name="T26" fmla="*/ 848 w 1766"/>
                  <a:gd name="T27" fmla="*/ 641 h 930"/>
                  <a:gd name="T28" fmla="*/ 861 w 1766"/>
                  <a:gd name="T29" fmla="*/ 624 h 930"/>
                  <a:gd name="T30" fmla="*/ 876 w 1766"/>
                  <a:gd name="T31" fmla="*/ 607 h 930"/>
                  <a:gd name="T32" fmla="*/ 893 w 1766"/>
                  <a:gd name="T33" fmla="*/ 591 h 930"/>
                  <a:gd name="T34" fmla="*/ 920 w 1766"/>
                  <a:gd name="T35" fmla="*/ 563 h 930"/>
                  <a:gd name="T36" fmla="*/ 922 w 1766"/>
                  <a:gd name="T37" fmla="*/ 538 h 930"/>
                  <a:gd name="T38" fmla="*/ 914 w 1766"/>
                  <a:gd name="T39" fmla="*/ 529 h 930"/>
                  <a:gd name="T40" fmla="*/ 903 w 1766"/>
                  <a:gd name="T41" fmla="*/ 521 h 930"/>
                  <a:gd name="T42" fmla="*/ 867 w 1766"/>
                  <a:gd name="T43" fmla="*/ 508 h 930"/>
                  <a:gd name="T44" fmla="*/ 753 w 1766"/>
                  <a:gd name="T45" fmla="*/ 492 h 930"/>
                  <a:gd name="T46" fmla="*/ 602 w 1766"/>
                  <a:gd name="T47" fmla="*/ 492 h 930"/>
                  <a:gd name="T48" fmla="*/ 300 w 1766"/>
                  <a:gd name="T49" fmla="*/ 510 h 930"/>
                  <a:gd name="T50" fmla="*/ 155 w 1766"/>
                  <a:gd name="T51" fmla="*/ 525 h 930"/>
                  <a:gd name="T52" fmla="*/ 0 w 1766"/>
                  <a:gd name="T53" fmla="*/ 359 h 930"/>
                  <a:gd name="T54" fmla="*/ 11 w 1766"/>
                  <a:gd name="T55" fmla="*/ 350 h 930"/>
                  <a:gd name="T56" fmla="*/ 28 w 1766"/>
                  <a:gd name="T57" fmla="*/ 337 h 930"/>
                  <a:gd name="T58" fmla="*/ 49 w 1766"/>
                  <a:gd name="T59" fmla="*/ 318 h 930"/>
                  <a:gd name="T60" fmla="*/ 76 w 1766"/>
                  <a:gd name="T61" fmla="*/ 297 h 930"/>
                  <a:gd name="T62" fmla="*/ 110 w 1766"/>
                  <a:gd name="T63" fmla="*/ 274 h 930"/>
                  <a:gd name="T64" fmla="*/ 125 w 1766"/>
                  <a:gd name="T65" fmla="*/ 261 h 930"/>
                  <a:gd name="T66" fmla="*/ 148 w 1766"/>
                  <a:gd name="T67" fmla="*/ 249 h 930"/>
                  <a:gd name="T68" fmla="*/ 167 w 1766"/>
                  <a:gd name="T69" fmla="*/ 236 h 930"/>
                  <a:gd name="T70" fmla="*/ 186 w 1766"/>
                  <a:gd name="T71" fmla="*/ 222 h 930"/>
                  <a:gd name="T72" fmla="*/ 209 w 1766"/>
                  <a:gd name="T73" fmla="*/ 209 h 930"/>
                  <a:gd name="T74" fmla="*/ 233 w 1766"/>
                  <a:gd name="T75" fmla="*/ 194 h 930"/>
                  <a:gd name="T76" fmla="*/ 258 w 1766"/>
                  <a:gd name="T77" fmla="*/ 181 h 930"/>
                  <a:gd name="T78" fmla="*/ 283 w 1766"/>
                  <a:gd name="T79" fmla="*/ 167 h 930"/>
                  <a:gd name="T80" fmla="*/ 310 w 1766"/>
                  <a:gd name="T81" fmla="*/ 152 h 930"/>
                  <a:gd name="T82" fmla="*/ 338 w 1766"/>
                  <a:gd name="T83" fmla="*/ 141 h 930"/>
                  <a:gd name="T84" fmla="*/ 365 w 1766"/>
                  <a:gd name="T85" fmla="*/ 127 h 930"/>
                  <a:gd name="T86" fmla="*/ 391 w 1766"/>
                  <a:gd name="T87" fmla="*/ 116 h 930"/>
                  <a:gd name="T88" fmla="*/ 452 w 1766"/>
                  <a:gd name="T89" fmla="*/ 89 h 930"/>
                  <a:gd name="T90" fmla="*/ 513 w 1766"/>
                  <a:gd name="T91" fmla="*/ 68 h 930"/>
                  <a:gd name="T92" fmla="*/ 576 w 1766"/>
                  <a:gd name="T93" fmla="*/ 51 h 930"/>
                  <a:gd name="T94" fmla="*/ 642 w 1766"/>
                  <a:gd name="T95" fmla="*/ 38 h 930"/>
                  <a:gd name="T96" fmla="*/ 791 w 1766"/>
                  <a:gd name="T97" fmla="*/ 19 h 930"/>
                  <a:gd name="T98" fmla="*/ 968 w 1766"/>
                  <a:gd name="T99" fmla="*/ 8 h 930"/>
                  <a:gd name="T100" fmla="*/ 1337 w 1766"/>
                  <a:gd name="T101" fmla="*/ 0 h 930"/>
                  <a:gd name="T102" fmla="*/ 1766 w 1766"/>
                  <a:gd name="T103" fmla="*/ 6 h 930"/>
                  <a:gd name="T104" fmla="*/ 1766 w 1766"/>
                  <a:gd name="T105" fmla="*/ 6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6" h="930">
                    <a:moveTo>
                      <a:pt x="1766" y="6"/>
                    </a:moveTo>
                    <a:lnTo>
                      <a:pt x="1763" y="743"/>
                    </a:lnTo>
                    <a:lnTo>
                      <a:pt x="1546" y="726"/>
                    </a:lnTo>
                    <a:lnTo>
                      <a:pt x="933" y="930"/>
                    </a:lnTo>
                    <a:lnTo>
                      <a:pt x="922" y="922"/>
                    </a:lnTo>
                    <a:lnTo>
                      <a:pt x="897" y="901"/>
                    </a:lnTo>
                    <a:lnTo>
                      <a:pt x="884" y="886"/>
                    </a:lnTo>
                    <a:lnTo>
                      <a:pt x="867" y="869"/>
                    </a:lnTo>
                    <a:lnTo>
                      <a:pt x="834" y="827"/>
                    </a:lnTo>
                    <a:lnTo>
                      <a:pt x="814" y="776"/>
                    </a:lnTo>
                    <a:lnTo>
                      <a:pt x="812" y="717"/>
                    </a:lnTo>
                    <a:lnTo>
                      <a:pt x="819" y="685"/>
                    </a:lnTo>
                    <a:lnTo>
                      <a:pt x="834" y="654"/>
                    </a:lnTo>
                    <a:lnTo>
                      <a:pt x="848" y="641"/>
                    </a:lnTo>
                    <a:lnTo>
                      <a:pt x="861" y="624"/>
                    </a:lnTo>
                    <a:lnTo>
                      <a:pt x="876" y="607"/>
                    </a:lnTo>
                    <a:lnTo>
                      <a:pt x="893" y="591"/>
                    </a:lnTo>
                    <a:lnTo>
                      <a:pt x="920" y="563"/>
                    </a:lnTo>
                    <a:lnTo>
                      <a:pt x="922" y="538"/>
                    </a:lnTo>
                    <a:lnTo>
                      <a:pt x="914" y="529"/>
                    </a:lnTo>
                    <a:lnTo>
                      <a:pt x="903" y="521"/>
                    </a:lnTo>
                    <a:lnTo>
                      <a:pt x="867" y="508"/>
                    </a:lnTo>
                    <a:lnTo>
                      <a:pt x="753" y="492"/>
                    </a:lnTo>
                    <a:lnTo>
                      <a:pt x="602" y="492"/>
                    </a:lnTo>
                    <a:lnTo>
                      <a:pt x="300" y="510"/>
                    </a:lnTo>
                    <a:lnTo>
                      <a:pt x="155" y="525"/>
                    </a:lnTo>
                    <a:lnTo>
                      <a:pt x="0" y="359"/>
                    </a:lnTo>
                    <a:lnTo>
                      <a:pt x="11" y="350"/>
                    </a:lnTo>
                    <a:lnTo>
                      <a:pt x="28" y="337"/>
                    </a:lnTo>
                    <a:lnTo>
                      <a:pt x="49" y="318"/>
                    </a:lnTo>
                    <a:lnTo>
                      <a:pt x="76" y="297"/>
                    </a:lnTo>
                    <a:lnTo>
                      <a:pt x="110" y="274"/>
                    </a:lnTo>
                    <a:lnTo>
                      <a:pt x="125" y="261"/>
                    </a:lnTo>
                    <a:lnTo>
                      <a:pt x="148" y="249"/>
                    </a:lnTo>
                    <a:lnTo>
                      <a:pt x="167" y="236"/>
                    </a:lnTo>
                    <a:lnTo>
                      <a:pt x="186" y="222"/>
                    </a:lnTo>
                    <a:lnTo>
                      <a:pt x="209" y="209"/>
                    </a:lnTo>
                    <a:lnTo>
                      <a:pt x="233" y="194"/>
                    </a:lnTo>
                    <a:lnTo>
                      <a:pt x="258" y="181"/>
                    </a:lnTo>
                    <a:lnTo>
                      <a:pt x="283" y="167"/>
                    </a:lnTo>
                    <a:lnTo>
                      <a:pt x="310" y="152"/>
                    </a:lnTo>
                    <a:lnTo>
                      <a:pt x="338" y="141"/>
                    </a:lnTo>
                    <a:lnTo>
                      <a:pt x="365" y="127"/>
                    </a:lnTo>
                    <a:lnTo>
                      <a:pt x="391" y="116"/>
                    </a:lnTo>
                    <a:lnTo>
                      <a:pt x="452" y="89"/>
                    </a:lnTo>
                    <a:lnTo>
                      <a:pt x="513" y="68"/>
                    </a:lnTo>
                    <a:lnTo>
                      <a:pt x="576" y="51"/>
                    </a:lnTo>
                    <a:lnTo>
                      <a:pt x="642" y="38"/>
                    </a:lnTo>
                    <a:lnTo>
                      <a:pt x="791" y="19"/>
                    </a:lnTo>
                    <a:lnTo>
                      <a:pt x="968" y="8"/>
                    </a:lnTo>
                    <a:lnTo>
                      <a:pt x="1337" y="0"/>
                    </a:lnTo>
                    <a:lnTo>
                      <a:pt x="1766" y="6"/>
                    </a:lnTo>
                    <a:lnTo>
                      <a:pt x="1766" y="6"/>
                    </a:lnTo>
                    <a:close/>
                  </a:path>
                </a:pathLst>
              </a:custGeom>
              <a:solidFill>
                <a:srgbClr val="C7B0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Freeform 117"/>
              <p:cNvSpPr>
                <a:spLocks/>
              </p:cNvSpPr>
              <p:nvPr/>
            </p:nvSpPr>
            <p:spPr bwMode="auto">
              <a:xfrm>
                <a:off x="2489" y="1737"/>
                <a:ext cx="30" cy="13"/>
              </a:xfrm>
              <a:custGeom>
                <a:avLst/>
                <a:gdLst>
                  <a:gd name="T0" fmla="*/ 59 w 59"/>
                  <a:gd name="T1" fmla="*/ 0 h 25"/>
                  <a:gd name="T2" fmla="*/ 31 w 59"/>
                  <a:gd name="T3" fmla="*/ 4 h 25"/>
                  <a:gd name="T4" fmla="*/ 0 w 59"/>
                  <a:gd name="T5" fmla="*/ 4 h 25"/>
                  <a:gd name="T6" fmla="*/ 0 w 59"/>
                  <a:gd name="T7" fmla="*/ 13 h 25"/>
                  <a:gd name="T8" fmla="*/ 17 w 59"/>
                  <a:gd name="T9" fmla="*/ 19 h 25"/>
                  <a:gd name="T10" fmla="*/ 35 w 59"/>
                  <a:gd name="T11" fmla="*/ 25 h 25"/>
                  <a:gd name="T12" fmla="*/ 59 w 59"/>
                  <a:gd name="T13" fmla="*/ 0 h 25"/>
                  <a:gd name="T14" fmla="*/ 59 w 5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5">
                    <a:moveTo>
                      <a:pt x="59" y="0"/>
                    </a:moveTo>
                    <a:lnTo>
                      <a:pt x="31" y="4"/>
                    </a:lnTo>
                    <a:lnTo>
                      <a:pt x="0" y="4"/>
                    </a:lnTo>
                    <a:lnTo>
                      <a:pt x="0" y="13"/>
                    </a:lnTo>
                    <a:lnTo>
                      <a:pt x="17" y="19"/>
                    </a:lnTo>
                    <a:lnTo>
                      <a:pt x="35" y="25"/>
                    </a:lnTo>
                    <a:lnTo>
                      <a:pt x="59" y="0"/>
                    </a:lnTo>
                    <a:lnTo>
                      <a:pt x="59" y="0"/>
                    </a:lnTo>
                    <a:close/>
                  </a:path>
                </a:pathLst>
              </a:custGeom>
              <a:solidFill>
                <a:srgbClr val="3D8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88" name="Freeform 1287"/>
            <p:cNvSpPr/>
            <p:nvPr/>
          </p:nvSpPr>
          <p:spPr>
            <a:xfrm>
              <a:off x="3982192" y="1591297"/>
              <a:ext cx="4227615" cy="1033151"/>
            </a:xfrm>
            <a:custGeom>
              <a:avLst/>
              <a:gdLst>
                <a:gd name="connsiteX0" fmla="*/ 0 w 4227615"/>
                <a:gd name="connsiteY0" fmla="*/ 486888 h 676894"/>
                <a:gd name="connsiteX1" fmla="*/ 498763 w 4227615"/>
                <a:gd name="connsiteY1" fmla="*/ 439387 h 676894"/>
                <a:gd name="connsiteX2" fmla="*/ 831272 w 4227615"/>
                <a:gd name="connsiteY2" fmla="*/ 415636 h 676894"/>
                <a:gd name="connsiteX3" fmla="*/ 1080654 w 4227615"/>
                <a:gd name="connsiteY3" fmla="*/ 380011 h 676894"/>
                <a:gd name="connsiteX4" fmla="*/ 1353787 w 4227615"/>
                <a:gd name="connsiteY4" fmla="*/ 285008 h 676894"/>
                <a:gd name="connsiteX5" fmla="*/ 1686296 w 4227615"/>
                <a:gd name="connsiteY5" fmla="*/ 201881 h 676894"/>
                <a:gd name="connsiteX6" fmla="*/ 2173184 w 4227615"/>
                <a:gd name="connsiteY6" fmla="*/ 190005 h 676894"/>
                <a:gd name="connsiteX7" fmla="*/ 2588820 w 4227615"/>
                <a:gd name="connsiteY7" fmla="*/ 154379 h 676894"/>
                <a:gd name="connsiteX8" fmla="*/ 2838202 w 4227615"/>
                <a:gd name="connsiteY8" fmla="*/ 106878 h 676894"/>
                <a:gd name="connsiteX9" fmla="*/ 3004457 w 4227615"/>
                <a:gd name="connsiteY9" fmla="*/ 83127 h 676894"/>
                <a:gd name="connsiteX10" fmla="*/ 3289464 w 4227615"/>
                <a:gd name="connsiteY10" fmla="*/ 118753 h 676894"/>
                <a:gd name="connsiteX11" fmla="*/ 3550722 w 4227615"/>
                <a:gd name="connsiteY11" fmla="*/ 106878 h 676894"/>
                <a:gd name="connsiteX12" fmla="*/ 3550722 w 4227615"/>
                <a:gd name="connsiteY12" fmla="*/ 106878 h 676894"/>
                <a:gd name="connsiteX13" fmla="*/ 3883231 w 4227615"/>
                <a:gd name="connsiteY13" fmla="*/ 95003 h 676894"/>
                <a:gd name="connsiteX14" fmla="*/ 4108862 w 4227615"/>
                <a:gd name="connsiteY14" fmla="*/ 0 h 676894"/>
                <a:gd name="connsiteX15" fmla="*/ 4215740 w 4227615"/>
                <a:gd name="connsiteY15" fmla="*/ 0 h 676894"/>
                <a:gd name="connsiteX16" fmla="*/ 4227615 w 4227615"/>
                <a:gd name="connsiteY16" fmla="*/ 344385 h 676894"/>
                <a:gd name="connsiteX17" fmla="*/ 3930732 w 4227615"/>
                <a:gd name="connsiteY17" fmla="*/ 344385 h 676894"/>
                <a:gd name="connsiteX18" fmla="*/ 3194462 w 4227615"/>
                <a:gd name="connsiteY18" fmla="*/ 356260 h 676894"/>
                <a:gd name="connsiteX19" fmla="*/ 2422566 w 4227615"/>
                <a:gd name="connsiteY19" fmla="*/ 427512 h 676894"/>
                <a:gd name="connsiteX20" fmla="*/ 1852550 w 4227615"/>
                <a:gd name="connsiteY20" fmla="*/ 427512 h 676894"/>
                <a:gd name="connsiteX21" fmla="*/ 795646 w 4227615"/>
                <a:gd name="connsiteY21" fmla="*/ 617517 h 676894"/>
                <a:gd name="connsiteX22" fmla="*/ 368135 w 4227615"/>
                <a:gd name="connsiteY22" fmla="*/ 676894 h 676894"/>
                <a:gd name="connsiteX23" fmla="*/ 35625 w 4227615"/>
                <a:gd name="connsiteY23" fmla="*/ 676894 h 676894"/>
                <a:gd name="connsiteX24" fmla="*/ 35625 w 4227615"/>
                <a:gd name="connsiteY24" fmla="*/ 676894 h 676894"/>
                <a:gd name="connsiteX25" fmla="*/ 0 w 4227615"/>
                <a:gd name="connsiteY25" fmla="*/ 486888 h 67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27615" h="676894">
                  <a:moveTo>
                    <a:pt x="0" y="486888"/>
                  </a:moveTo>
                  <a:lnTo>
                    <a:pt x="498763" y="439387"/>
                  </a:lnTo>
                  <a:lnTo>
                    <a:pt x="831272" y="415636"/>
                  </a:lnTo>
                  <a:lnTo>
                    <a:pt x="1080654" y="380011"/>
                  </a:lnTo>
                  <a:lnTo>
                    <a:pt x="1353787" y="285008"/>
                  </a:lnTo>
                  <a:lnTo>
                    <a:pt x="1686296" y="201881"/>
                  </a:lnTo>
                  <a:lnTo>
                    <a:pt x="2173184" y="190005"/>
                  </a:lnTo>
                  <a:lnTo>
                    <a:pt x="2588820" y="154379"/>
                  </a:lnTo>
                  <a:lnTo>
                    <a:pt x="2838202" y="106878"/>
                  </a:lnTo>
                  <a:lnTo>
                    <a:pt x="3004457" y="83127"/>
                  </a:lnTo>
                  <a:lnTo>
                    <a:pt x="3289464" y="118753"/>
                  </a:lnTo>
                  <a:lnTo>
                    <a:pt x="3550722" y="106878"/>
                  </a:lnTo>
                  <a:lnTo>
                    <a:pt x="3550722" y="106878"/>
                  </a:lnTo>
                  <a:lnTo>
                    <a:pt x="3883231" y="95003"/>
                  </a:lnTo>
                  <a:lnTo>
                    <a:pt x="4108862" y="0"/>
                  </a:lnTo>
                  <a:lnTo>
                    <a:pt x="4215740" y="0"/>
                  </a:lnTo>
                  <a:lnTo>
                    <a:pt x="4227615" y="344385"/>
                  </a:lnTo>
                  <a:lnTo>
                    <a:pt x="3930732" y="344385"/>
                  </a:lnTo>
                  <a:lnTo>
                    <a:pt x="3194462" y="356260"/>
                  </a:lnTo>
                  <a:lnTo>
                    <a:pt x="2422566" y="427512"/>
                  </a:lnTo>
                  <a:lnTo>
                    <a:pt x="1852550" y="427512"/>
                  </a:lnTo>
                  <a:lnTo>
                    <a:pt x="795646" y="617517"/>
                  </a:lnTo>
                  <a:lnTo>
                    <a:pt x="368135" y="676894"/>
                  </a:lnTo>
                  <a:lnTo>
                    <a:pt x="35625" y="676894"/>
                  </a:lnTo>
                  <a:lnTo>
                    <a:pt x="35625" y="676894"/>
                  </a:lnTo>
                  <a:lnTo>
                    <a:pt x="0" y="486888"/>
                  </a:lnTo>
                  <a:close/>
                </a:path>
              </a:pathLst>
            </a:custGeom>
            <a:solidFill>
              <a:srgbClr val="C9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Freeform 1292"/>
            <p:cNvSpPr/>
            <p:nvPr/>
          </p:nvSpPr>
          <p:spPr>
            <a:xfrm>
              <a:off x="4619501" y="4733305"/>
              <a:ext cx="510639" cy="807523"/>
            </a:xfrm>
            <a:custGeom>
              <a:avLst/>
              <a:gdLst>
                <a:gd name="connsiteX0" fmla="*/ 0 w 510639"/>
                <a:gd name="connsiteY0" fmla="*/ 59377 h 807523"/>
                <a:gd name="connsiteX1" fmla="*/ 320634 w 510639"/>
                <a:gd name="connsiteY1" fmla="*/ 0 h 807523"/>
                <a:gd name="connsiteX2" fmla="*/ 510639 w 510639"/>
                <a:gd name="connsiteY2" fmla="*/ 154380 h 807523"/>
                <a:gd name="connsiteX3" fmla="*/ 498764 w 510639"/>
                <a:gd name="connsiteY3" fmla="*/ 807523 h 807523"/>
                <a:gd name="connsiteX4" fmla="*/ 23751 w 510639"/>
                <a:gd name="connsiteY4" fmla="*/ 807523 h 807523"/>
                <a:gd name="connsiteX5" fmla="*/ 142504 w 510639"/>
                <a:gd name="connsiteY5" fmla="*/ 510639 h 807523"/>
                <a:gd name="connsiteX6" fmla="*/ 0 w 510639"/>
                <a:gd name="connsiteY6" fmla="*/ 59377 h 8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639" h="807523">
                  <a:moveTo>
                    <a:pt x="0" y="59377"/>
                  </a:moveTo>
                  <a:lnTo>
                    <a:pt x="320634" y="0"/>
                  </a:lnTo>
                  <a:lnTo>
                    <a:pt x="510639" y="154380"/>
                  </a:lnTo>
                  <a:lnTo>
                    <a:pt x="498764" y="807523"/>
                  </a:lnTo>
                  <a:lnTo>
                    <a:pt x="23751" y="807523"/>
                  </a:lnTo>
                  <a:lnTo>
                    <a:pt x="142504" y="510639"/>
                  </a:lnTo>
                  <a:lnTo>
                    <a:pt x="0" y="59377"/>
                  </a:lnTo>
                  <a:close/>
                </a:path>
              </a:pathLst>
            </a:custGeom>
            <a:solidFill>
              <a:srgbClr val="B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Freeform 1293"/>
            <p:cNvSpPr/>
            <p:nvPr/>
          </p:nvSpPr>
          <p:spPr>
            <a:xfrm>
              <a:off x="5700156" y="4757056"/>
              <a:ext cx="451262" cy="783772"/>
            </a:xfrm>
            <a:custGeom>
              <a:avLst/>
              <a:gdLst>
                <a:gd name="connsiteX0" fmla="*/ 0 w 451262"/>
                <a:gd name="connsiteY0" fmla="*/ 95003 h 783772"/>
                <a:gd name="connsiteX1" fmla="*/ 368135 w 451262"/>
                <a:gd name="connsiteY1" fmla="*/ 0 h 783772"/>
                <a:gd name="connsiteX2" fmla="*/ 296883 w 451262"/>
                <a:gd name="connsiteY2" fmla="*/ 391886 h 783772"/>
                <a:gd name="connsiteX3" fmla="*/ 451262 w 451262"/>
                <a:gd name="connsiteY3" fmla="*/ 783772 h 783772"/>
                <a:gd name="connsiteX4" fmla="*/ 47501 w 451262"/>
                <a:gd name="connsiteY4" fmla="*/ 783772 h 783772"/>
                <a:gd name="connsiteX5" fmla="*/ 47501 w 451262"/>
                <a:gd name="connsiteY5" fmla="*/ 285008 h 783772"/>
                <a:gd name="connsiteX6" fmla="*/ 0 w 451262"/>
                <a:gd name="connsiteY6" fmla="*/ 95003 h 7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62" h="783772">
                  <a:moveTo>
                    <a:pt x="0" y="95003"/>
                  </a:moveTo>
                  <a:lnTo>
                    <a:pt x="368135" y="0"/>
                  </a:lnTo>
                  <a:lnTo>
                    <a:pt x="296883" y="391886"/>
                  </a:lnTo>
                  <a:lnTo>
                    <a:pt x="451262" y="783772"/>
                  </a:lnTo>
                  <a:lnTo>
                    <a:pt x="47501" y="783772"/>
                  </a:lnTo>
                  <a:lnTo>
                    <a:pt x="47501" y="285008"/>
                  </a:lnTo>
                  <a:lnTo>
                    <a:pt x="0" y="95003"/>
                  </a:lnTo>
                  <a:close/>
                </a:path>
              </a:pathLst>
            </a:custGeom>
            <a:solidFill>
              <a:srgbClr val="B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Freeform 1294"/>
            <p:cNvSpPr/>
            <p:nvPr/>
          </p:nvSpPr>
          <p:spPr>
            <a:xfrm>
              <a:off x="6852062" y="4638303"/>
              <a:ext cx="510639" cy="855023"/>
            </a:xfrm>
            <a:custGeom>
              <a:avLst/>
              <a:gdLst>
                <a:gd name="connsiteX0" fmla="*/ 0 w 510639"/>
                <a:gd name="connsiteY0" fmla="*/ 201880 h 855023"/>
                <a:gd name="connsiteX1" fmla="*/ 201881 w 510639"/>
                <a:gd name="connsiteY1" fmla="*/ 0 h 855023"/>
                <a:gd name="connsiteX2" fmla="*/ 463138 w 510639"/>
                <a:gd name="connsiteY2" fmla="*/ 261257 h 855023"/>
                <a:gd name="connsiteX3" fmla="*/ 368135 w 510639"/>
                <a:gd name="connsiteY3" fmla="*/ 653143 h 855023"/>
                <a:gd name="connsiteX4" fmla="*/ 510639 w 510639"/>
                <a:gd name="connsiteY4" fmla="*/ 855023 h 855023"/>
                <a:gd name="connsiteX5" fmla="*/ 47501 w 510639"/>
                <a:gd name="connsiteY5" fmla="*/ 843148 h 855023"/>
                <a:gd name="connsiteX6" fmla="*/ 142504 w 510639"/>
                <a:gd name="connsiteY6" fmla="*/ 581891 h 855023"/>
                <a:gd name="connsiteX7" fmla="*/ 0 w 510639"/>
                <a:gd name="connsiteY7" fmla="*/ 201880 h 85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639" h="855023">
                  <a:moveTo>
                    <a:pt x="0" y="201880"/>
                  </a:moveTo>
                  <a:lnTo>
                    <a:pt x="201881" y="0"/>
                  </a:lnTo>
                  <a:lnTo>
                    <a:pt x="463138" y="261257"/>
                  </a:lnTo>
                  <a:lnTo>
                    <a:pt x="368135" y="653143"/>
                  </a:lnTo>
                  <a:lnTo>
                    <a:pt x="510639" y="855023"/>
                  </a:lnTo>
                  <a:lnTo>
                    <a:pt x="47501" y="843148"/>
                  </a:lnTo>
                  <a:lnTo>
                    <a:pt x="142504" y="581891"/>
                  </a:lnTo>
                  <a:lnTo>
                    <a:pt x="0" y="201880"/>
                  </a:lnTo>
                  <a:close/>
                </a:path>
              </a:pathLst>
            </a:custGeom>
            <a:solidFill>
              <a:srgbClr val="BA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Freeform 1289"/>
            <p:cNvSpPr/>
            <p:nvPr/>
          </p:nvSpPr>
          <p:spPr>
            <a:xfrm>
              <a:off x="4025735" y="4191000"/>
              <a:ext cx="4132613" cy="1073088"/>
            </a:xfrm>
            <a:custGeom>
              <a:avLst/>
              <a:gdLst>
                <a:gd name="connsiteX0" fmla="*/ 0 w 4132613"/>
                <a:gd name="connsiteY0" fmla="*/ 0 h 771896"/>
                <a:gd name="connsiteX1" fmla="*/ 285008 w 4132613"/>
                <a:gd name="connsiteY1" fmla="*/ 106878 h 771896"/>
                <a:gd name="connsiteX2" fmla="*/ 546265 w 4132613"/>
                <a:gd name="connsiteY2" fmla="*/ 213756 h 771896"/>
                <a:gd name="connsiteX3" fmla="*/ 961901 w 4132613"/>
                <a:gd name="connsiteY3" fmla="*/ 213756 h 771896"/>
                <a:gd name="connsiteX4" fmla="*/ 1460665 w 4132613"/>
                <a:gd name="connsiteY4" fmla="*/ 178130 h 771896"/>
                <a:gd name="connsiteX5" fmla="*/ 1888176 w 4132613"/>
                <a:gd name="connsiteY5" fmla="*/ 130629 h 771896"/>
                <a:gd name="connsiteX6" fmla="*/ 2185060 w 4132613"/>
                <a:gd name="connsiteY6" fmla="*/ 201881 h 771896"/>
                <a:gd name="connsiteX7" fmla="*/ 2565070 w 4132613"/>
                <a:gd name="connsiteY7" fmla="*/ 178130 h 771896"/>
                <a:gd name="connsiteX8" fmla="*/ 3040083 w 4132613"/>
                <a:gd name="connsiteY8" fmla="*/ 213756 h 771896"/>
                <a:gd name="connsiteX9" fmla="*/ 3526971 w 4132613"/>
                <a:gd name="connsiteY9" fmla="*/ 285008 h 771896"/>
                <a:gd name="connsiteX10" fmla="*/ 3764478 w 4132613"/>
                <a:gd name="connsiteY10" fmla="*/ 296883 h 771896"/>
                <a:gd name="connsiteX11" fmla="*/ 3966358 w 4132613"/>
                <a:gd name="connsiteY11" fmla="*/ 225631 h 771896"/>
                <a:gd name="connsiteX12" fmla="*/ 4120738 w 4132613"/>
                <a:gd name="connsiteY12" fmla="*/ 201881 h 771896"/>
                <a:gd name="connsiteX13" fmla="*/ 4132613 w 4132613"/>
                <a:gd name="connsiteY13" fmla="*/ 629392 h 771896"/>
                <a:gd name="connsiteX14" fmla="*/ 3384467 w 4132613"/>
                <a:gd name="connsiteY14" fmla="*/ 629392 h 771896"/>
                <a:gd name="connsiteX15" fmla="*/ 3075709 w 4132613"/>
                <a:gd name="connsiteY15" fmla="*/ 415636 h 771896"/>
                <a:gd name="connsiteX16" fmla="*/ 2671948 w 4132613"/>
                <a:gd name="connsiteY16" fmla="*/ 641268 h 771896"/>
                <a:gd name="connsiteX17" fmla="*/ 2327563 w 4132613"/>
                <a:gd name="connsiteY17" fmla="*/ 724395 h 771896"/>
                <a:gd name="connsiteX18" fmla="*/ 1888176 w 4132613"/>
                <a:gd name="connsiteY18" fmla="*/ 451262 h 771896"/>
                <a:gd name="connsiteX19" fmla="*/ 1555667 w 4132613"/>
                <a:gd name="connsiteY19" fmla="*/ 570016 h 771896"/>
                <a:gd name="connsiteX20" fmla="*/ 1223158 w 4132613"/>
                <a:gd name="connsiteY20" fmla="*/ 771896 h 771896"/>
                <a:gd name="connsiteX21" fmla="*/ 890649 w 4132613"/>
                <a:gd name="connsiteY21" fmla="*/ 463138 h 771896"/>
                <a:gd name="connsiteX22" fmla="*/ 558140 w 4132613"/>
                <a:gd name="connsiteY22" fmla="*/ 522514 h 771896"/>
                <a:gd name="connsiteX23" fmla="*/ 344384 w 4132613"/>
                <a:gd name="connsiteY23" fmla="*/ 641268 h 771896"/>
                <a:gd name="connsiteX24" fmla="*/ 35626 w 4132613"/>
                <a:gd name="connsiteY24" fmla="*/ 724395 h 771896"/>
                <a:gd name="connsiteX25" fmla="*/ 0 w 4132613"/>
                <a:gd name="connsiteY25" fmla="*/ 0 h 77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32613" h="771896">
                  <a:moveTo>
                    <a:pt x="0" y="0"/>
                  </a:moveTo>
                  <a:lnTo>
                    <a:pt x="285008" y="106878"/>
                  </a:lnTo>
                  <a:lnTo>
                    <a:pt x="546265" y="213756"/>
                  </a:lnTo>
                  <a:lnTo>
                    <a:pt x="961901" y="213756"/>
                  </a:lnTo>
                  <a:lnTo>
                    <a:pt x="1460665" y="178130"/>
                  </a:lnTo>
                  <a:lnTo>
                    <a:pt x="1888176" y="130629"/>
                  </a:lnTo>
                  <a:lnTo>
                    <a:pt x="2185060" y="201881"/>
                  </a:lnTo>
                  <a:lnTo>
                    <a:pt x="2565070" y="178130"/>
                  </a:lnTo>
                  <a:lnTo>
                    <a:pt x="3040083" y="213756"/>
                  </a:lnTo>
                  <a:lnTo>
                    <a:pt x="3526971" y="285008"/>
                  </a:lnTo>
                  <a:lnTo>
                    <a:pt x="3764478" y="296883"/>
                  </a:lnTo>
                  <a:lnTo>
                    <a:pt x="3966358" y="225631"/>
                  </a:lnTo>
                  <a:lnTo>
                    <a:pt x="4120738" y="201881"/>
                  </a:lnTo>
                  <a:lnTo>
                    <a:pt x="4132613" y="629392"/>
                  </a:lnTo>
                  <a:lnTo>
                    <a:pt x="3384467" y="629392"/>
                  </a:lnTo>
                  <a:lnTo>
                    <a:pt x="3075709" y="415636"/>
                  </a:lnTo>
                  <a:lnTo>
                    <a:pt x="2671948" y="641268"/>
                  </a:lnTo>
                  <a:lnTo>
                    <a:pt x="2327563" y="724395"/>
                  </a:lnTo>
                  <a:lnTo>
                    <a:pt x="1888176" y="451262"/>
                  </a:lnTo>
                  <a:lnTo>
                    <a:pt x="1555667" y="570016"/>
                  </a:lnTo>
                  <a:lnTo>
                    <a:pt x="1223158" y="771896"/>
                  </a:lnTo>
                  <a:lnTo>
                    <a:pt x="890649" y="463138"/>
                  </a:lnTo>
                  <a:lnTo>
                    <a:pt x="558140" y="522514"/>
                  </a:lnTo>
                  <a:lnTo>
                    <a:pt x="344384" y="641268"/>
                  </a:lnTo>
                  <a:lnTo>
                    <a:pt x="35626" y="724395"/>
                  </a:lnTo>
                  <a:lnTo>
                    <a:pt x="0" y="0"/>
                  </a:lnTo>
                  <a:close/>
                </a:path>
              </a:pathLst>
            </a:custGeom>
            <a:solidFill>
              <a:srgbClr val="C9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2" name="Group 1001"/>
          <p:cNvGrpSpPr>
            <a:grpSpLocks noChangeAspect="1"/>
          </p:cNvGrpSpPr>
          <p:nvPr/>
        </p:nvGrpSpPr>
        <p:grpSpPr bwMode="auto">
          <a:xfrm>
            <a:off x="7346679" y="3099595"/>
            <a:ext cx="1114425" cy="898525"/>
            <a:chOff x="2499" y="2006"/>
            <a:chExt cx="702" cy="566"/>
          </a:xfrm>
        </p:grpSpPr>
        <p:sp>
          <p:nvSpPr>
            <p:cNvPr id="1974" name="Freeform 1002"/>
            <p:cNvSpPr>
              <a:spLocks/>
            </p:cNvSpPr>
            <p:nvPr/>
          </p:nvSpPr>
          <p:spPr bwMode="auto">
            <a:xfrm>
              <a:off x="2499" y="2431"/>
              <a:ext cx="689" cy="141"/>
            </a:xfrm>
            <a:custGeom>
              <a:avLst/>
              <a:gdLst>
                <a:gd name="T0" fmla="*/ 0 w 1378"/>
                <a:gd name="T1" fmla="*/ 280 h 282"/>
                <a:gd name="T2" fmla="*/ 0 w 1378"/>
                <a:gd name="T3" fmla="*/ 276 h 282"/>
                <a:gd name="T4" fmla="*/ 2 w 1378"/>
                <a:gd name="T5" fmla="*/ 267 h 282"/>
                <a:gd name="T6" fmla="*/ 5 w 1378"/>
                <a:gd name="T7" fmla="*/ 255 h 282"/>
                <a:gd name="T8" fmla="*/ 11 w 1378"/>
                <a:gd name="T9" fmla="*/ 244 h 282"/>
                <a:gd name="T10" fmla="*/ 17 w 1378"/>
                <a:gd name="T11" fmla="*/ 236 h 282"/>
                <a:gd name="T12" fmla="*/ 21 w 1378"/>
                <a:gd name="T13" fmla="*/ 227 h 282"/>
                <a:gd name="T14" fmla="*/ 28 w 1378"/>
                <a:gd name="T15" fmla="*/ 217 h 282"/>
                <a:gd name="T16" fmla="*/ 36 w 1378"/>
                <a:gd name="T17" fmla="*/ 210 h 282"/>
                <a:gd name="T18" fmla="*/ 45 w 1378"/>
                <a:gd name="T19" fmla="*/ 200 h 282"/>
                <a:gd name="T20" fmla="*/ 55 w 1378"/>
                <a:gd name="T21" fmla="*/ 189 h 282"/>
                <a:gd name="T22" fmla="*/ 68 w 1378"/>
                <a:gd name="T23" fmla="*/ 179 h 282"/>
                <a:gd name="T24" fmla="*/ 82 w 1378"/>
                <a:gd name="T25" fmla="*/ 172 h 282"/>
                <a:gd name="T26" fmla="*/ 97 w 1378"/>
                <a:gd name="T27" fmla="*/ 160 h 282"/>
                <a:gd name="T28" fmla="*/ 114 w 1378"/>
                <a:gd name="T29" fmla="*/ 151 h 282"/>
                <a:gd name="T30" fmla="*/ 133 w 1378"/>
                <a:gd name="T31" fmla="*/ 141 h 282"/>
                <a:gd name="T32" fmla="*/ 154 w 1378"/>
                <a:gd name="T33" fmla="*/ 132 h 282"/>
                <a:gd name="T34" fmla="*/ 177 w 1378"/>
                <a:gd name="T35" fmla="*/ 122 h 282"/>
                <a:gd name="T36" fmla="*/ 201 w 1378"/>
                <a:gd name="T37" fmla="*/ 114 h 282"/>
                <a:gd name="T38" fmla="*/ 230 w 1378"/>
                <a:gd name="T39" fmla="*/ 107 h 282"/>
                <a:gd name="T40" fmla="*/ 258 w 1378"/>
                <a:gd name="T41" fmla="*/ 99 h 282"/>
                <a:gd name="T42" fmla="*/ 291 w 1378"/>
                <a:gd name="T43" fmla="*/ 92 h 282"/>
                <a:gd name="T44" fmla="*/ 327 w 1378"/>
                <a:gd name="T45" fmla="*/ 86 h 282"/>
                <a:gd name="T46" fmla="*/ 363 w 1378"/>
                <a:gd name="T47" fmla="*/ 80 h 282"/>
                <a:gd name="T48" fmla="*/ 403 w 1378"/>
                <a:gd name="T49" fmla="*/ 76 h 282"/>
                <a:gd name="T50" fmla="*/ 446 w 1378"/>
                <a:gd name="T51" fmla="*/ 73 h 282"/>
                <a:gd name="T52" fmla="*/ 492 w 1378"/>
                <a:gd name="T53" fmla="*/ 71 h 282"/>
                <a:gd name="T54" fmla="*/ 541 w 1378"/>
                <a:gd name="T55" fmla="*/ 71 h 282"/>
                <a:gd name="T56" fmla="*/ 570 w 1378"/>
                <a:gd name="T57" fmla="*/ 69 h 282"/>
                <a:gd name="T58" fmla="*/ 576 w 1378"/>
                <a:gd name="T59" fmla="*/ 65 h 282"/>
                <a:gd name="T60" fmla="*/ 585 w 1378"/>
                <a:gd name="T61" fmla="*/ 61 h 282"/>
                <a:gd name="T62" fmla="*/ 598 w 1378"/>
                <a:gd name="T63" fmla="*/ 57 h 282"/>
                <a:gd name="T64" fmla="*/ 612 w 1378"/>
                <a:gd name="T65" fmla="*/ 52 h 282"/>
                <a:gd name="T66" fmla="*/ 629 w 1378"/>
                <a:gd name="T67" fmla="*/ 46 h 282"/>
                <a:gd name="T68" fmla="*/ 648 w 1378"/>
                <a:gd name="T69" fmla="*/ 40 h 282"/>
                <a:gd name="T70" fmla="*/ 669 w 1378"/>
                <a:gd name="T71" fmla="*/ 35 h 282"/>
                <a:gd name="T72" fmla="*/ 692 w 1378"/>
                <a:gd name="T73" fmla="*/ 27 h 282"/>
                <a:gd name="T74" fmla="*/ 716 w 1378"/>
                <a:gd name="T75" fmla="*/ 21 h 282"/>
                <a:gd name="T76" fmla="*/ 743 w 1378"/>
                <a:gd name="T77" fmla="*/ 16 h 282"/>
                <a:gd name="T78" fmla="*/ 771 w 1378"/>
                <a:gd name="T79" fmla="*/ 12 h 282"/>
                <a:gd name="T80" fmla="*/ 800 w 1378"/>
                <a:gd name="T81" fmla="*/ 6 h 282"/>
                <a:gd name="T82" fmla="*/ 830 w 1378"/>
                <a:gd name="T83" fmla="*/ 2 h 282"/>
                <a:gd name="T84" fmla="*/ 863 w 1378"/>
                <a:gd name="T85" fmla="*/ 0 h 282"/>
                <a:gd name="T86" fmla="*/ 895 w 1378"/>
                <a:gd name="T87" fmla="*/ 0 h 282"/>
                <a:gd name="T88" fmla="*/ 927 w 1378"/>
                <a:gd name="T89" fmla="*/ 0 h 282"/>
                <a:gd name="T90" fmla="*/ 960 w 1378"/>
                <a:gd name="T91" fmla="*/ 2 h 282"/>
                <a:gd name="T92" fmla="*/ 994 w 1378"/>
                <a:gd name="T93" fmla="*/ 6 h 282"/>
                <a:gd name="T94" fmla="*/ 1028 w 1378"/>
                <a:gd name="T95" fmla="*/ 12 h 282"/>
                <a:gd name="T96" fmla="*/ 1060 w 1378"/>
                <a:gd name="T97" fmla="*/ 21 h 282"/>
                <a:gd name="T98" fmla="*/ 1095 w 1378"/>
                <a:gd name="T99" fmla="*/ 31 h 282"/>
                <a:gd name="T100" fmla="*/ 1127 w 1378"/>
                <a:gd name="T101" fmla="*/ 44 h 282"/>
                <a:gd name="T102" fmla="*/ 1161 w 1378"/>
                <a:gd name="T103" fmla="*/ 59 h 282"/>
                <a:gd name="T104" fmla="*/ 1193 w 1378"/>
                <a:gd name="T105" fmla="*/ 78 h 282"/>
                <a:gd name="T106" fmla="*/ 1224 w 1378"/>
                <a:gd name="T107" fmla="*/ 99 h 282"/>
                <a:gd name="T108" fmla="*/ 1256 w 1378"/>
                <a:gd name="T109" fmla="*/ 124 h 282"/>
                <a:gd name="T110" fmla="*/ 1285 w 1378"/>
                <a:gd name="T111" fmla="*/ 153 h 282"/>
                <a:gd name="T112" fmla="*/ 1313 w 1378"/>
                <a:gd name="T113" fmla="*/ 185 h 282"/>
                <a:gd name="T114" fmla="*/ 1340 w 1378"/>
                <a:gd name="T115" fmla="*/ 221 h 282"/>
                <a:gd name="T116" fmla="*/ 1366 w 1378"/>
                <a:gd name="T117" fmla="*/ 261 h 282"/>
                <a:gd name="T118" fmla="*/ 0 w 1378"/>
                <a:gd name="T11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8" h="282">
                  <a:moveTo>
                    <a:pt x="0" y="282"/>
                  </a:moveTo>
                  <a:lnTo>
                    <a:pt x="0" y="280"/>
                  </a:lnTo>
                  <a:lnTo>
                    <a:pt x="0" y="280"/>
                  </a:lnTo>
                  <a:lnTo>
                    <a:pt x="0" y="276"/>
                  </a:lnTo>
                  <a:lnTo>
                    <a:pt x="2" y="272"/>
                  </a:lnTo>
                  <a:lnTo>
                    <a:pt x="2" y="267"/>
                  </a:lnTo>
                  <a:lnTo>
                    <a:pt x="4" y="263"/>
                  </a:lnTo>
                  <a:lnTo>
                    <a:pt x="5" y="255"/>
                  </a:lnTo>
                  <a:lnTo>
                    <a:pt x="11" y="250"/>
                  </a:lnTo>
                  <a:lnTo>
                    <a:pt x="11" y="244"/>
                  </a:lnTo>
                  <a:lnTo>
                    <a:pt x="13" y="240"/>
                  </a:lnTo>
                  <a:lnTo>
                    <a:pt x="17" y="236"/>
                  </a:lnTo>
                  <a:lnTo>
                    <a:pt x="19" y="232"/>
                  </a:lnTo>
                  <a:lnTo>
                    <a:pt x="21" y="227"/>
                  </a:lnTo>
                  <a:lnTo>
                    <a:pt x="24" y="223"/>
                  </a:lnTo>
                  <a:lnTo>
                    <a:pt x="28" y="217"/>
                  </a:lnTo>
                  <a:lnTo>
                    <a:pt x="32" y="213"/>
                  </a:lnTo>
                  <a:lnTo>
                    <a:pt x="36" y="210"/>
                  </a:lnTo>
                  <a:lnTo>
                    <a:pt x="42" y="204"/>
                  </a:lnTo>
                  <a:lnTo>
                    <a:pt x="45" y="200"/>
                  </a:lnTo>
                  <a:lnTo>
                    <a:pt x="51" y="194"/>
                  </a:lnTo>
                  <a:lnTo>
                    <a:pt x="55" y="189"/>
                  </a:lnTo>
                  <a:lnTo>
                    <a:pt x="63" y="185"/>
                  </a:lnTo>
                  <a:lnTo>
                    <a:pt x="68" y="179"/>
                  </a:lnTo>
                  <a:lnTo>
                    <a:pt x="76" y="175"/>
                  </a:lnTo>
                  <a:lnTo>
                    <a:pt x="82" y="172"/>
                  </a:lnTo>
                  <a:lnTo>
                    <a:pt x="89" y="166"/>
                  </a:lnTo>
                  <a:lnTo>
                    <a:pt x="97" y="160"/>
                  </a:lnTo>
                  <a:lnTo>
                    <a:pt x="106" y="156"/>
                  </a:lnTo>
                  <a:lnTo>
                    <a:pt x="114" y="151"/>
                  </a:lnTo>
                  <a:lnTo>
                    <a:pt x="123" y="147"/>
                  </a:lnTo>
                  <a:lnTo>
                    <a:pt x="133" y="141"/>
                  </a:lnTo>
                  <a:lnTo>
                    <a:pt x="142" y="137"/>
                  </a:lnTo>
                  <a:lnTo>
                    <a:pt x="154" y="132"/>
                  </a:lnTo>
                  <a:lnTo>
                    <a:pt x="165" y="126"/>
                  </a:lnTo>
                  <a:lnTo>
                    <a:pt x="177" y="122"/>
                  </a:lnTo>
                  <a:lnTo>
                    <a:pt x="190" y="118"/>
                  </a:lnTo>
                  <a:lnTo>
                    <a:pt x="201" y="114"/>
                  </a:lnTo>
                  <a:lnTo>
                    <a:pt x="215" y="111"/>
                  </a:lnTo>
                  <a:lnTo>
                    <a:pt x="230" y="107"/>
                  </a:lnTo>
                  <a:lnTo>
                    <a:pt x="245" y="103"/>
                  </a:lnTo>
                  <a:lnTo>
                    <a:pt x="258" y="99"/>
                  </a:lnTo>
                  <a:lnTo>
                    <a:pt x="275" y="95"/>
                  </a:lnTo>
                  <a:lnTo>
                    <a:pt x="291" y="92"/>
                  </a:lnTo>
                  <a:lnTo>
                    <a:pt x="310" y="90"/>
                  </a:lnTo>
                  <a:lnTo>
                    <a:pt x="327" y="86"/>
                  </a:lnTo>
                  <a:lnTo>
                    <a:pt x="344" y="82"/>
                  </a:lnTo>
                  <a:lnTo>
                    <a:pt x="363" y="80"/>
                  </a:lnTo>
                  <a:lnTo>
                    <a:pt x="384" y="78"/>
                  </a:lnTo>
                  <a:lnTo>
                    <a:pt x="403" y="76"/>
                  </a:lnTo>
                  <a:lnTo>
                    <a:pt x="426" y="75"/>
                  </a:lnTo>
                  <a:lnTo>
                    <a:pt x="446" y="73"/>
                  </a:lnTo>
                  <a:lnTo>
                    <a:pt x="469" y="73"/>
                  </a:lnTo>
                  <a:lnTo>
                    <a:pt x="492" y="71"/>
                  </a:lnTo>
                  <a:lnTo>
                    <a:pt x="517" y="71"/>
                  </a:lnTo>
                  <a:lnTo>
                    <a:pt x="541" y="71"/>
                  </a:lnTo>
                  <a:lnTo>
                    <a:pt x="568" y="71"/>
                  </a:lnTo>
                  <a:lnTo>
                    <a:pt x="570" y="69"/>
                  </a:lnTo>
                  <a:lnTo>
                    <a:pt x="574" y="67"/>
                  </a:lnTo>
                  <a:lnTo>
                    <a:pt x="576" y="65"/>
                  </a:lnTo>
                  <a:lnTo>
                    <a:pt x="581" y="63"/>
                  </a:lnTo>
                  <a:lnTo>
                    <a:pt x="585" y="61"/>
                  </a:lnTo>
                  <a:lnTo>
                    <a:pt x="591" y="59"/>
                  </a:lnTo>
                  <a:lnTo>
                    <a:pt x="598" y="57"/>
                  </a:lnTo>
                  <a:lnTo>
                    <a:pt x="604" y="54"/>
                  </a:lnTo>
                  <a:lnTo>
                    <a:pt x="612" y="52"/>
                  </a:lnTo>
                  <a:lnTo>
                    <a:pt x="619" y="50"/>
                  </a:lnTo>
                  <a:lnTo>
                    <a:pt x="629" y="46"/>
                  </a:lnTo>
                  <a:lnTo>
                    <a:pt x="638" y="42"/>
                  </a:lnTo>
                  <a:lnTo>
                    <a:pt x="648" y="40"/>
                  </a:lnTo>
                  <a:lnTo>
                    <a:pt x="659" y="38"/>
                  </a:lnTo>
                  <a:lnTo>
                    <a:pt x="669" y="35"/>
                  </a:lnTo>
                  <a:lnTo>
                    <a:pt x="680" y="31"/>
                  </a:lnTo>
                  <a:lnTo>
                    <a:pt x="692" y="27"/>
                  </a:lnTo>
                  <a:lnTo>
                    <a:pt x="705" y="25"/>
                  </a:lnTo>
                  <a:lnTo>
                    <a:pt x="716" y="21"/>
                  </a:lnTo>
                  <a:lnTo>
                    <a:pt x="730" y="17"/>
                  </a:lnTo>
                  <a:lnTo>
                    <a:pt x="743" y="16"/>
                  </a:lnTo>
                  <a:lnTo>
                    <a:pt x="758" y="14"/>
                  </a:lnTo>
                  <a:lnTo>
                    <a:pt x="771" y="12"/>
                  </a:lnTo>
                  <a:lnTo>
                    <a:pt x="785" y="8"/>
                  </a:lnTo>
                  <a:lnTo>
                    <a:pt x="800" y="6"/>
                  </a:lnTo>
                  <a:lnTo>
                    <a:pt x="815" y="6"/>
                  </a:lnTo>
                  <a:lnTo>
                    <a:pt x="830" y="2"/>
                  </a:lnTo>
                  <a:lnTo>
                    <a:pt x="846" y="2"/>
                  </a:lnTo>
                  <a:lnTo>
                    <a:pt x="863" y="0"/>
                  </a:lnTo>
                  <a:lnTo>
                    <a:pt x="878" y="0"/>
                  </a:lnTo>
                  <a:lnTo>
                    <a:pt x="895" y="0"/>
                  </a:lnTo>
                  <a:lnTo>
                    <a:pt x="910" y="0"/>
                  </a:lnTo>
                  <a:lnTo>
                    <a:pt x="927" y="0"/>
                  </a:lnTo>
                  <a:lnTo>
                    <a:pt x="944" y="2"/>
                  </a:lnTo>
                  <a:lnTo>
                    <a:pt x="960" y="2"/>
                  </a:lnTo>
                  <a:lnTo>
                    <a:pt x="977" y="4"/>
                  </a:lnTo>
                  <a:lnTo>
                    <a:pt x="994" y="6"/>
                  </a:lnTo>
                  <a:lnTo>
                    <a:pt x="1011" y="10"/>
                  </a:lnTo>
                  <a:lnTo>
                    <a:pt x="1028" y="12"/>
                  </a:lnTo>
                  <a:lnTo>
                    <a:pt x="1043" y="16"/>
                  </a:lnTo>
                  <a:lnTo>
                    <a:pt x="1060" y="21"/>
                  </a:lnTo>
                  <a:lnTo>
                    <a:pt x="1077" y="25"/>
                  </a:lnTo>
                  <a:lnTo>
                    <a:pt x="1095" y="31"/>
                  </a:lnTo>
                  <a:lnTo>
                    <a:pt x="1112" y="38"/>
                  </a:lnTo>
                  <a:lnTo>
                    <a:pt x="1127" y="44"/>
                  </a:lnTo>
                  <a:lnTo>
                    <a:pt x="1144" y="52"/>
                  </a:lnTo>
                  <a:lnTo>
                    <a:pt x="1161" y="59"/>
                  </a:lnTo>
                  <a:lnTo>
                    <a:pt x="1176" y="69"/>
                  </a:lnTo>
                  <a:lnTo>
                    <a:pt x="1193" y="78"/>
                  </a:lnTo>
                  <a:lnTo>
                    <a:pt x="1209" y="90"/>
                  </a:lnTo>
                  <a:lnTo>
                    <a:pt x="1224" y="99"/>
                  </a:lnTo>
                  <a:lnTo>
                    <a:pt x="1241" y="113"/>
                  </a:lnTo>
                  <a:lnTo>
                    <a:pt x="1256" y="124"/>
                  </a:lnTo>
                  <a:lnTo>
                    <a:pt x="1271" y="139"/>
                  </a:lnTo>
                  <a:lnTo>
                    <a:pt x="1285" y="153"/>
                  </a:lnTo>
                  <a:lnTo>
                    <a:pt x="1300" y="168"/>
                  </a:lnTo>
                  <a:lnTo>
                    <a:pt x="1313" y="185"/>
                  </a:lnTo>
                  <a:lnTo>
                    <a:pt x="1326" y="202"/>
                  </a:lnTo>
                  <a:lnTo>
                    <a:pt x="1340" y="221"/>
                  </a:lnTo>
                  <a:lnTo>
                    <a:pt x="1353" y="240"/>
                  </a:lnTo>
                  <a:lnTo>
                    <a:pt x="1366" y="261"/>
                  </a:lnTo>
                  <a:lnTo>
                    <a:pt x="1378" y="282"/>
                  </a:lnTo>
                  <a:lnTo>
                    <a:pt x="0" y="282"/>
                  </a:lnTo>
                  <a:lnTo>
                    <a:pt x="0" y="282"/>
                  </a:lnTo>
                  <a:close/>
                </a:path>
              </a:pathLst>
            </a:custGeom>
            <a:solidFill>
              <a:srgbClr val="009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5" name="Freeform 1003"/>
            <p:cNvSpPr>
              <a:spLocks/>
            </p:cNvSpPr>
            <p:nvPr/>
          </p:nvSpPr>
          <p:spPr bwMode="auto">
            <a:xfrm>
              <a:off x="2975" y="2126"/>
              <a:ext cx="33" cy="146"/>
            </a:xfrm>
            <a:custGeom>
              <a:avLst/>
              <a:gdLst>
                <a:gd name="T0" fmla="*/ 0 w 67"/>
                <a:gd name="T1" fmla="*/ 0 h 294"/>
                <a:gd name="T2" fmla="*/ 65 w 67"/>
                <a:gd name="T3" fmla="*/ 6 h 294"/>
                <a:gd name="T4" fmla="*/ 67 w 67"/>
                <a:gd name="T5" fmla="*/ 288 h 294"/>
                <a:gd name="T6" fmla="*/ 0 w 67"/>
                <a:gd name="T7" fmla="*/ 294 h 294"/>
                <a:gd name="T8" fmla="*/ 0 w 67"/>
                <a:gd name="T9" fmla="*/ 0 h 294"/>
                <a:gd name="T10" fmla="*/ 0 w 67"/>
                <a:gd name="T11" fmla="*/ 0 h 294"/>
              </a:gdLst>
              <a:ahLst/>
              <a:cxnLst>
                <a:cxn ang="0">
                  <a:pos x="T0" y="T1"/>
                </a:cxn>
                <a:cxn ang="0">
                  <a:pos x="T2" y="T3"/>
                </a:cxn>
                <a:cxn ang="0">
                  <a:pos x="T4" y="T5"/>
                </a:cxn>
                <a:cxn ang="0">
                  <a:pos x="T6" y="T7"/>
                </a:cxn>
                <a:cxn ang="0">
                  <a:pos x="T8" y="T9"/>
                </a:cxn>
                <a:cxn ang="0">
                  <a:pos x="T10" y="T11"/>
                </a:cxn>
              </a:cxnLst>
              <a:rect l="0" t="0" r="r" b="b"/>
              <a:pathLst>
                <a:path w="67" h="294">
                  <a:moveTo>
                    <a:pt x="0" y="0"/>
                  </a:moveTo>
                  <a:lnTo>
                    <a:pt x="65" y="6"/>
                  </a:lnTo>
                  <a:lnTo>
                    <a:pt x="67" y="288"/>
                  </a:lnTo>
                  <a:lnTo>
                    <a:pt x="0" y="294"/>
                  </a:lnTo>
                  <a:lnTo>
                    <a:pt x="0" y="0"/>
                  </a:lnTo>
                  <a:lnTo>
                    <a:pt x="0" y="0"/>
                  </a:lnTo>
                  <a:close/>
                </a:path>
              </a:pathLst>
            </a:custGeom>
            <a:solidFill>
              <a:srgbClr val="FFE3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6" name="Freeform 1004"/>
            <p:cNvSpPr>
              <a:spLocks/>
            </p:cNvSpPr>
            <p:nvPr/>
          </p:nvSpPr>
          <p:spPr bwMode="auto">
            <a:xfrm>
              <a:off x="2983" y="2173"/>
              <a:ext cx="16" cy="99"/>
            </a:xfrm>
            <a:custGeom>
              <a:avLst/>
              <a:gdLst>
                <a:gd name="T0" fmla="*/ 0 w 33"/>
                <a:gd name="T1" fmla="*/ 198 h 198"/>
                <a:gd name="T2" fmla="*/ 2 w 33"/>
                <a:gd name="T3" fmla="*/ 19 h 198"/>
                <a:gd name="T4" fmla="*/ 2 w 33"/>
                <a:gd name="T5" fmla="*/ 17 h 198"/>
                <a:gd name="T6" fmla="*/ 4 w 33"/>
                <a:gd name="T7" fmla="*/ 13 h 198"/>
                <a:gd name="T8" fmla="*/ 8 w 33"/>
                <a:gd name="T9" fmla="*/ 7 h 198"/>
                <a:gd name="T10" fmla="*/ 12 w 33"/>
                <a:gd name="T11" fmla="*/ 3 h 198"/>
                <a:gd name="T12" fmla="*/ 15 w 33"/>
                <a:gd name="T13" fmla="*/ 0 h 198"/>
                <a:gd name="T14" fmla="*/ 21 w 33"/>
                <a:gd name="T15" fmla="*/ 2 h 198"/>
                <a:gd name="T16" fmla="*/ 23 w 33"/>
                <a:gd name="T17" fmla="*/ 2 h 198"/>
                <a:gd name="T18" fmla="*/ 27 w 33"/>
                <a:gd name="T19" fmla="*/ 5 h 198"/>
                <a:gd name="T20" fmla="*/ 29 w 33"/>
                <a:gd name="T21" fmla="*/ 7 h 198"/>
                <a:gd name="T22" fmla="*/ 29 w 33"/>
                <a:gd name="T23" fmla="*/ 11 h 198"/>
                <a:gd name="T24" fmla="*/ 31 w 33"/>
                <a:gd name="T25" fmla="*/ 15 h 198"/>
                <a:gd name="T26" fmla="*/ 33 w 33"/>
                <a:gd name="T27" fmla="*/ 19 h 198"/>
                <a:gd name="T28" fmla="*/ 33 w 33"/>
                <a:gd name="T29" fmla="*/ 194 h 198"/>
                <a:gd name="T30" fmla="*/ 0 w 33"/>
                <a:gd name="T31" fmla="*/ 198 h 198"/>
                <a:gd name="T32" fmla="*/ 0 w 33"/>
                <a:gd name="T33"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98">
                  <a:moveTo>
                    <a:pt x="0" y="198"/>
                  </a:moveTo>
                  <a:lnTo>
                    <a:pt x="2" y="19"/>
                  </a:lnTo>
                  <a:lnTo>
                    <a:pt x="2" y="17"/>
                  </a:lnTo>
                  <a:lnTo>
                    <a:pt x="4" y="13"/>
                  </a:lnTo>
                  <a:lnTo>
                    <a:pt x="8" y="7"/>
                  </a:lnTo>
                  <a:lnTo>
                    <a:pt x="12" y="3"/>
                  </a:lnTo>
                  <a:lnTo>
                    <a:pt x="15" y="0"/>
                  </a:lnTo>
                  <a:lnTo>
                    <a:pt x="21" y="2"/>
                  </a:lnTo>
                  <a:lnTo>
                    <a:pt x="23" y="2"/>
                  </a:lnTo>
                  <a:lnTo>
                    <a:pt x="27" y="5"/>
                  </a:lnTo>
                  <a:lnTo>
                    <a:pt x="29" y="7"/>
                  </a:lnTo>
                  <a:lnTo>
                    <a:pt x="29" y="11"/>
                  </a:lnTo>
                  <a:lnTo>
                    <a:pt x="31" y="15"/>
                  </a:lnTo>
                  <a:lnTo>
                    <a:pt x="33" y="19"/>
                  </a:lnTo>
                  <a:lnTo>
                    <a:pt x="33" y="194"/>
                  </a:lnTo>
                  <a:lnTo>
                    <a:pt x="0" y="198"/>
                  </a:lnTo>
                  <a:lnTo>
                    <a:pt x="0" y="198"/>
                  </a:lnTo>
                  <a:close/>
                </a:path>
              </a:pathLst>
            </a:custGeom>
            <a:solidFill>
              <a:srgbClr val="FF9E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7" name="Freeform 1005"/>
            <p:cNvSpPr>
              <a:spLocks/>
            </p:cNvSpPr>
            <p:nvPr/>
          </p:nvSpPr>
          <p:spPr bwMode="auto">
            <a:xfrm>
              <a:off x="2921" y="2126"/>
              <a:ext cx="54" cy="148"/>
            </a:xfrm>
            <a:custGeom>
              <a:avLst/>
              <a:gdLst>
                <a:gd name="T0" fmla="*/ 0 w 106"/>
                <a:gd name="T1" fmla="*/ 297 h 297"/>
                <a:gd name="T2" fmla="*/ 3 w 106"/>
                <a:gd name="T3" fmla="*/ 0 h 297"/>
                <a:gd name="T4" fmla="*/ 106 w 106"/>
                <a:gd name="T5" fmla="*/ 0 h 297"/>
                <a:gd name="T6" fmla="*/ 106 w 106"/>
                <a:gd name="T7" fmla="*/ 294 h 297"/>
                <a:gd name="T8" fmla="*/ 0 w 106"/>
                <a:gd name="T9" fmla="*/ 297 h 297"/>
                <a:gd name="T10" fmla="*/ 0 w 106"/>
                <a:gd name="T11" fmla="*/ 297 h 297"/>
              </a:gdLst>
              <a:ahLst/>
              <a:cxnLst>
                <a:cxn ang="0">
                  <a:pos x="T0" y="T1"/>
                </a:cxn>
                <a:cxn ang="0">
                  <a:pos x="T2" y="T3"/>
                </a:cxn>
                <a:cxn ang="0">
                  <a:pos x="T4" y="T5"/>
                </a:cxn>
                <a:cxn ang="0">
                  <a:pos x="T6" y="T7"/>
                </a:cxn>
                <a:cxn ang="0">
                  <a:pos x="T8" y="T9"/>
                </a:cxn>
                <a:cxn ang="0">
                  <a:pos x="T10" y="T11"/>
                </a:cxn>
              </a:cxnLst>
              <a:rect l="0" t="0" r="r" b="b"/>
              <a:pathLst>
                <a:path w="106" h="297">
                  <a:moveTo>
                    <a:pt x="0" y="297"/>
                  </a:moveTo>
                  <a:lnTo>
                    <a:pt x="3" y="0"/>
                  </a:lnTo>
                  <a:lnTo>
                    <a:pt x="106" y="0"/>
                  </a:lnTo>
                  <a:lnTo>
                    <a:pt x="106" y="294"/>
                  </a:lnTo>
                  <a:lnTo>
                    <a:pt x="0" y="297"/>
                  </a:lnTo>
                  <a:lnTo>
                    <a:pt x="0" y="297"/>
                  </a:lnTo>
                  <a:close/>
                </a:path>
              </a:pathLst>
            </a:custGeom>
            <a:solidFill>
              <a:srgbClr val="FFD1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8" name="Freeform 1006"/>
            <p:cNvSpPr>
              <a:spLocks/>
            </p:cNvSpPr>
            <p:nvPr/>
          </p:nvSpPr>
          <p:spPr bwMode="auto">
            <a:xfrm>
              <a:off x="2936" y="2171"/>
              <a:ext cx="26" cy="99"/>
            </a:xfrm>
            <a:custGeom>
              <a:avLst/>
              <a:gdLst>
                <a:gd name="T0" fmla="*/ 0 w 53"/>
                <a:gd name="T1" fmla="*/ 198 h 198"/>
                <a:gd name="T2" fmla="*/ 2 w 53"/>
                <a:gd name="T3" fmla="*/ 19 h 198"/>
                <a:gd name="T4" fmla="*/ 2 w 53"/>
                <a:gd name="T5" fmla="*/ 17 h 198"/>
                <a:gd name="T6" fmla="*/ 6 w 53"/>
                <a:gd name="T7" fmla="*/ 13 h 198"/>
                <a:gd name="T8" fmla="*/ 10 w 53"/>
                <a:gd name="T9" fmla="*/ 7 h 198"/>
                <a:gd name="T10" fmla="*/ 17 w 53"/>
                <a:gd name="T11" fmla="*/ 2 h 198"/>
                <a:gd name="T12" fmla="*/ 21 w 53"/>
                <a:gd name="T13" fmla="*/ 0 h 198"/>
                <a:gd name="T14" fmla="*/ 25 w 53"/>
                <a:gd name="T15" fmla="*/ 0 h 198"/>
                <a:gd name="T16" fmla="*/ 29 w 53"/>
                <a:gd name="T17" fmla="*/ 0 h 198"/>
                <a:gd name="T18" fmla="*/ 32 w 53"/>
                <a:gd name="T19" fmla="*/ 0 h 198"/>
                <a:gd name="T20" fmla="*/ 36 w 53"/>
                <a:gd name="T21" fmla="*/ 2 h 198"/>
                <a:gd name="T22" fmla="*/ 42 w 53"/>
                <a:gd name="T23" fmla="*/ 6 h 198"/>
                <a:gd name="T24" fmla="*/ 44 w 53"/>
                <a:gd name="T25" fmla="*/ 7 h 198"/>
                <a:gd name="T26" fmla="*/ 46 w 53"/>
                <a:gd name="T27" fmla="*/ 11 h 198"/>
                <a:gd name="T28" fmla="*/ 48 w 53"/>
                <a:gd name="T29" fmla="*/ 15 h 198"/>
                <a:gd name="T30" fmla="*/ 50 w 53"/>
                <a:gd name="T31" fmla="*/ 19 h 198"/>
                <a:gd name="T32" fmla="*/ 53 w 53"/>
                <a:gd name="T33" fmla="*/ 194 h 198"/>
                <a:gd name="T34" fmla="*/ 0 w 53"/>
                <a:gd name="T35" fmla="*/ 198 h 198"/>
                <a:gd name="T36" fmla="*/ 0 w 53"/>
                <a:gd name="T3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198">
                  <a:moveTo>
                    <a:pt x="0" y="198"/>
                  </a:moveTo>
                  <a:lnTo>
                    <a:pt x="2" y="19"/>
                  </a:lnTo>
                  <a:lnTo>
                    <a:pt x="2" y="17"/>
                  </a:lnTo>
                  <a:lnTo>
                    <a:pt x="6" y="13"/>
                  </a:lnTo>
                  <a:lnTo>
                    <a:pt x="10" y="7"/>
                  </a:lnTo>
                  <a:lnTo>
                    <a:pt x="17" y="2"/>
                  </a:lnTo>
                  <a:lnTo>
                    <a:pt x="21" y="0"/>
                  </a:lnTo>
                  <a:lnTo>
                    <a:pt x="25" y="0"/>
                  </a:lnTo>
                  <a:lnTo>
                    <a:pt x="29" y="0"/>
                  </a:lnTo>
                  <a:lnTo>
                    <a:pt x="32" y="0"/>
                  </a:lnTo>
                  <a:lnTo>
                    <a:pt x="36" y="2"/>
                  </a:lnTo>
                  <a:lnTo>
                    <a:pt x="42" y="6"/>
                  </a:lnTo>
                  <a:lnTo>
                    <a:pt x="44" y="7"/>
                  </a:lnTo>
                  <a:lnTo>
                    <a:pt x="46" y="11"/>
                  </a:lnTo>
                  <a:lnTo>
                    <a:pt x="48" y="15"/>
                  </a:lnTo>
                  <a:lnTo>
                    <a:pt x="50" y="19"/>
                  </a:lnTo>
                  <a:lnTo>
                    <a:pt x="53" y="194"/>
                  </a:lnTo>
                  <a:lnTo>
                    <a:pt x="0" y="198"/>
                  </a:lnTo>
                  <a:lnTo>
                    <a:pt x="0" y="198"/>
                  </a:lnTo>
                  <a:close/>
                </a:path>
              </a:pathLst>
            </a:custGeom>
            <a:solidFill>
              <a:srgbClr val="FF9E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9" name="Freeform 1007"/>
            <p:cNvSpPr>
              <a:spLocks/>
            </p:cNvSpPr>
            <p:nvPr/>
          </p:nvSpPr>
          <p:spPr bwMode="auto">
            <a:xfrm>
              <a:off x="2728" y="2330"/>
              <a:ext cx="229" cy="161"/>
            </a:xfrm>
            <a:custGeom>
              <a:avLst/>
              <a:gdLst>
                <a:gd name="T0" fmla="*/ 456 w 456"/>
                <a:gd name="T1" fmla="*/ 13 h 321"/>
                <a:gd name="T2" fmla="*/ 452 w 456"/>
                <a:gd name="T3" fmla="*/ 321 h 321"/>
                <a:gd name="T4" fmla="*/ 13 w 456"/>
                <a:gd name="T5" fmla="*/ 293 h 321"/>
                <a:gd name="T6" fmla="*/ 0 w 456"/>
                <a:gd name="T7" fmla="*/ 0 h 321"/>
                <a:gd name="T8" fmla="*/ 456 w 456"/>
                <a:gd name="T9" fmla="*/ 13 h 321"/>
                <a:gd name="T10" fmla="*/ 456 w 456"/>
                <a:gd name="T11" fmla="*/ 13 h 321"/>
              </a:gdLst>
              <a:ahLst/>
              <a:cxnLst>
                <a:cxn ang="0">
                  <a:pos x="T0" y="T1"/>
                </a:cxn>
                <a:cxn ang="0">
                  <a:pos x="T2" y="T3"/>
                </a:cxn>
                <a:cxn ang="0">
                  <a:pos x="T4" y="T5"/>
                </a:cxn>
                <a:cxn ang="0">
                  <a:pos x="T6" y="T7"/>
                </a:cxn>
                <a:cxn ang="0">
                  <a:pos x="T8" y="T9"/>
                </a:cxn>
                <a:cxn ang="0">
                  <a:pos x="T10" y="T11"/>
                </a:cxn>
              </a:cxnLst>
              <a:rect l="0" t="0" r="r" b="b"/>
              <a:pathLst>
                <a:path w="456" h="321">
                  <a:moveTo>
                    <a:pt x="456" y="13"/>
                  </a:moveTo>
                  <a:lnTo>
                    <a:pt x="452" y="321"/>
                  </a:lnTo>
                  <a:lnTo>
                    <a:pt x="13" y="293"/>
                  </a:lnTo>
                  <a:lnTo>
                    <a:pt x="0" y="0"/>
                  </a:lnTo>
                  <a:lnTo>
                    <a:pt x="456" y="13"/>
                  </a:lnTo>
                  <a:lnTo>
                    <a:pt x="456" y="13"/>
                  </a:lnTo>
                  <a:close/>
                </a:path>
              </a:pathLst>
            </a:custGeom>
            <a:solidFill>
              <a:srgbClr val="FFD1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0" name="Freeform 1008"/>
            <p:cNvSpPr>
              <a:spLocks/>
            </p:cNvSpPr>
            <p:nvPr/>
          </p:nvSpPr>
          <p:spPr bwMode="auto">
            <a:xfrm>
              <a:off x="2728" y="2265"/>
              <a:ext cx="287" cy="72"/>
            </a:xfrm>
            <a:custGeom>
              <a:avLst/>
              <a:gdLst>
                <a:gd name="T0" fmla="*/ 91 w 574"/>
                <a:gd name="T1" fmla="*/ 0 h 145"/>
                <a:gd name="T2" fmla="*/ 574 w 574"/>
                <a:gd name="T3" fmla="*/ 8 h 145"/>
                <a:gd name="T4" fmla="*/ 456 w 574"/>
                <a:gd name="T5" fmla="*/ 145 h 145"/>
                <a:gd name="T6" fmla="*/ 0 w 574"/>
                <a:gd name="T7" fmla="*/ 132 h 145"/>
                <a:gd name="T8" fmla="*/ 91 w 574"/>
                <a:gd name="T9" fmla="*/ 0 h 145"/>
                <a:gd name="T10" fmla="*/ 91 w 574"/>
                <a:gd name="T11" fmla="*/ 0 h 145"/>
              </a:gdLst>
              <a:ahLst/>
              <a:cxnLst>
                <a:cxn ang="0">
                  <a:pos x="T0" y="T1"/>
                </a:cxn>
                <a:cxn ang="0">
                  <a:pos x="T2" y="T3"/>
                </a:cxn>
                <a:cxn ang="0">
                  <a:pos x="T4" y="T5"/>
                </a:cxn>
                <a:cxn ang="0">
                  <a:pos x="T6" y="T7"/>
                </a:cxn>
                <a:cxn ang="0">
                  <a:pos x="T8" y="T9"/>
                </a:cxn>
                <a:cxn ang="0">
                  <a:pos x="T10" y="T11"/>
                </a:cxn>
              </a:cxnLst>
              <a:rect l="0" t="0" r="r" b="b"/>
              <a:pathLst>
                <a:path w="574" h="145">
                  <a:moveTo>
                    <a:pt x="91" y="0"/>
                  </a:moveTo>
                  <a:lnTo>
                    <a:pt x="574" y="8"/>
                  </a:lnTo>
                  <a:lnTo>
                    <a:pt x="456" y="145"/>
                  </a:lnTo>
                  <a:lnTo>
                    <a:pt x="0" y="132"/>
                  </a:lnTo>
                  <a:lnTo>
                    <a:pt x="91" y="0"/>
                  </a:lnTo>
                  <a:lnTo>
                    <a:pt x="91" y="0"/>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1" name="Freeform 1009"/>
            <p:cNvSpPr>
              <a:spLocks/>
            </p:cNvSpPr>
            <p:nvPr/>
          </p:nvSpPr>
          <p:spPr bwMode="auto">
            <a:xfrm>
              <a:off x="2761" y="2355"/>
              <a:ext cx="19" cy="86"/>
            </a:xfrm>
            <a:custGeom>
              <a:avLst/>
              <a:gdLst>
                <a:gd name="T0" fmla="*/ 0 w 38"/>
                <a:gd name="T1" fmla="*/ 169 h 171"/>
                <a:gd name="T2" fmla="*/ 2 w 38"/>
                <a:gd name="T3" fmla="*/ 13 h 171"/>
                <a:gd name="T4" fmla="*/ 2 w 38"/>
                <a:gd name="T5" fmla="*/ 12 h 171"/>
                <a:gd name="T6" fmla="*/ 6 w 38"/>
                <a:gd name="T7" fmla="*/ 8 h 171"/>
                <a:gd name="T8" fmla="*/ 8 w 38"/>
                <a:gd name="T9" fmla="*/ 6 h 171"/>
                <a:gd name="T10" fmla="*/ 14 w 38"/>
                <a:gd name="T11" fmla="*/ 2 h 171"/>
                <a:gd name="T12" fmla="*/ 18 w 38"/>
                <a:gd name="T13" fmla="*/ 0 h 171"/>
                <a:gd name="T14" fmla="*/ 25 w 38"/>
                <a:gd name="T15" fmla="*/ 0 h 171"/>
                <a:gd name="T16" fmla="*/ 27 w 38"/>
                <a:gd name="T17" fmla="*/ 2 h 171"/>
                <a:gd name="T18" fmla="*/ 31 w 38"/>
                <a:gd name="T19" fmla="*/ 4 h 171"/>
                <a:gd name="T20" fmla="*/ 33 w 38"/>
                <a:gd name="T21" fmla="*/ 8 h 171"/>
                <a:gd name="T22" fmla="*/ 38 w 38"/>
                <a:gd name="T23" fmla="*/ 13 h 171"/>
                <a:gd name="T24" fmla="*/ 38 w 38"/>
                <a:gd name="T25" fmla="*/ 171 h 171"/>
                <a:gd name="T26" fmla="*/ 0 w 38"/>
                <a:gd name="T27" fmla="*/ 169 h 171"/>
                <a:gd name="T28" fmla="*/ 0 w 38"/>
                <a:gd name="T29" fmla="*/ 1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171">
                  <a:moveTo>
                    <a:pt x="0" y="169"/>
                  </a:moveTo>
                  <a:lnTo>
                    <a:pt x="2" y="13"/>
                  </a:lnTo>
                  <a:lnTo>
                    <a:pt x="2" y="12"/>
                  </a:lnTo>
                  <a:lnTo>
                    <a:pt x="6" y="8"/>
                  </a:lnTo>
                  <a:lnTo>
                    <a:pt x="8" y="6"/>
                  </a:lnTo>
                  <a:lnTo>
                    <a:pt x="14" y="2"/>
                  </a:lnTo>
                  <a:lnTo>
                    <a:pt x="18" y="0"/>
                  </a:lnTo>
                  <a:lnTo>
                    <a:pt x="25" y="0"/>
                  </a:lnTo>
                  <a:lnTo>
                    <a:pt x="27" y="2"/>
                  </a:lnTo>
                  <a:lnTo>
                    <a:pt x="31" y="4"/>
                  </a:lnTo>
                  <a:lnTo>
                    <a:pt x="33" y="8"/>
                  </a:lnTo>
                  <a:lnTo>
                    <a:pt x="38" y="13"/>
                  </a:lnTo>
                  <a:lnTo>
                    <a:pt x="38" y="171"/>
                  </a:lnTo>
                  <a:lnTo>
                    <a:pt x="0" y="169"/>
                  </a:lnTo>
                  <a:lnTo>
                    <a:pt x="0" y="169"/>
                  </a:lnTo>
                  <a:close/>
                </a:path>
              </a:pathLst>
            </a:custGeom>
            <a:solidFill>
              <a:srgbClr val="FFB0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2" name="Freeform 1010"/>
            <p:cNvSpPr>
              <a:spLocks/>
            </p:cNvSpPr>
            <p:nvPr/>
          </p:nvSpPr>
          <p:spPr bwMode="auto">
            <a:xfrm>
              <a:off x="2510" y="2157"/>
              <a:ext cx="236" cy="292"/>
            </a:xfrm>
            <a:custGeom>
              <a:avLst/>
              <a:gdLst>
                <a:gd name="T0" fmla="*/ 93 w 473"/>
                <a:gd name="T1" fmla="*/ 191 h 584"/>
                <a:gd name="T2" fmla="*/ 116 w 473"/>
                <a:gd name="T3" fmla="*/ 170 h 584"/>
                <a:gd name="T4" fmla="*/ 146 w 473"/>
                <a:gd name="T5" fmla="*/ 139 h 584"/>
                <a:gd name="T6" fmla="*/ 163 w 473"/>
                <a:gd name="T7" fmla="*/ 120 h 584"/>
                <a:gd name="T8" fmla="*/ 182 w 473"/>
                <a:gd name="T9" fmla="*/ 101 h 584"/>
                <a:gd name="T10" fmla="*/ 201 w 473"/>
                <a:gd name="T11" fmla="*/ 80 h 584"/>
                <a:gd name="T12" fmla="*/ 218 w 473"/>
                <a:gd name="T13" fmla="*/ 57 h 584"/>
                <a:gd name="T14" fmla="*/ 237 w 473"/>
                <a:gd name="T15" fmla="*/ 35 h 584"/>
                <a:gd name="T16" fmla="*/ 254 w 473"/>
                <a:gd name="T17" fmla="*/ 10 h 584"/>
                <a:gd name="T18" fmla="*/ 270 w 473"/>
                <a:gd name="T19" fmla="*/ 14 h 584"/>
                <a:gd name="T20" fmla="*/ 287 w 473"/>
                <a:gd name="T21" fmla="*/ 42 h 584"/>
                <a:gd name="T22" fmla="*/ 298 w 473"/>
                <a:gd name="T23" fmla="*/ 59 h 584"/>
                <a:gd name="T24" fmla="*/ 311 w 473"/>
                <a:gd name="T25" fmla="*/ 80 h 584"/>
                <a:gd name="T26" fmla="*/ 327 w 473"/>
                <a:gd name="T27" fmla="*/ 101 h 584"/>
                <a:gd name="T28" fmla="*/ 344 w 473"/>
                <a:gd name="T29" fmla="*/ 124 h 584"/>
                <a:gd name="T30" fmla="*/ 359 w 473"/>
                <a:gd name="T31" fmla="*/ 145 h 584"/>
                <a:gd name="T32" fmla="*/ 378 w 473"/>
                <a:gd name="T33" fmla="*/ 166 h 584"/>
                <a:gd name="T34" fmla="*/ 397 w 473"/>
                <a:gd name="T35" fmla="*/ 187 h 584"/>
                <a:gd name="T36" fmla="*/ 418 w 473"/>
                <a:gd name="T37" fmla="*/ 204 h 584"/>
                <a:gd name="T38" fmla="*/ 346 w 473"/>
                <a:gd name="T39" fmla="*/ 227 h 584"/>
                <a:gd name="T40" fmla="*/ 351 w 473"/>
                <a:gd name="T41" fmla="*/ 240 h 584"/>
                <a:gd name="T42" fmla="*/ 365 w 473"/>
                <a:gd name="T43" fmla="*/ 261 h 584"/>
                <a:gd name="T44" fmla="*/ 384 w 473"/>
                <a:gd name="T45" fmla="*/ 290 h 584"/>
                <a:gd name="T46" fmla="*/ 406 w 473"/>
                <a:gd name="T47" fmla="*/ 322 h 584"/>
                <a:gd name="T48" fmla="*/ 437 w 473"/>
                <a:gd name="T49" fmla="*/ 354 h 584"/>
                <a:gd name="T50" fmla="*/ 465 w 473"/>
                <a:gd name="T51" fmla="*/ 379 h 584"/>
                <a:gd name="T52" fmla="*/ 353 w 473"/>
                <a:gd name="T53" fmla="*/ 396 h 584"/>
                <a:gd name="T54" fmla="*/ 361 w 473"/>
                <a:gd name="T55" fmla="*/ 413 h 584"/>
                <a:gd name="T56" fmla="*/ 374 w 473"/>
                <a:gd name="T57" fmla="*/ 440 h 584"/>
                <a:gd name="T58" fmla="*/ 391 w 473"/>
                <a:gd name="T59" fmla="*/ 472 h 584"/>
                <a:gd name="T60" fmla="*/ 416 w 473"/>
                <a:gd name="T61" fmla="*/ 506 h 584"/>
                <a:gd name="T62" fmla="*/ 444 w 473"/>
                <a:gd name="T63" fmla="*/ 539 h 584"/>
                <a:gd name="T64" fmla="*/ 465 w 473"/>
                <a:gd name="T65" fmla="*/ 558 h 584"/>
                <a:gd name="T66" fmla="*/ 448 w 473"/>
                <a:gd name="T67" fmla="*/ 560 h 584"/>
                <a:gd name="T68" fmla="*/ 427 w 473"/>
                <a:gd name="T69" fmla="*/ 565 h 584"/>
                <a:gd name="T70" fmla="*/ 397 w 473"/>
                <a:gd name="T71" fmla="*/ 571 h 584"/>
                <a:gd name="T72" fmla="*/ 363 w 473"/>
                <a:gd name="T73" fmla="*/ 577 h 584"/>
                <a:gd name="T74" fmla="*/ 321 w 473"/>
                <a:gd name="T75" fmla="*/ 581 h 584"/>
                <a:gd name="T76" fmla="*/ 277 w 473"/>
                <a:gd name="T77" fmla="*/ 584 h 584"/>
                <a:gd name="T78" fmla="*/ 230 w 473"/>
                <a:gd name="T79" fmla="*/ 584 h 584"/>
                <a:gd name="T80" fmla="*/ 182 w 473"/>
                <a:gd name="T81" fmla="*/ 583 h 584"/>
                <a:gd name="T82" fmla="*/ 133 w 473"/>
                <a:gd name="T83" fmla="*/ 575 h 584"/>
                <a:gd name="T84" fmla="*/ 85 w 473"/>
                <a:gd name="T85" fmla="*/ 564 h 584"/>
                <a:gd name="T86" fmla="*/ 40 w 473"/>
                <a:gd name="T87" fmla="*/ 546 h 584"/>
                <a:gd name="T88" fmla="*/ 0 w 473"/>
                <a:gd name="T89" fmla="*/ 525 h 584"/>
                <a:gd name="T90" fmla="*/ 15 w 473"/>
                <a:gd name="T91" fmla="*/ 514 h 584"/>
                <a:gd name="T92" fmla="*/ 40 w 473"/>
                <a:gd name="T93" fmla="*/ 499 h 584"/>
                <a:gd name="T94" fmla="*/ 72 w 473"/>
                <a:gd name="T95" fmla="*/ 476 h 584"/>
                <a:gd name="T96" fmla="*/ 104 w 473"/>
                <a:gd name="T97" fmla="*/ 449 h 584"/>
                <a:gd name="T98" fmla="*/ 133 w 473"/>
                <a:gd name="T99" fmla="*/ 421 h 584"/>
                <a:gd name="T100" fmla="*/ 152 w 473"/>
                <a:gd name="T101" fmla="*/ 392 h 584"/>
                <a:gd name="T102" fmla="*/ 55 w 473"/>
                <a:gd name="T103" fmla="*/ 354 h 584"/>
                <a:gd name="T104" fmla="*/ 74 w 473"/>
                <a:gd name="T105" fmla="*/ 337 h 584"/>
                <a:gd name="T106" fmla="*/ 97 w 473"/>
                <a:gd name="T107" fmla="*/ 314 h 584"/>
                <a:gd name="T108" fmla="*/ 119 w 473"/>
                <a:gd name="T109" fmla="*/ 288 h 584"/>
                <a:gd name="T110" fmla="*/ 142 w 473"/>
                <a:gd name="T111" fmla="*/ 261 h 584"/>
                <a:gd name="T112" fmla="*/ 83 w 473"/>
                <a:gd name="T113" fmla="*/ 20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3" h="584">
                  <a:moveTo>
                    <a:pt x="83" y="202"/>
                  </a:moveTo>
                  <a:lnTo>
                    <a:pt x="83" y="200"/>
                  </a:lnTo>
                  <a:lnTo>
                    <a:pt x="87" y="198"/>
                  </a:lnTo>
                  <a:lnTo>
                    <a:pt x="89" y="194"/>
                  </a:lnTo>
                  <a:lnTo>
                    <a:pt x="93" y="191"/>
                  </a:lnTo>
                  <a:lnTo>
                    <a:pt x="95" y="189"/>
                  </a:lnTo>
                  <a:lnTo>
                    <a:pt x="100" y="185"/>
                  </a:lnTo>
                  <a:lnTo>
                    <a:pt x="104" y="181"/>
                  </a:lnTo>
                  <a:lnTo>
                    <a:pt x="110" y="175"/>
                  </a:lnTo>
                  <a:lnTo>
                    <a:pt x="116" y="170"/>
                  </a:lnTo>
                  <a:lnTo>
                    <a:pt x="121" y="166"/>
                  </a:lnTo>
                  <a:lnTo>
                    <a:pt x="127" y="158"/>
                  </a:lnTo>
                  <a:lnTo>
                    <a:pt x="133" y="153"/>
                  </a:lnTo>
                  <a:lnTo>
                    <a:pt x="140" y="147"/>
                  </a:lnTo>
                  <a:lnTo>
                    <a:pt x="146" y="139"/>
                  </a:lnTo>
                  <a:lnTo>
                    <a:pt x="150" y="135"/>
                  </a:lnTo>
                  <a:lnTo>
                    <a:pt x="154" y="132"/>
                  </a:lnTo>
                  <a:lnTo>
                    <a:pt x="156" y="128"/>
                  </a:lnTo>
                  <a:lnTo>
                    <a:pt x="159" y="126"/>
                  </a:lnTo>
                  <a:lnTo>
                    <a:pt x="163" y="120"/>
                  </a:lnTo>
                  <a:lnTo>
                    <a:pt x="167" y="116"/>
                  </a:lnTo>
                  <a:lnTo>
                    <a:pt x="171" y="113"/>
                  </a:lnTo>
                  <a:lnTo>
                    <a:pt x="175" y="109"/>
                  </a:lnTo>
                  <a:lnTo>
                    <a:pt x="178" y="105"/>
                  </a:lnTo>
                  <a:lnTo>
                    <a:pt x="182" y="101"/>
                  </a:lnTo>
                  <a:lnTo>
                    <a:pt x="186" y="97"/>
                  </a:lnTo>
                  <a:lnTo>
                    <a:pt x="190" y="94"/>
                  </a:lnTo>
                  <a:lnTo>
                    <a:pt x="194" y="88"/>
                  </a:lnTo>
                  <a:lnTo>
                    <a:pt x="197" y="84"/>
                  </a:lnTo>
                  <a:lnTo>
                    <a:pt x="201" y="80"/>
                  </a:lnTo>
                  <a:lnTo>
                    <a:pt x="205" y="76"/>
                  </a:lnTo>
                  <a:lnTo>
                    <a:pt x="209" y="71"/>
                  </a:lnTo>
                  <a:lnTo>
                    <a:pt x="213" y="67"/>
                  </a:lnTo>
                  <a:lnTo>
                    <a:pt x="214" y="61"/>
                  </a:lnTo>
                  <a:lnTo>
                    <a:pt x="218" y="57"/>
                  </a:lnTo>
                  <a:lnTo>
                    <a:pt x="222" y="52"/>
                  </a:lnTo>
                  <a:lnTo>
                    <a:pt x="226" y="48"/>
                  </a:lnTo>
                  <a:lnTo>
                    <a:pt x="230" y="42"/>
                  </a:lnTo>
                  <a:lnTo>
                    <a:pt x="233" y="38"/>
                  </a:lnTo>
                  <a:lnTo>
                    <a:pt x="237" y="35"/>
                  </a:lnTo>
                  <a:lnTo>
                    <a:pt x="241" y="29"/>
                  </a:lnTo>
                  <a:lnTo>
                    <a:pt x="243" y="25"/>
                  </a:lnTo>
                  <a:lnTo>
                    <a:pt x="247" y="19"/>
                  </a:lnTo>
                  <a:lnTo>
                    <a:pt x="251" y="14"/>
                  </a:lnTo>
                  <a:lnTo>
                    <a:pt x="254" y="10"/>
                  </a:lnTo>
                  <a:lnTo>
                    <a:pt x="256" y="4"/>
                  </a:lnTo>
                  <a:lnTo>
                    <a:pt x="262" y="0"/>
                  </a:lnTo>
                  <a:lnTo>
                    <a:pt x="264" y="4"/>
                  </a:lnTo>
                  <a:lnTo>
                    <a:pt x="268" y="10"/>
                  </a:lnTo>
                  <a:lnTo>
                    <a:pt x="270" y="14"/>
                  </a:lnTo>
                  <a:lnTo>
                    <a:pt x="271" y="17"/>
                  </a:lnTo>
                  <a:lnTo>
                    <a:pt x="275" y="23"/>
                  </a:lnTo>
                  <a:lnTo>
                    <a:pt x="279" y="29"/>
                  </a:lnTo>
                  <a:lnTo>
                    <a:pt x="283" y="35"/>
                  </a:lnTo>
                  <a:lnTo>
                    <a:pt x="287" y="42"/>
                  </a:lnTo>
                  <a:lnTo>
                    <a:pt x="289" y="46"/>
                  </a:lnTo>
                  <a:lnTo>
                    <a:pt x="290" y="48"/>
                  </a:lnTo>
                  <a:lnTo>
                    <a:pt x="294" y="52"/>
                  </a:lnTo>
                  <a:lnTo>
                    <a:pt x="296" y="55"/>
                  </a:lnTo>
                  <a:lnTo>
                    <a:pt x="298" y="59"/>
                  </a:lnTo>
                  <a:lnTo>
                    <a:pt x="300" y="63"/>
                  </a:lnTo>
                  <a:lnTo>
                    <a:pt x="304" y="67"/>
                  </a:lnTo>
                  <a:lnTo>
                    <a:pt x="306" y="73"/>
                  </a:lnTo>
                  <a:lnTo>
                    <a:pt x="310" y="76"/>
                  </a:lnTo>
                  <a:lnTo>
                    <a:pt x="311" y="80"/>
                  </a:lnTo>
                  <a:lnTo>
                    <a:pt x="315" y="84"/>
                  </a:lnTo>
                  <a:lnTo>
                    <a:pt x="319" y="90"/>
                  </a:lnTo>
                  <a:lnTo>
                    <a:pt x="321" y="94"/>
                  </a:lnTo>
                  <a:lnTo>
                    <a:pt x="323" y="97"/>
                  </a:lnTo>
                  <a:lnTo>
                    <a:pt x="327" y="101"/>
                  </a:lnTo>
                  <a:lnTo>
                    <a:pt x="329" y="107"/>
                  </a:lnTo>
                  <a:lnTo>
                    <a:pt x="332" y="111"/>
                  </a:lnTo>
                  <a:lnTo>
                    <a:pt x="336" y="114"/>
                  </a:lnTo>
                  <a:lnTo>
                    <a:pt x="338" y="120"/>
                  </a:lnTo>
                  <a:lnTo>
                    <a:pt x="344" y="124"/>
                  </a:lnTo>
                  <a:lnTo>
                    <a:pt x="346" y="128"/>
                  </a:lnTo>
                  <a:lnTo>
                    <a:pt x="349" y="132"/>
                  </a:lnTo>
                  <a:lnTo>
                    <a:pt x="351" y="137"/>
                  </a:lnTo>
                  <a:lnTo>
                    <a:pt x="355" y="141"/>
                  </a:lnTo>
                  <a:lnTo>
                    <a:pt x="359" y="145"/>
                  </a:lnTo>
                  <a:lnTo>
                    <a:pt x="363" y="149"/>
                  </a:lnTo>
                  <a:lnTo>
                    <a:pt x="367" y="154"/>
                  </a:lnTo>
                  <a:lnTo>
                    <a:pt x="372" y="158"/>
                  </a:lnTo>
                  <a:lnTo>
                    <a:pt x="374" y="162"/>
                  </a:lnTo>
                  <a:lnTo>
                    <a:pt x="378" y="166"/>
                  </a:lnTo>
                  <a:lnTo>
                    <a:pt x="382" y="170"/>
                  </a:lnTo>
                  <a:lnTo>
                    <a:pt x="386" y="173"/>
                  </a:lnTo>
                  <a:lnTo>
                    <a:pt x="389" y="177"/>
                  </a:lnTo>
                  <a:lnTo>
                    <a:pt x="393" y="183"/>
                  </a:lnTo>
                  <a:lnTo>
                    <a:pt x="397" y="187"/>
                  </a:lnTo>
                  <a:lnTo>
                    <a:pt x="401" y="191"/>
                  </a:lnTo>
                  <a:lnTo>
                    <a:pt x="405" y="194"/>
                  </a:lnTo>
                  <a:lnTo>
                    <a:pt x="408" y="196"/>
                  </a:lnTo>
                  <a:lnTo>
                    <a:pt x="414" y="200"/>
                  </a:lnTo>
                  <a:lnTo>
                    <a:pt x="418" y="204"/>
                  </a:lnTo>
                  <a:lnTo>
                    <a:pt x="422" y="206"/>
                  </a:lnTo>
                  <a:lnTo>
                    <a:pt x="425" y="210"/>
                  </a:lnTo>
                  <a:lnTo>
                    <a:pt x="429" y="213"/>
                  </a:lnTo>
                  <a:lnTo>
                    <a:pt x="433" y="215"/>
                  </a:lnTo>
                  <a:lnTo>
                    <a:pt x="346" y="227"/>
                  </a:lnTo>
                  <a:lnTo>
                    <a:pt x="346" y="227"/>
                  </a:lnTo>
                  <a:lnTo>
                    <a:pt x="348" y="231"/>
                  </a:lnTo>
                  <a:lnTo>
                    <a:pt x="349" y="232"/>
                  </a:lnTo>
                  <a:lnTo>
                    <a:pt x="349" y="236"/>
                  </a:lnTo>
                  <a:lnTo>
                    <a:pt x="351" y="240"/>
                  </a:lnTo>
                  <a:lnTo>
                    <a:pt x="353" y="244"/>
                  </a:lnTo>
                  <a:lnTo>
                    <a:pt x="355" y="248"/>
                  </a:lnTo>
                  <a:lnTo>
                    <a:pt x="359" y="251"/>
                  </a:lnTo>
                  <a:lnTo>
                    <a:pt x="361" y="255"/>
                  </a:lnTo>
                  <a:lnTo>
                    <a:pt x="365" y="261"/>
                  </a:lnTo>
                  <a:lnTo>
                    <a:pt x="367" y="267"/>
                  </a:lnTo>
                  <a:lnTo>
                    <a:pt x="370" y="272"/>
                  </a:lnTo>
                  <a:lnTo>
                    <a:pt x="374" y="278"/>
                  </a:lnTo>
                  <a:lnTo>
                    <a:pt x="380" y="284"/>
                  </a:lnTo>
                  <a:lnTo>
                    <a:pt x="384" y="290"/>
                  </a:lnTo>
                  <a:lnTo>
                    <a:pt x="387" y="295"/>
                  </a:lnTo>
                  <a:lnTo>
                    <a:pt x="391" y="303"/>
                  </a:lnTo>
                  <a:lnTo>
                    <a:pt x="397" y="309"/>
                  </a:lnTo>
                  <a:lnTo>
                    <a:pt x="403" y="316"/>
                  </a:lnTo>
                  <a:lnTo>
                    <a:pt x="406" y="322"/>
                  </a:lnTo>
                  <a:lnTo>
                    <a:pt x="414" y="329"/>
                  </a:lnTo>
                  <a:lnTo>
                    <a:pt x="420" y="335"/>
                  </a:lnTo>
                  <a:lnTo>
                    <a:pt x="425" y="343"/>
                  </a:lnTo>
                  <a:lnTo>
                    <a:pt x="431" y="349"/>
                  </a:lnTo>
                  <a:lnTo>
                    <a:pt x="437" y="354"/>
                  </a:lnTo>
                  <a:lnTo>
                    <a:pt x="444" y="362"/>
                  </a:lnTo>
                  <a:lnTo>
                    <a:pt x="450" y="368"/>
                  </a:lnTo>
                  <a:lnTo>
                    <a:pt x="458" y="373"/>
                  </a:lnTo>
                  <a:lnTo>
                    <a:pt x="462" y="375"/>
                  </a:lnTo>
                  <a:lnTo>
                    <a:pt x="465" y="379"/>
                  </a:lnTo>
                  <a:lnTo>
                    <a:pt x="469" y="383"/>
                  </a:lnTo>
                  <a:lnTo>
                    <a:pt x="473" y="385"/>
                  </a:lnTo>
                  <a:lnTo>
                    <a:pt x="351" y="390"/>
                  </a:lnTo>
                  <a:lnTo>
                    <a:pt x="351" y="392"/>
                  </a:lnTo>
                  <a:lnTo>
                    <a:pt x="353" y="396"/>
                  </a:lnTo>
                  <a:lnTo>
                    <a:pt x="353" y="398"/>
                  </a:lnTo>
                  <a:lnTo>
                    <a:pt x="355" y="402"/>
                  </a:lnTo>
                  <a:lnTo>
                    <a:pt x="357" y="404"/>
                  </a:lnTo>
                  <a:lnTo>
                    <a:pt x="359" y="409"/>
                  </a:lnTo>
                  <a:lnTo>
                    <a:pt x="361" y="413"/>
                  </a:lnTo>
                  <a:lnTo>
                    <a:pt x="363" y="417"/>
                  </a:lnTo>
                  <a:lnTo>
                    <a:pt x="365" y="423"/>
                  </a:lnTo>
                  <a:lnTo>
                    <a:pt x="367" y="428"/>
                  </a:lnTo>
                  <a:lnTo>
                    <a:pt x="370" y="434"/>
                  </a:lnTo>
                  <a:lnTo>
                    <a:pt x="374" y="440"/>
                  </a:lnTo>
                  <a:lnTo>
                    <a:pt x="376" y="446"/>
                  </a:lnTo>
                  <a:lnTo>
                    <a:pt x="380" y="453"/>
                  </a:lnTo>
                  <a:lnTo>
                    <a:pt x="384" y="459"/>
                  </a:lnTo>
                  <a:lnTo>
                    <a:pt x="387" y="465"/>
                  </a:lnTo>
                  <a:lnTo>
                    <a:pt x="391" y="472"/>
                  </a:lnTo>
                  <a:lnTo>
                    <a:pt x="395" y="480"/>
                  </a:lnTo>
                  <a:lnTo>
                    <a:pt x="401" y="486"/>
                  </a:lnTo>
                  <a:lnTo>
                    <a:pt x="405" y="493"/>
                  </a:lnTo>
                  <a:lnTo>
                    <a:pt x="410" y="499"/>
                  </a:lnTo>
                  <a:lnTo>
                    <a:pt x="416" y="506"/>
                  </a:lnTo>
                  <a:lnTo>
                    <a:pt x="420" y="514"/>
                  </a:lnTo>
                  <a:lnTo>
                    <a:pt x="427" y="520"/>
                  </a:lnTo>
                  <a:lnTo>
                    <a:pt x="433" y="527"/>
                  </a:lnTo>
                  <a:lnTo>
                    <a:pt x="439" y="533"/>
                  </a:lnTo>
                  <a:lnTo>
                    <a:pt x="444" y="539"/>
                  </a:lnTo>
                  <a:lnTo>
                    <a:pt x="450" y="546"/>
                  </a:lnTo>
                  <a:lnTo>
                    <a:pt x="454" y="548"/>
                  </a:lnTo>
                  <a:lnTo>
                    <a:pt x="458" y="552"/>
                  </a:lnTo>
                  <a:lnTo>
                    <a:pt x="462" y="554"/>
                  </a:lnTo>
                  <a:lnTo>
                    <a:pt x="465" y="558"/>
                  </a:lnTo>
                  <a:lnTo>
                    <a:pt x="463" y="558"/>
                  </a:lnTo>
                  <a:lnTo>
                    <a:pt x="462" y="558"/>
                  </a:lnTo>
                  <a:lnTo>
                    <a:pt x="458" y="558"/>
                  </a:lnTo>
                  <a:lnTo>
                    <a:pt x="452" y="560"/>
                  </a:lnTo>
                  <a:lnTo>
                    <a:pt x="448" y="560"/>
                  </a:lnTo>
                  <a:lnTo>
                    <a:pt x="444" y="562"/>
                  </a:lnTo>
                  <a:lnTo>
                    <a:pt x="441" y="562"/>
                  </a:lnTo>
                  <a:lnTo>
                    <a:pt x="437" y="564"/>
                  </a:lnTo>
                  <a:lnTo>
                    <a:pt x="431" y="564"/>
                  </a:lnTo>
                  <a:lnTo>
                    <a:pt x="427" y="565"/>
                  </a:lnTo>
                  <a:lnTo>
                    <a:pt x="422" y="565"/>
                  </a:lnTo>
                  <a:lnTo>
                    <a:pt x="416" y="569"/>
                  </a:lnTo>
                  <a:lnTo>
                    <a:pt x="410" y="569"/>
                  </a:lnTo>
                  <a:lnTo>
                    <a:pt x="405" y="571"/>
                  </a:lnTo>
                  <a:lnTo>
                    <a:pt x="397" y="571"/>
                  </a:lnTo>
                  <a:lnTo>
                    <a:pt x="391" y="573"/>
                  </a:lnTo>
                  <a:lnTo>
                    <a:pt x="384" y="573"/>
                  </a:lnTo>
                  <a:lnTo>
                    <a:pt x="376" y="575"/>
                  </a:lnTo>
                  <a:lnTo>
                    <a:pt x="370" y="575"/>
                  </a:lnTo>
                  <a:lnTo>
                    <a:pt x="363" y="577"/>
                  </a:lnTo>
                  <a:lnTo>
                    <a:pt x="353" y="577"/>
                  </a:lnTo>
                  <a:lnTo>
                    <a:pt x="346" y="577"/>
                  </a:lnTo>
                  <a:lnTo>
                    <a:pt x="338" y="579"/>
                  </a:lnTo>
                  <a:lnTo>
                    <a:pt x="330" y="581"/>
                  </a:lnTo>
                  <a:lnTo>
                    <a:pt x="321" y="581"/>
                  </a:lnTo>
                  <a:lnTo>
                    <a:pt x="313" y="583"/>
                  </a:lnTo>
                  <a:lnTo>
                    <a:pt x="304" y="583"/>
                  </a:lnTo>
                  <a:lnTo>
                    <a:pt x="296" y="584"/>
                  </a:lnTo>
                  <a:lnTo>
                    <a:pt x="287" y="584"/>
                  </a:lnTo>
                  <a:lnTo>
                    <a:pt x="277" y="584"/>
                  </a:lnTo>
                  <a:lnTo>
                    <a:pt x="268" y="584"/>
                  </a:lnTo>
                  <a:lnTo>
                    <a:pt x="258" y="584"/>
                  </a:lnTo>
                  <a:lnTo>
                    <a:pt x="249" y="584"/>
                  </a:lnTo>
                  <a:lnTo>
                    <a:pt x="239" y="584"/>
                  </a:lnTo>
                  <a:lnTo>
                    <a:pt x="230" y="584"/>
                  </a:lnTo>
                  <a:lnTo>
                    <a:pt x="222" y="584"/>
                  </a:lnTo>
                  <a:lnTo>
                    <a:pt x="211" y="584"/>
                  </a:lnTo>
                  <a:lnTo>
                    <a:pt x="201" y="583"/>
                  </a:lnTo>
                  <a:lnTo>
                    <a:pt x="192" y="583"/>
                  </a:lnTo>
                  <a:lnTo>
                    <a:pt x="182" y="583"/>
                  </a:lnTo>
                  <a:lnTo>
                    <a:pt x="173" y="581"/>
                  </a:lnTo>
                  <a:lnTo>
                    <a:pt x="163" y="581"/>
                  </a:lnTo>
                  <a:lnTo>
                    <a:pt x="154" y="579"/>
                  </a:lnTo>
                  <a:lnTo>
                    <a:pt x="144" y="577"/>
                  </a:lnTo>
                  <a:lnTo>
                    <a:pt x="133" y="575"/>
                  </a:lnTo>
                  <a:lnTo>
                    <a:pt x="123" y="573"/>
                  </a:lnTo>
                  <a:lnTo>
                    <a:pt x="114" y="571"/>
                  </a:lnTo>
                  <a:lnTo>
                    <a:pt x="104" y="569"/>
                  </a:lnTo>
                  <a:lnTo>
                    <a:pt x="95" y="565"/>
                  </a:lnTo>
                  <a:lnTo>
                    <a:pt x="85" y="564"/>
                  </a:lnTo>
                  <a:lnTo>
                    <a:pt x="76" y="562"/>
                  </a:lnTo>
                  <a:lnTo>
                    <a:pt x="68" y="558"/>
                  </a:lnTo>
                  <a:lnTo>
                    <a:pt x="59" y="554"/>
                  </a:lnTo>
                  <a:lnTo>
                    <a:pt x="49" y="550"/>
                  </a:lnTo>
                  <a:lnTo>
                    <a:pt x="40" y="546"/>
                  </a:lnTo>
                  <a:lnTo>
                    <a:pt x="32" y="545"/>
                  </a:lnTo>
                  <a:lnTo>
                    <a:pt x="23" y="539"/>
                  </a:lnTo>
                  <a:lnTo>
                    <a:pt x="15" y="535"/>
                  </a:lnTo>
                  <a:lnTo>
                    <a:pt x="7" y="529"/>
                  </a:lnTo>
                  <a:lnTo>
                    <a:pt x="0" y="525"/>
                  </a:lnTo>
                  <a:lnTo>
                    <a:pt x="0" y="524"/>
                  </a:lnTo>
                  <a:lnTo>
                    <a:pt x="5" y="522"/>
                  </a:lnTo>
                  <a:lnTo>
                    <a:pt x="7" y="520"/>
                  </a:lnTo>
                  <a:lnTo>
                    <a:pt x="11" y="518"/>
                  </a:lnTo>
                  <a:lnTo>
                    <a:pt x="15" y="514"/>
                  </a:lnTo>
                  <a:lnTo>
                    <a:pt x="19" y="512"/>
                  </a:lnTo>
                  <a:lnTo>
                    <a:pt x="23" y="508"/>
                  </a:lnTo>
                  <a:lnTo>
                    <a:pt x="28" y="506"/>
                  </a:lnTo>
                  <a:lnTo>
                    <a:pt x="34" y="503"/>
                  </a:lnTo>
                  <a:lnTo>
                    <a:pt x="40" y="499"/>
                  </a:lnTo>
                  <a:lnTo>
                    <a:pt x="47" y="495"/>
                  </a:lnTo>
                  <a:lnTo>
                    <a:pt x="53" y="491"/>
                  </a:lnTo>
                  <a:lnTo>
                    <a:pt x="59" y="486"/>
                  </a:lnTo>
                  <a:lnTo>
                    <a:pt x="66" y="482"/>
                  </a:lnTo>
                  <a:lnTo>
                    <a:pt x="72" y="476"/>
                  </a:lnTo>
                  <a:lnTo>
                    <a:pt x="78" y="470"/>
                  </a:lnTo>
                  <a:lnTo>
                    <a:pt x="85" y="466"/>
                  </a:lnTo>
                  <a:lnTo>
                    <a:pt x="91" y="461"/>
                  </a:lnTo>
                  <a:lnTo>
                    <a:pt x="97" y="455"/>
                  </a:lnTo>
                  <a:lnTo>
                    <a:pt x="104" y="449"/>
                  </a:lnTo>
                  <a:lnTo>
                    <a:pt x="110" y="444"/>
                  </a:lnTo>
                  <a:lnTo>
                    <a:pt x="118" y="440"/>
                  </a:lnTo>
                  <a:lnTo>
                    <a:pt x="121" y="434"/>
                  </a:lnTo>
                  <a:lnTo>
                    <a:pt x="127" y="427"/>
                  </a:lnTo>
                  <a:lnTo>
                    <a:pt x="133" y="421"/>
                  </a:lnTo>
                  <a:lnTo>
                    <a:pt x="137" y="415"/>
                  </a:lnTo>
                  <a:lnTo>
                    <a:pt x="140" y="409"/>
                  </a:lnTo>
                  <a:lnTo>
                    <a:pt x="144" y="404"/>
                  </a:lnTo>
                  <a:lnTo>
                    <a:pt x="148" y="398"/>
                  </a:lnTo>
                  <a:lnTo>
                    <a:pt x="152" y="392"/>
                  </a:lnTo>
                  <a:lnTo>
                    <a:pt x="42" y="366"/>
                  </a:lnTo>
                  <a:lnTo>
                    <a:pt x="43" y="366"/>
                  </a:lnTo>
                  <a:lnTo>
                    <a:pt x="45" y="364"/>
                  </a:lnTo>
                  <a:lnTo>
                    <a:pt x="49" y="360"/>
                  </a:lnTo>
                  <a:lnTo>
                    <a:pt x="55" y="354"/>
                  </a:lnTo>
                  <a:lnTo>
                    <a:pt x="59" y="352"/>
                  </a:lnTo>
                  <a:lnTo>
                    <a:pt x="62" y="349"/>
                  </a:lnTo>
                  <a:lnTo>
                    <a:pt x="66" y="345"/>
                  </a:lnTo>
                  <a:lnTo>
                    <a:pt x="70" y="341"/>
                  </a:lnTo>
                  <a:lnTo>
                    <a:pt x="74" y="337"/>
                  </a:lnTo>
                  <a:lnTo>
                    <a:pt x="78" y="333"/>
                  </a:lnTo>
                  <a:lnTo>
                    <a:pt x="83" y="329"/>
                  </a:lnTo>
                  <a:lnTo>
                    <a:pt x="87" y="326"/>
                  </a:lnTo>
                  <a:lnTo>
                    <a:pt x="91" y="320"/>
                  </a:lnTo>
                  <a:lnTo>
                    <a:pt x="97" y="314"/>
                  </a:lnTo>
                  <a:lnTo>
                    <a:pt x="100" y="309"/>
                  </a:lnTo>
                  <a:lnTo>
                    <a:pt x="106" y="305"/>
                  </a:lnTo>
                  <a:lnTo>
                    <a:pt x="110" y="299"/>
                  </a:lnTo>
                  <a:lnTo>
                    <a:pt x="116" y="293"/>
                  </a:lnTo>
                  <a:lnTo>
                    <a:pt x="119" y="288"/>
                  </a:lnTo>
                  <a:lnTo>
                    <a:pt x="125" y="284"/>
                  </a:lnTo>
                  <a:lnTo>
                    <a:pt x="129" y="278"/>
                  </a:lnTo>
                  <a:lnTo>
                    <a:pt x="133" y="272"/>
                  </a:lnTo>
                  <a:lnTo>
                    <a:pt x="137" y="267"/>
                  </a:lnTo>
                  <a:lnTo>
                    <a:pt x="142" y="261"/>
                  </a:lnTo>
                  <a:lnTo>
                    <a:pt x="144" y="255"/>
                  </a:lnTo>
                  <a:lnTo>
                    <a:pt x="148" y="250"/>
                  </a:lnTo>
                  <a:lnTo>
                    <a:pt x="152" y="244"/>
                  </a:lnTo>
                  <a:lnTo>
                    <a:pt x="156" y="238"/>
                  </a:lnTo>
                  <a:lnTo>
                    <a:pt x="83" y="202"/>
                  </a:lnTo>
                  <a:lnTo>
                    <a:pt x="83" y="202"/>
                  </a:lnTo>
                  <a:close/>
                </a:path>
              </a:pathLst>
            </a:custGeom>
            <a:solidFill>
              <a:srgbClr val="00B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3" name="Freeform 1011"/>
            <p:cNvSpPr>
              <a:spLocks/>
            </p:cNvSpPr>
            <p:nvPr/>
          </p:nvSpPr>
          <p:spPr bwMode="auto">
            <a:xfrm>
              <a:off x="2616" y="2256"/>
              <a:ext cx="53" cy="246"/>
            </a:xfrm>
            <a:custGeom>
              <a:avLst/>
              <a:gdLst>
                <a:gd name="T0" fmla="*/ 49 w 104"/>
                <a:gd name="T1" fmla="*/ 0 h 491"/>
                <a:gd name="T2" fmla="*/ 49 w 104"/>
                <a:gd name="T3" fmla="*/ 6 h 491"/>
                <a:gd name="T4" fmla="*/ 49 w 104"/>
                <a:gd name="T5" fmla="*/ 14 h 491"/>
                <a:gd name="T6" fmla="*/ 49 w 104"/>
                <a:gd name="T7" fmla="*/ 23 h 491"/>
                <a:gd name="T8" fmla="*/ 47 w 104"/>
                <a:gd name="T9" fmla="*/ 33 h 491"/>
                <a:gd name="T10" fmla="*/ 47 w 104"/>
                <a:gd name="T11" fmla="*/ 44 h 491"/>
                <a:gd name="T12" fmla="*/ 45 w 104"/>
                <a:gd name="T13" fmla="*/ 57 h 491"/>
                <a:gd name="T14" fmla="*/ 45 w 104"/>
                <a:gd name="T15" fmla="*/ 72 h 491"/>
                <a:gd name="T16" fmla="*/ 43 w 104"/>
                <a:gd name="T17" fmla="*/ 90 h 491"/>
                <a:gd name="T18" fmla="*/ 43 w 104"/>
                <a:gd name="T19" fmla="*/ 107 h 491"/>
                <a:gd name="T20" fmla="*/ 41 w 104"/>
                <a:gd name="T21" fmla="*/ 126 h 491"/>
                <a:gd name="T22" fmla="*/ 39 w 104"/>
                <a:gd name="T23" fmla="*/ 145 h 491"/>
                <a:gd name="T24" fmla="*/ 39 w 104"/>
                <a:gd name="T25" fmla="*/ 166 h 491"/>
                <a:gd name="T26" fmla="*/ 38 w 104"/>
                <a:gd name="T27" fmla="*/ 185 h 491"/>
                <a:gd name="T28" fmla="*/ 36 w 104"/>
                <a:gd name="T29" fmla="*/ 206 h 491"/>
                <a:gd name="T30" fmla="*/ 34 w 104"/>
                <a:gd name="T31" fmla="*/ 229 h 491"/>
                <a:gd name="T32" fmla="*/ 32 w 104"/>
                <a:gd name="T33" fmla="*/ 249 h 491"/>
                <a:gd name="T34" fmla="*/ 30 w 104"/>
                <a:gd name="T35" fmla="*/ 270 h 491"/>
                <a:gd name="T36" fmla="*/ 28 w 104"/>
                <a:gd name="T37" fmla="*/ 291 h 491"/>
                <a:gd name="T38" fmla="*/ 26 w 104"/>
                <a:gd name="T39" fmla="*/ 312 h 491"/>
                <a:gd name="T40" fmla="*/ 24 w 104"/>
                <a:gd name="T41" fmla="*/ 333 h 491"/>
                <a:gd name="T42" fmla="*/ 22 w 104"/>
                <a:gd name="T43" fmla="*/ 352 h 491"/>
                <a:gd name="T44" fmla="*/ 20 w 104"/>
                <a:gd name="T45" fmla="*/ 371 h 491"/>
                <a:gd name="T46" fmla="*/ 17 w 104"/>
                <a:gd name="T47" fmla="*/ 390 h 491"/>
                <a:gd name="T48" fmla="*/ 15 w 104"/>
                <a:gd name="T49" fmla="*/ 407 h 491"/>
                <a:gd name="T50" fmla="*/ 13 w 104"/>
                <a:gd name="T51" fmla="*/ 425 h 491"/>
                <a:gd name="T52" fmla="*/ 11 w 104"/>
                <a:gd name="T53" fmla="*/ 440 h 491"/>
                <a:gd name="T54" fmla="*/ 7 w 104"/>
                <a:gd name="T55" fmla="*/ 453 h 491"/>
                <a:gd name="T56" fmla="*/ 5 w 104"/>
                <a:gd name="T57" fmla="*/ 464 h 491"/>
                <a:gd name="T58" fmla="*/ 1 w 104"/>
                <a:gd name="T59" fmla="*/ 474 h 491"/>
                <a:gd name="T60" fmla="*/ 0 w 104"/>
                <a:gd name="T61" fmla="*/ 484 h 491"/>
                <a:gd name="T62" fmla="*/ 104 w 104"/>
                <a:gd name="T63" fmla="*/ 491 h 491"/>
                <a:gd name="T64" fmla="*/ 104 w 104"/>
                <a:gd name="T65" fmla="*/ 489 h 491"/>
                <a:gd name="T66" fmla="*/ 102 w 104"/>
                <a:gd name="T67" fmla="*/ 482 h 491"/>
                <a:gd name="T68" fmla="*/ 98 w 104"/>
                <a:gd name="T69" fmla="*/ 472 h 491"/>
                <a:gd name="T70" fmla="*/ 98 w 104"/>
                <a:gd name="T71" fmla="*/ 464 h 491"/>
                <a:gd name="T72" fmla="*/ 97 w 104"/>
                <a:gd name="T73" fmla="*/ 457 h 491"/>
                <a:gd name="T74" fmla="*/ 95 w 104"/>
                <a:gd name="T75" fmla="*/ 447 h 491"/>
                <a:gd name="T76" fmla="*/ 95 w 104"/>
                <a:gd name="T77" fmla="*/ 438 h 491"/>
                <a:gd name="T78" fmla="*/ 93 w 104"/>
                <a:gd name="T79" fmla="*/ 426 h 491"/>
                <a:gd name="T80" fmla="*/ 91 w 104"/>
                <a:gd name="T81" fmla="*/ 415 h 491"/>
                <a:gd name="T82" fmla="*/ 89 w 104"/>
                <a:gd name="T83" fmla="*/ 402 h 491"/>
                <a:gd name="T84" fmla="*/ 87 w 104"/>
                <a:gd name="T85" fmla="*/ 388 h 491"/>
                <a:gd name="T86" fmla="*/ 85 w 104"/>
                <a:gd name="T87" fmla="*/ 375 h 491"/>
                <a:gd name="T88" fmla="*/ 85 w 104"/>
                <a:gd name="T89" fmla="*/ 360 h 491"/>
                <a:gd name="T90" fmla="*/ 83 w 104"/>
                <a:gd name="T91" fmla="*/ 343 h 491"/>
                <a:gd name="T92" fmla="*/ 81 w 104"/>
                <a:gd name="T93" fmla="*/ 326 h 491"/>
                <a:gd name="T94" fmla="*/ 79 w 104"/>
                <a:gd name="T95" fmla="*/ 307 h 491"/>
                <a:gd name="T96" fmla="*/ 79 w 104"/>
                <a:gd name="T97" fmla="*/ 289 h 491"/>
                <a:gd name="T98" fmla="*/ 77 w 104"/>
                <a:gd name="T99" fmla="*/ 268 h 491"/>
                <a:gd name="T100" fmla="*/ 77 w 104"/>
                <a:gd name="T101" fmla="*/ 249 h 491"/>
                <a:gd name="T102" fmla="*/ 76 w 104"/>
                <a:gd name="T103" fmla="*/ 229 h 491"/>
                <a:gd name="T104" fmla="*/ 76 w 104"/>
                <a:gd name="T105" fmla="*/ 206 h 491"/>
                <a:gd name="T106" fmla="*/ 76 w 104"/>
                <a:gd name="T107" fmla="*/ 183 h 491"/>
                <a:gd name="T108" fmla="*/ 76 w 104"/>
                <a:gd name="T109" fmla="*/ 160 h 491"/>
                <a:gd name="T110" fmla="*/ 76 w 104"/>
                <a:gd name="T111" fmla="*/ 135 h 491"/>
                <a:gd name="T112" fmla="*/ 77 w 104"/>
                <a:gd name="T113" fmla="*/ 111 h 491"/>
                <a:gd name="T114" fmla="*/ 77 w 104"/>
                <a:gd name="T115" fmla="*/ 86 h 491"/>
                <a:gd name="T116" fmla="*/ 79 w 104"/>
                <a:gd name="T117" fmla="*/ 59 h 491"/>
                <a:gd name="T118" fmla="*/ 81 w 104"/>
                <a:gd name="T119" fmla="*/ 33 h 491"/>
                <a:gd name="T120" fmla="*/ 85 w 104"/>
                <a:gd name="T121" fmla="*/ 6 h 491"/>
                <a:gd name="T122" fmla="*/ 51 w 104"/>
                <a:gd name="T123"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491">
                  <a:moveTo>
                    <a:pt x="51" y="0"/>
                  </a:moveTo>
                  <a:lnTo>
                    <a:pt x="49" y="0"/>
                  </a:lnTo>
                  <a:lnTo>
                    <a:pt x="49" y="4"/>
                  </a:lnTo>
                  <a:lnTo>
                    <a:pt x="49" y="6"/>
                  </a:lnTo>
                  <a:lnTo>
                    <a:pt x="49" y="10"/>
                  </a:lnTo>
                  <a:lnTo>
                    <a:pt x="49" y="14"/>
                  </a:lnTo>
                  <a:lnTo>
                    <a:pt x="49" y="17"/>
                  </a:lnTo>
                  <a:lnTo>
                    <a:pt x="49" y="23"/>
                  </a:lnTo>
                  <a:lnTo>
                    <a:pt x="49" y="27"/>
                  </a:lnTo>
                  <a:lnTo>
                    <a:pt x="47" y="33"/>
                  </a:lnTo>
                  <a:lnTo>
                    <a:pt x="47" y="38"/>
                  </a:lnTo>
                  <a:lnTo>
                    <a:pt x="47" y="44"/>
                  </a:lnTo>
                  <a:lnTo>
                    <a:pt x="47" y="52"/>
                  </a:lnTo>
                  <a:lnTo>
                    <a:pt x="45" y="57"/>
                  </a:lnTo>
                  <a:lnTo>
                    <a:pt x="45" y="67"/>
                  </a:lnTo>
                  <a:lnTo>
                    <a:pt x="45" y="72"/>
                  </a:lnTo>
                  <a:lnTo>
                    <a:pt x="45" y="82"/>
                  </a:lnTo>
                  <a:lnTo>
                    <a:pt x="43" y="90"/>
                  </a:lnTo>
                  <a:lnTo>
                    <a:pt x="43" y="99"/>
                  </a:lnTo>
                  <a:lnTo>
                    <a:pt x="43" y="107"/>
                  </a:lnTo>
                  <a:lnTo>
                    <a:pt x="41" y="116"/>
                  </a:lnTo>
                  <a:lnTo>
                    <a:pt x="41" y="126"/>
                  </a:lnTo>
                  <a:lnTo>
                    <a:pt x="41" y="135"/>
                  </a:lnTo>
                  <a:lnTo>
                    <a:pt x="39" y="145"/>
                  </a:lnTo>
                  <a:lnTo>
                    <a:pt x="39" y="156"/>
                  </a:lnTo>
                  <a:lnTo>
                    <a:pt x="39" y="166"/>
                  </a:lnTo>
                  <a:lnTo>
                    <a:pt x="38" y="175"/>
                  </a:lnTo>
                  <a:lnTo>
                    <a:pt x="38" y="185"/>
                  </a:lnTo>
                  <a:lnTo>
                    <a:pt x="38" y="196"/>
                  </a:lnTo>
                  <a:lnTo>
                    <a:pt x="36" y="206"/>
                  </a:lnTo>
                  <a:lnTo>
                    <a:pt x="36" y="217"/>
                  </a:lnTo>
                  <a:lnTo>
                    <a:pt x="34" y="229"/>
                  </a:lnTo>
                  <a:lnTo>
                    <a:pt x="34" y="238"/>
                  </a:lnTo>
                  <a:lnTo>
                    <a:pt x="32" y="249"/>
                  </a:lnTo>
                  <a:lnTo>
                    <a:pt x="32" y="259"/>
                  </a:lnTo>
                  <a:lnTo>
                    <a:pt x="30" y="270"/>
                  </a:lnTo>
                  <a:lnTo>
                    <a:pt x="30" y="282"/>
                  </a:lnTo>
                  <a:lnTo>
                    <a:pt x="28" y="291"/>
                  </a:lnTo>
                  <a:lnTo>
                    <a:pt x="28" y="303"/>
                  </a:lnTo>
                  <a:lnTo>
                    <a:pt x="26" y="312"/>
                  </a:lnTo>
                  <a:lnTo>
                    <a:pt x="26" y="322"/>
                  </a:lnTo>
                  <a:lnTo>
                    <a:pt x="24" y="333"/>
                  </a:lnTo>
                  <a:lnTo>
                    <a:pt x="24" y="343"/>
                  </a:lnTo>
                  <a:lnTo>
                    <a:pt x="22" y="352"/>
                  </a:lnTo>
                  <a:lnTo>
                    <a:pt x="22" y="362"/>
                  </a:lnTo>
                  <a:lnTo>
                    <a:pt x="20" y="371"/>
                  </a:lnTo>
                  <a:lnTo>
                    <a:pt x="19" y="383"/>
                  </a:lnTo>
                  <a:lnTo>
                    <a:pt x="17" y="390"/>
                  </a:lnTo>
                  <a:lnTo>
                    <a:pt x="17" y="400"/>
                  </a:lnTo>
                  <a:lnTo>
                    <a:pt x="15" y="407"/>
                  </a:lnTo>
                  <a:lnTo>
                    <a:pt x="15" y="417"/>
                  </a:lnTo>
                  <a:lnTo>
                    <a:pt x="13" y="425"/>
                  </a:lnTo>
                  <a:lnTo>
                    <a:pt x="11" y="432"/>
                  </a:lnTo>
                  <a:lnTo>
                    <a:pt x="11" y="440"/>
                  </a:lnTo>
                  <a:lnTo>
                    <a:pt x="9" y="445"/>
                  </a:lnTo>
                  <a:lnTo>
                    <a:pt x="7" y="453"/>
                  </a:lnTo>
                  <a:lnTo>
                    <a:pt x="5" y="459"/>
                  </a:lnTo>
                  <a:lnTo>
                    <a:pt x="5" y="464"/>
                  </a:lnTo>
                  <a:lnTo>
                    <a:pt x="3" y="470"/>
                  </a:lnTo>
                  <a:lnTo>
                    <a:pt x="1" y="474"/>
                  </a:lnTo>
                  <a:lnTo>
                    <a:pt x="1" y="480"/>
                  </a:lnTo>
                  <a:lnTo>
                    <a:pt x="0" y="484"/>
                  </a:lnTo>
                  <a:lnTo>
                    <a:pt x="0" y="487"/>
                  </a:lnTo>
                  <a:lnTo>
                    <a:pt x="104" y="491"/>
                  </a:lnTo>
                  <a:lnTo>
                    <a:pt x="104" y="491"/>
                  </a:lnTo>
                  <a:lnTo>
                    <a:pt x="104" y="489"/>
                  </a:lnTo>
                  <a:lnTo>
                    <a:pt x="102" y="485"/>
                  </a:lnTo>
                  <a:lnTo>
                    <a:pt x="102" y="482"/>
                  </a:lnTo>
                  <a:lnTo>
                    <a:pt x="100" y="476"/>
                  </a:lnTo>
                  <a:lnTo>
                    <a:pt x="98" y="472"/>
                  </a:lnTo>
                  <a:lnTo>
                    <a:pt x="98" y="468"/>
                  </a:lnTo>
                  <a:lnTo>
                    <a:pt x="98" y="464"/>
                  </a:lnTo>
                  <a:lnTo>
                    <a:pt x="97" y="461"/>
                  </a:lnTo>
                  <a:lnTo>
                    <a:pt x="97" y="457"/>
                  </a:lnTo>
                  <a:lnTo>
                    <a:pt x="97" y="453"/>
                  </a:lnTo>
                  <a:lnTo>
                    <a:pt x="95" y="447"/>
                  </a:lnTo>
                  <a:lnTo>
                    <a:pt x="95" y="442"/>
                  </a:lnTo>
                  <a:lnTo>
                    <a:pt x="95" y="438"/>
                  </a:lnTo>
                  <a:lnTo>
                    <a:pt x="93" y="432"/>
                  </a:lnTo>
                  <a:lnTo>
                    <a:pt x="93" y="426"/>
                  </a:lnTo>
                  <a:lnTo>
                    <a:pt x="91" y="421"/>
                  </a:lnTo>
                  <a:lnTo>
                    <a:pt x="91" y="415"/>
                  </a:lnTo>
                  <a:lnTo>
                    <a:pt x="89" y="409"/>
                  </a:lnTo>
                  <a:lnTo>
                    <a:pt x="89" y="402"/>
                  </a:lnTo>
                  <a:lnTo>
                    <a:pt x="87" y="396"/>
                  </a:lnTo>
                  <a:lnTo>
                    <a:pt x="87" y="388"/>
                  </a:lnTo>
                  <a:lnTo>
                    <a:pt x="85" y="383"/>
                  </a:lnTo>
                  <a:lnTo>
                    <a:pt x="85" y="375"/>
                  </a:lnTo>
                  <a:lnTo>
                    <a:pt x="85" y="367"/>
                  </a:lnTo>
                  <a:lnTo>
                    <a:pt x="85" y="360"/>
                  </a:lnTo>
                  <a:lnTo>
                    <a:pt x="83" y="350"/>
                  </a:lnTo>
                  <a:lnTo>
                    <a:pt x="83" y="343"/>
                  </a:lnTo>
                  <a:lnTo>
                    <a:pt x="81" y="335"/>
                  </a:lnTo>
                  <a:lnTo>
                    <a:pt x="81" y="326"/>
                  </a:lnTo>
                  <a:lnTo>
                    <a:pt x="79" y="316"/>
                  </a:lnTo>
                  <a:lnTo>
                    <a:pt x="79" y="307"/>
                  </a:lnTo>
                  <a:lnTo>
                    <a:pt x="79" y="297"/>
                  </a:lnTo>
                  <a:lnTo>
                    <a:pt x="79" y="289"/>
                  </a:lnTo>
                  <a:lnTo>
                    <a:pt x="77" y="280"/>
                  </a:lnTo>
                  <a:lnTo>
                    <a:pt x="77" y="268"/>
                  </a:lnTo>
                  <a:lnTo>
                    <a:pt x="77" y="259"/>
                  </a:lnTo>
                  <a:lnTo>
                    <a:pt x="77" y="249"/>
                  </a:lnTo>
                  <a:lnTo>
                    <a:pt x="76" y="238"/>
                  </a:lnTo>
                  <a:lnTo>
                    <a:pt x="76" y="229"/>
                  </a:lnTo>
                  <a:lnTo>
                    <a:pt x="76" y="217"/>
                  </a:lnTo>
                  <a:lnTo>
                    <a:pt x="76" y="206"/>
                  </a:lnTo>
                  <a:lnTo>
                    <a:pt x="76" y="194"/>
                  </a:lnTo>
                  <a:lnTo>
                    <a:pt x="76" y="183"/>
                  </a:lnTo>
                  <a:lnTo>
                    <a:pt x="76" y="171"/>
                  </a:lnTo>
                  <a:lnTo>
                    <a:pt x="76" y="160"/>
                  </a:lnTo>
                  <a:lnTo>
                    <a:pt x="76" y="149"/>
                  </a:lnTo>
                  <a:lnTo>
                    <a:pt x="76" y="135"/>
                  </a:lnTo>
                  <a:lnTo>
                    <a:pt x="77" y="124"/>
                  </a:lnTo>
                  <a:lnTo>
                    <a:pt x="77" y="111"/>
                  </a:lnTo>
                  <a:lnTo>
                    <a:pt x="77" y="97"/>
                  </a:lnTo>
                  <a:lnTo>
                    <a:pt x="77" y="86"/>
                  </a:lnTo>
                  <a:lnTo>
                    <a:pt x="79" y="72"/>
                  </a:lnTo>
                  <a:lnTo>
                    <a:pt x="79" y="59"/>
                  </a:lnTo>
                  <a:lnTo>
                    <a:pt x="81" y="46"/>
                  </a:lnTo>
                  <a:lnTo>
                    <a:pt x="81" y="33"/>
                  </a:lnTo>
                  <a:lnTo>
                    <a:pt x="83" y="19"/>
                  </a:lnTo>
                  <a:lnTo>
                    <a:pt x="85" y="6"/>
                  </a:lnTo>
                  <a:lnTo>
                    <a:pt x="51" y="0"/>
                  </a:lnTo>
                  <a:lnTo>
                    <a:pt x="51" y="0"/>
                  </a:lnTo>
                  <a:close/>
                </a:path>
              </a:pathLst>
            </a:custGeom>
            <a:solidFill>
              <a:srgbClr val="0087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4" name="Freeform 1012"/>
            <p:cNvSpPr>
              <a:spLocks/>
            </p:cNvSpPr>
            <p:nvPr/>
          </p:nvSpPr>
          <p:spPr bwMode="auto">
            <a:xfrm>
              <a:off x="2955" y="2268"/>
              <a:ext cx="103" cy="223"/>
            </a:xfrm>
            <a:custGeom>
              <a:avLst/>
              <a:gdLst>
                <a:gd name="T0" fmla="*/ 4 w 207"/>
                <a:gd name="T1" fmla="*/ 137 h 445"/>
                <a:gd name="T2" fmla="*/ 122 w 207"/>
                <a:gd name="T3" fmla="*/ 0 h 445"/>
                <a:gd name="T4" fmla="*/ 207 w 207"/>
                <a:gd name="T5" fmla="*/ 108 h 445"/>
                <a:gd name="T6" fmla="*/ 207 w 207"/>
                <a:gd name="T7" fmla="*/ 424 h 445"/>
                <a:gd name="T8" fmla="*/ 0 w 207"/>
                <a:gd name="T9" fmla="*/ 445 h 445"/>
                <a:gd name="T10" fmla="*/ 4 w 207"/>
                <a:gd name="T11" fmla="*/ 137 h 445"/>
                <a:gd name="T12" fmla="*/ 4 w 207"/>
                <a:gd name="T13" fmla="*/ 137 h 445"/>
              </a:gdLst>
              <a:ahLst/>
              <a:cxnLst>
                <a:cxn ang="0">
                  <a:pos x="T0" y="T1"/>
                </a:cxn>
                <a:cxn ang="0">
                  <a:pos x="T2" y="T3"/>
                </a:cxn>
                <a:cxn ang="0">
                  <a:pos x="T4" y="T5"/>
                </a:cxn>
                <a:cxn ang="0">
                  <a:pos x="T6" y="T7"/>
                </a:cxn>
                <a:cxn ang="0">
                  <a:pos x="T8" y="T9"/>
                </a:cxn>
                <a:cxn ang="0">
                  <a:pos x="T10" y="T11"/>
                </a:cxn>
                <a:cxn ang="0">
                  <a:pos x="T12" y="T13"/>
                </a:cxn>
              </a:cxnLst>
              <a:rect l="0" t="0" r="r" b="b"/>
              <a:pathLst>
                <a:path w="207" h="445">
                  <a:moveTo>
                    <a:pt x="4" y="137"/>
                  </a:moveTo>
                  <a:lnTo>
                    <a:pt x="122" y="0"/>
                  </a:lnTo>
                  <a:lnTo>
                    <a:pt x="207" y="108"/>
                  </a:lnTo>
                  <a:lnTo>
                    <a:pt x="207" y="424"/>
                  </a:lnTo>
                  <a:lnTo>
                    <a:pt x="0" y="445"/>
                  </a:lnTo>
                  <a:lnTo>
                    <a:pt x="4" y="137"/>
                  </a:lnTo>
                  <a:lnTo>
                    <a:pt x="4" y="137"/>
                  </a:lnTo>
                  <a:close/>
                </a:path>
              </a:pathLst>
            </a:custGeom>
            <a:solidFill>
              <a:srgbClr val="FFE3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5" name="Freeform 1013"/>
            <p:cNvSpPr>
              <a:spLocks/>
            </p:cNvSpPr>
            <p:nvPr/>
          </p:nvSpPr>
          <p:spPr bwMode="auto">
            <a:xfrm>
              <a:off x="2923" y="2046"/>
              <a:ext cx="52" cy="80"/>
            </a:xfrm>
            <a:custGeom>
              <a:avLst/>
              <a:gdLst>
                <a:gd name="T0" fmla="*/ 0 w 103"/>
                <a:gd name="T1" fmla="*/ 159 h 159"/>
                <a:gd name="T2" fmla="*/ 82 w 103"/>
                <a:gd name="T3" fmla="*/ 0 h 159"/>
                <a:gd name="T4" fmla="*/ 103 w 103"/>
                <a:gd name="T5" fmla="*/ 159 h 159"/>
                <a:gd name="T6" fmla="*/ 0 w 103"/>
                <a:gd name="T7" fmla="*/ 159 h 159"/>
                <a:gd name="T8" fmla="*/ 0 w 103"/>
                <a:gd name="T9" fmla="*/ 159 h 159"/>
              </a:gdLst>
              <a:ahLst/>
              <a:cxnLst>
                <a:cxn ang="0">
                  <a:pos x="T0" y="T1"/>
                </a:cxn>
                <a:cxn ang="0">
                  <a:pos x="T2" y="T3"/>
                </a:cxn>
                <a:cxn ang="0">
                  <a:pos x="T4" y="T5"/>
                </a:cxn>
                <a:cxn ang="0">
                  <a:pos x="T6" y="T7"/>
                </a:cxn>
                <a:cxn ang="0">
                  <a:pos x="T8" y="T9"/>
                </a:cxn>
              </a:cxnLst>
              <a:rect l="0" t="0" r="r" b="b"/>
              <a:pathLst>
                <a:path w="103" h="159">
                  <a:moveTo>
                    <a:pt x="0" y="159"/>
                  </a:moveTo>
                  <a:lnTo>
                    <a:pt x="82" y="0"/>
                  </a:lnTo>
                  <a:lnTo>
                    <a:pt x="103" y="159"/>
                  </a:lnTo>
                  <a:lnTo>
                    <a:pt x="0" y="159"/>
                  </a:lnTo>
                  <a:lnTo>
                    <a:pt x="0" y="159"/>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6" name="Freeform 1014"/>
            <p:cNvSpPr>
              <a:spLocks/>
            </p:cNvSpPr>
            <p:nvPr/>
          </p:nvSpPr>
          <p:spPr bwMode="auto">
            <a:xfrm>
              <a:off x="2964" y="2046"/>
              <a:ext cx="43" cy="83"/>
            </a:xfrm>
            <a:custGeom>
              <a:avLst/>
              <a:gdLst>
                <a:gd name="T0" fmla="*/ 0 w 86"/>
                <a:gd name="T1" fmla="*/ 0 h 165"/>
                <a:gd name="T2" fmla="*/ 86 w 86"/>
                <a:gd name="T3" fmla="*/ 165 h 165"/>
                <a:gd name="T4" fmla="*/ 21 w 86"/>
                <a:gd name="T5" fmla="*/ 159 h 165"/>
                <a:gd name="T6" fmla="*/ 0 w 86"/>
                <a:gd name="T7" fmla="*/ 0 h 165"/>
                <a:gd name="T8" fmla="*/ 0 w 86"/>
                <a:gd name="T9" fmla="*/ 0 h 165"/>
              </a:gdLst>
              <a:ahLst/>
              <a:cxnLst>
                <a:cxn ang="0">
                  <a:pos x="T0" y="T1"/>
                </a:cxn>
                <a:cxn ang="0">
                  <a:pos x="T2" y="T3"/>
                </a:cxn>
                <a:cxn ang="0">
                  <a:pos x="T4" y="T5"/>
                </a:cxn>
                <a:cxn ang="0">
                  <a:pos x="T6" y="T7"/>
                </a:cxn>
                <a:cxn ang="0">
                  <a:pos x="T8" y="T9"/>
                </a:cxn>
              </a:cxnLst>
              <a:rect l="0" t="0" r="r" b="b"/>
              <a:pathLst>
                <a:path w="86" h="165">
                  <a:moveTo>
                    <a:pt x="0" y="0"/>
                  </a:moveTo>
                  <a:lnTo>
                    <a:pt x="86" y="165"/>
                  </a:lnTo>
                  <a:lnTo>
                    <a:pt x="21" y="159"/>
                  </a:lnTo>
                  <a:lnTo>
                    <a:pt x="0" y="0"/>
                  </a:lnTo>
                  <a:lnTo>
                    <a:pt x="0" y="0"/>
                  </a:lnTo>
                  <a:close/>
                </a:path>
              </a:pathLst>
            </a:custGeom>
            <a:solidFill>
              <a:srgbClr val="FF17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7" name="Freeform 1015"/>
            <p:cNvSpPr>
              <a:spLocks/>
            </p:cNvSpPr>
            <p:nvPr/>
          </p:nvSpPr>
          <p:spPr bwMode="auto">
            <a:xfrm>
              <a:off x="2997" y="2324"/>
              <a:ext cx="34" cy="39"/>
            </a:xfrm>
            <a:custGeom>
              <a:avLst/>
              <a:gdLst>
                <a:gd name="T0" fmla="*/ 32 w 66"/>
                <a:gd name="T1" fmla="*/ 78 h 78"/>
                <a:gd name="T2" fmla="*/ 38 w 66"/>
                <a:gd name="T3" fmla="*/ 76 h 78"/>
                <a:gd name="T4" fmla="*/ 43 w 66"/>
                <a:gd name="T5" fmla="*/ 75 h 78"/>
                <a:gd name="T6" fmla="*/ 49 w 66"/>
                <a:gd name="T7" fmla="*/ 71 h 78"/>
                <a:gd name="T8" fmla="*/ 55 w 66"/>
                <a:gd name="T9" fmla="*/ 67 h 78"/>
                <a:gd name="T10" fmla="*/ 59 w 66"/>
                <a:gd name="T11" fmla="*/ 59 h 78"/>
                <a:gd name="T12" fmla="*/ 62 w 66"/>
                <a:gd name="T13" fmla="*/ 54 h 78"/>
                <a:gd name="T14" fmla="*/ 62 w 66"/>
                <a:gd name="T15" fmla="*/ 50 h 78"/>
                <a:gd name="T16" fmla="*/ 64 w 66"/>
                <a:gd name="T17" fmla="*/ 46 h 78"/>
                <a:gd name="T18" fmla="*/ 64 w 66"/>
                <a:gd name="T19" fmla="*/ 42 h 78"/>
                <a:gd name="T20" fmla="*/ 66 w 66"/>
                <a:gd name="T21" fmla="*/ 40 h 78"/>
                <a:gd name="T22" fmla="*/ 64 w 66"/>
                <a:gd name="T23" fmla="*/ 35 h 78"/>
                <a:gd name="T24" fmla="*/ 64 w 66"/>
                <a:gd name="T25" fmla="*/ 31 h 78"/>
                <a:gd name="T26" fmla="*/ 62 w 66"/>
                <a:gd name="T27" fmla="*/ 27 h 78"/>
                <a:gd name="T28" fmla="*/ 62 w 66"/>
                <a:gd name="T29" fmla="*/ 23 h 78"/>
                <a:gd name="T30" fmla="*/ 59 w 66"/>
                <a:gd name="T31" fmla="*/ 17 h 78"/>
                <a:gd name="T32" fmla="*/ 55 w 66"/>
                <a:gd name="T33" fmla="*/ 12 h 78"/>
                <a:gd name="T34" fmla="*/ 49 w 66"/>
                <a:gd name="T35" fmla="*/ 6 h 78"/>
                <a:gd name="T36" fmla="*/ 43 w 66"/>
                <a:gd name="T37" fmla="*/ 4 h 78"/>
                <a:gd name="T38" fmla="*/ 38 w 66"/>
                <a:gd name="T39" fmla="*/ 0 h 78"/>
                <a:gd name="T40" fmla="*/ 32 w 66"/>
                <a:gd name="T41" fmla="*/ 0 h 78"/>
                <a:gd name="T42" fmla="*/ 24 w 66"/>
                <a:gd name="T43" fmla="*/ 0 h 78"/>
                <a:gd name="T44" fmla="*/ 19 w 66"/>
                <a:gd name="T45" fmla="*/ 4 h 78"/>
                <a:gd name="T46" fmla="*/ 13 w 66"/>
                <a:gd name="T47" fmla="*/ 6 h 78"/>
                <a:gd name="T48" fmla="*/ 7 w 66"/>
                <a:gd name="T49" fmla="*/ 12 h 78"/>
                <a:gd name="T50" fmla="*/ 4 w 66"/>
                <a:gd name="T51" fmla="*/ 17 h 78"/>
                <a:gd name="T52" fmla="*/ 2 w 66"/>
                <a:gd name="T53" fmla="*/ 23 h 78"/>
                <a:gd name="T54" fmla="*/ 0 w 66"/>
                <a:gd name="T55" fmla="*/ 27 h 78"/>
                <a:gd name="T56" fmla="*/ 0 w 66"/>
                <a:gd name="T57" fmla="*/ 31 h 78"/>
                <a:gd name="T58" fmla="*/ 0 w 66"/>
                <a:gd name="T59" fmla="*/ 35 h 78"/>
                <a:gd name="T60" fmla="*/ 0 w 66"/>
                <a:gd name="T61" fmla="*/ 40 h 78"/>
                <a:gd name="T62" fmla="*/ 0 w 66"/>
                <a:gd name="T63" fmla="*/ 42 h 78"/>
                <a:gd name="T64" fmla="*/ 0 w 66"/>
                <a:gd name="T65" fmla="*/ 46 h 78"/>
                <a:gd name="T66" fmla="*/ 0 w 66"/>
                <a:gd name="T67" fmla="*/ 50 h 78"/>
                <a:gd name="T68" fmla="*/ 2 w 66"/>
                <a:gd name="T69" fmla="*/ 54 h 78"/>
                <a:gd name="T70" fmla="*/ 4 w 66"/>
                <a:gd name="T71" fmla="*/ 59 h 78"/>
                <a:gd name="T72" fmla="*/ 7 w 66"/>
                <a:gd name="T73" fmla="*/ 67 h 78"/>
                <a:gd name="T74" fmla="*/ 13 w 66"/>
                <a:gd name="T75" fmla="*/ 71 h 78"/>
                <a:gd name="T76" fmla="*/ 19 w 66"/>
                <a:gd name="T77" fmla="*/ 75 h 78"/>
                <a:gd name="T78" fmla="*/ 24 w 66"/>
                <a:gd name="T79" fmla="*/ 76 h 78"/>
                <a:gd name="T80" fmla="*/ 32 w 66"/>
                <a:gd name="T81" fmla="*/ 78 h 78"/>
                <a:gd name="T82" fmla="*/ 32 w 66"/>
                <a:gd name="T8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78">
                  <a:moveTo>
                    <a:pt x="32" y="78"/>
                  </a:moveTo>
                  <a:lnTo>
                    <a:pt x="38" y="76"/>
                  </a:lnTo>
                  <a:lnTo>
                    <a:pt x="43" y="75"/>
                  </a:lnTo>
                  <a:lnTo>
                    <a:pt x="49" y="71"/>
                  </a:lnTo>
                  <a:lnTo>
                    <a:pt x="55" y="67"/>
                  </a:lnTo>
                  <a:lnTo>
                    <a:pt x="59" y="59"/>
                  </a:lnTo>
                  <a:lnTo>
                    <a:pt x="62" y="54"/>
                  </a:lnTo>
                  <a:lnTo>
                    <a:pt x="62" y="50"/>
                  </a:lnTo>
                  <a:lnTo>
                    <a:pt x="64" y="46"/>
                  </a:lnTo>
                  <a:lnTo>
                    <a:pt x="64" y="42"/>
                  </a:lnTo>
                  <a:lnTo>
                    <a:pt x="66" y="40"/>
                  </a:lnTo>
                  <a:lnTo>
                    <a:pt x="64" y="35"/>
                  </a:lnTo>
                  <a:lnTo>
                    <a:pt x="64" y="31"/>
                  </a:lnTo>
                  <a:lnTo>
                    <a:pt x="62" y="27"/>
                  </a:lnTo>
                  <a:lnTo>
                    <a:pt x="62" y="23"/>
                  </a:lnTo>
                  <a:lnTo>
                    <a:pt x="59" y="17"/>
                  </a:lnTo>
                  <a:lnTo>
                    <a:pt x="55" y="12"/>
                  </a:lnTo>
                  <a:lnTo>
                    <a:pt x="49" y="6"/>
                  </a:lnTo>
                  <a:lnTo>
                    <a:pt x="43" y="4"/>
                  </a:lnTo>
                  <a:lnTo>
                    <a:pt x="38" y="0"/>
                  </a:lnTo>
                  <a:lnTo>
                    <a:pt x="32" y="0"/>
                  </a:lnTo>
                  <a:lnTo>
                    <a:pt x="24" y="0"/>
                  </a:lnTo>
                  <a:lnTo>
                    <a:pt x="19" y="4"/>
                  </a:lnTo>
                  <a:lnTo>
                    <a:pt x="13" y="6"/>
                  </a:lnTo>
                  <a:lnTo>
                    <a:pt x="7" y="12"/>
                  </a:lnTo>
                  <a:lnTo>
                    <a:pt x="4" y="17"/>
                  </a:lnTo>
                  <a:lnTo>
                    <a:pt x="2" y="23"/>
                  </a:lnTo>
                  <a:lnTo>
                    <a:pt x="0" y="27"/>
                  </a:lnTo>
                  <a:lnTo>
                    <a:pt x="0" y="31"/>
                  </a:lnTo>
                  <a:lnTo>
                    <a:pt x="0" y="35"/>
                  </a:lnTo>
                  <a:lnTo>
                    <a:pt x="0" y="40"/>
                  </a:lnTo>
                  <a:lnTo>
                    <a:pt x="0" y="42"/>
                  </a:lnTo>
                  <a:lnTo>
                    <a:pt x="0" y="46"/>
                  </a:lnTo>
                  <a:lnTo>
                    <a:pt x="0" y="50"/>
                  </a:lnTo>
                  <a:lnTo>
                    <a:pt x="2" y="54"/>
                  </a:lnTo>
                  <a:lnTo>
                    <a:pt x="4" y="59"/>
                  </a:lnTo>
                  <a:lnTo>
                    <a:pt x="7" y="67"/>
                  </a:lnTo>
                  <a:lnTo>
                    <a:pt x="13" y="71"/>
                  </a:lnTo>
                  <a:lnTo>
                    <a:pt x="19" y="75"/>
                  </a:lnTo>
                  <a:lnTo>
                    <a:pt x="24" y="76"/>
                  </a:lnTo>
                  <a:lnTo>
                    <a:pt x="32" y="78"/>
                  </a:lnTo>
                  <a:lnTo>
                    <a:pt x="32" y="78"/>
                  </a:lnTo>
                  <a:close/>
                </a:path>
              </a:pathLst>
            </a:custGeom>
            <a:solidFill>
              <a:srgbClr val="FF17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8" name="Freeform 1016"/>
            <p:cNvSpPr>
              <a:spLocks/>
            </p:cNvSpPr>
            <p:nvPr/>
          </p:nvSpPr>
          <p:spPr bwMode="auto">
            <a:xfrm>
              <a:off x="2999" y="2385"/>
              <a:ext cx="32" cy="103"/>
            </a:xfrm>
            <a:custGeom>
              <a:avLst/>
              <a:gdLst>
                <a:gd name="T0" fmla="*/ 0 w 62"/>
                <a:gd name="T1" fmla="*/ 207 h 207"/>
                <a:gd name="T2" fmla="*/ 3 w 62"/>
                <a:gd name="T3" fmla="*/ 19 h 207"/>
                <a:gd name="T4" fmla="*/ 3 w 62"/>
                <a:gd name="T5" fmla="*/ 17 h 207"/>
                <a:gd name="T6" fmla="*/ 9 w 62"/>
                <a:gd name="T7" fmla="*/ 13 h 207"/>
                <a:gd name="T8" fmla="*/ 11 w 62"/>
                <a:gd name="T9" fmla="*/ 10 h 207"/>
                <a:gd name="T10" fmla="*/ 15 w 62"/>
                <a:gd name="T11" fmla="*/ 8 h 207"/>
                <a:gd name="T12" fmla="*/ 17 w 62"/>
                <a:gd name="T13" fmla="*/ 6 h 207"/>
                <a:gd name="T14" fmla="*/ 22 w 62"/>
                <a:gd name="T15" fmla="*/ 4 h 207"/>
                <a:gd name="T16" fmla="*/ 26 w 62"/>
                <a:gd name="T17" fmla="*/ 2 h 207"/>
                <a:gd name="T18" fmla="*/ 30 w 62"/>
                <a:gd name="T19" fmla="*/ 0 h 207"/>
                <a:gd name="T20" fmla="*/ 36 w 62"/>
                <a:gd name="T21" fmla="*/ 0 h 207"/>
                <a:gd name="T22" fmla="*/ 41 w 62"/>
                <a:gd name="T23" fmla="*/ 2 h 207"/>
                <a:gd name="T24" fmla="*/ 45 w 62"/>
                <a:gd name="T25" fmla="*/ 2 h 207"/>
                <a:gd name="T26" fmla="*/ 51 w 62"/>
                <a:gd name="T27" fmla="*/ 8 h 207"/>
                <a:gd name="T28" fmla="*/ 53 w 62"/>
                <a:gd name="T29" fmla="*/ 10 h 207"/>
                <a:gd name="T30" fmla="*/ 57 w 62"/>
                <a:gd name="T31" fmla="*/ 11 h 207"/>
                <a:gd name="T32" fmla="*/ 58 w 62"/>
                <a:gd name="T33" fmla="*/ 15 h 207"/>
                <a:gd name="T34" fmla="*/ 62 w 62"/>
                <a:gd name="T35" fmla="*/ 19 h 207"/>
                <a:gd name="T36" fmla="*/ 62 w 62"/>
                <a:gd name="T37" fmla="*/ 200 h 207"/>
                <a:gd name="T38" fmla="*/ 0 w 62"/>
                <a:gd name="T39" fmla="*/ 207 h 207"/>
                <a:gd name="T40" fmla="*/ 0 w 62"/>
                <a:gd name="T41"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207">
                  <a:moveTo>
                    <a:pt x="0" y="207"/>
                  </a:moveTo>
                  <a:lnTo>
                    <a:pt x="3" y="19"/>
                  </a:lnTo>
                  <a:lnTo>
                    <a:pt x="3" y="17"/>
                  </a:lnTo>
                  <a:lnTo>
                    <a:pt x="9" y="13"/>
                  </a:lnTo>
                  <a:lnTo>
                    <a:pt x="11" y="10"/>
                  </a:lnTo>
                  <a:lnTo>
                    <a:pt x="15" y="8"/>
                  </a:lnTo>
                  <a:lnTo>
                    <a:pt x="17" y="6"/>
                  </a:lnTo>
                  <a:lnTo>
                    <a:pt x="22" y="4"/>
                  </a:lnTo>
                  <a:lnTo>
                    <a:pt x="26" y="2"/>
                  </a:lnTo>
                  <a:lnTo>
                    <a:pt x="30" y="0"/>
                  </a:lnTo>
                  <a:lnTo>
                    <a:pt x="36" y="0"/>
                  </a:lnTo>
                  <a:lnTo>
                    <a:pt x="41" y="2"/>
                  </a:lnTo>
                  <a:lnTo>
                    <a:pt x="45" y="2"/>
                  </a:lnTo>
                  <a:lnTo>
                    <a:pt x="51" y="8"/>
                  </a:lnTo>
                  <a:lnTo>
                    <a:pt x="53" y="10"/>
                  </a:lnTo>
                  <a:lnTo>
                    <a:pt x="57" y="11"/>
                  </a:lnTo>
                  <a:lnTo>
                    <a:pt x="58" y="15"/>
                  </a:lnTo>
                  <a:lnTo>
                    <a:pt x="62" y="19"/>
                  </a:lnTo>
                  <a:lnTo>
                    <a:pt x="62" y="200"/>
                  </a:lnTo>
                  <a:lnTo>
                    <a:pt x="0" y="207"/>
                  </a:lnTo>
                  <a:lnTo>
                    <a:pt x="0" y="207"/>
                  </a:lnTo>
                  <a:close/>
                </a:path>
              </a:pathLst>
            </a:custGeom>
            <a:solidFill>
              <a:srgbClr val="FF9E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9" name="Freeform 1017"/>
            <p:cNvSpPr>
              <a:spLocks/>
            </p:cNvSpPr>
            <p:nvPr/>
          </p:nvSpPr>
          <p:spPr bwMode="auto">
            <a:xfrm>
              <a:off x="2909" y="2358"/>
              <a:ext cx="18" cy="86"/>
            </a:xfrm>
            <a:custGeom>
              <a:avLst/>
              <a:gdLst>
                <a:gd name="T0" fmla="*/ 0 w 36"/>
                <a:gd name="T1" fmla="*/ 169 h 171"/>
                <a:gd name="T2" fmla="*/ 2 w 36"/>
                <a:gd name="T3" fmla="*/ 13 h 171"/>
                <a:gd name="T4" fmla="*/ 2 w 36"/>
                <a:gd name="T5" fmla="*/ 11 h 171"/>
                <a:gd name="T6" fmla="*/ 4 w 36"/>
                <a:gd name="T7" fmla="*/ 9 h 171"/>
                <a:gd name="T8" fmla="*/ 6 w 36"/>
                <a:gd name="T9" fmla="*/ 6 h 171"/>
                <a:gd name="T10" fmla="*/ 11 w 36"/>
                <a:gd name="T11" fmla="*/ 2 h 171"/>
                <a:gd name="T12" fmla="*/ 15 w 36"/>
                <a:gd name="T13" fmla="*/ 0 h 171"/>
                <a:gd name="T14" fmla="*/ 21 w 36"/>
                <a:gd name="T15" fmla="*/ 2 h 171"/>
                <a:gd name="T16" fmla="*/ 23 w 36"/>
                <a:gd name="T17" fmla="*/ 2 h 171"/>
                <a:gd name="T18" fmla="*/ 27 w 36"/>
                <a:gd name="T19" fmla="*/ 6 h 171"/>
                <a:gd name="T20" fmla="*/ 30 w 36"/>
                <a:gd name="T21" fmla="*/ 7 h 171"/>
                <a:gd name="T22" fmla="*/ 34 w 36"/>
                <a:gd name="T23" fmla="*/ 13 h 171"/>
                <a:gd name="T24" fmla="*/ 36 w 36"/>
                <a:gd name="T25" fmla="*/ 171 h 171"/>
                <a:gd name="T26" fmla="*/ 0 w 36"/>
                <a:gd name="T27" fmla="*/ 169 h 171"/>
                <a:gd name="T28" fmla="*/ 0 w 36"/>
                <a:gd name="T29" fmla="*/ 1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71">
                  <a:moveTo>
                    <a:pt x="0" y="169"/>
                  </a:moveTo>
                  <a:lnTo>
                    <a:pt x="2" y="13"/>
                  </a:lnTo>
                  <a:lnTo>
                    <a:pt x="2" y="11"/>
                  </a:lnTo>
                  <a:lnTo>
                    <a:pt x="4" y="9"/>
                  </a:lnTo>
                  <a:lnTo>
                    <a:pt x="6" y="6"/>
                  </a:lnTo>
                  <a:lnTo>
                    <a:pt x="11" y="2"/>
                  </a:lnTo>
                  <a:lnTo>
                    <a:pt x="15" y="0"/>
                  </a:lnTo>
                  <a:lnTo>
                    <a:pt x="21" y="2"/>
                  </a:lnTo>
                  <a:lnTo>
                    <a:pt x="23" y="2"/>
                  </a:lnTo>
                  <a:lnTo>
                    <a:pt x="27" y="6"/>
                  </a:lnTo>
                  <a:lnTo>
                    <a:pt x="30" y="7"/>
                  </a:lnTo>
                  <a:lnTo>
                    <a:pt x="34" y="13"/>
                  </a:lnTo>
                  <a:lnTo>
                    <a:pt x="36" y="171"/>
                  </a:lnTo>
                  <a:lnTo>
                    <a:pt x="0" y="169"/>
                  </a:lnTo>
                  <a:lnTo>
                    <a:pt x="0" y="169"/>
                  </a:lnTo>
                  <a:close/>
                </a:path>
              </a:pathLst>
            </a:custGeom>
            <a:solidFill>
              <a:srgbClr val="FFB0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0" name="Freeform 1018"/>
            <p:cNvSpPr>
              <a:spLocks/>
            </p:cNvSpPr>
            <p:nvPr/>
          </p:nvSpPr>
          <p:spPr bwMode="auto">
            <a:xfrm>
              <a:off x="2858" y="2357"/>
              <a:ext cx="18" cy="86"/>
            </a:xfrm>
            <a:custGeom>
              <a:avLst/>
              <a:gdLst>
                <a:gd name="T0" fmla="*/ 0 w 36"/>
                <a:gd name="T1" fmla="*/ 169 h 171"/>
                <a:gd name="T2" fmla="*/ 2 w 36"/>
                <a:gd name="T3" fmla="*/ 13 h 171"/>
                <a:gd name="T4" fmla="*/ 2 w 36"/>
                <a:gd name="T5" fmla="*/ 11 h 171"/>
                <a:gd name="T6" fmla="*/ 4 w 36"/>
                <a:gd name="T7" fmla="*/ 9 h 171"/>
                <a:gd name="T8" fmla="*/ 8 w 36"/>
                <a:gd name="T9" fmla="*/ 4 h 171"/>
                <a:gd name="T10" fmla="*/ 12 w 36"/>
                <a:gd name="T11" fmla="*/ 2 h 171"/>
                <a:gd name="T12" fmla="*/ 16 w 36"/>
                <a:gd name="T13" fmla="*/ 0 h 171"/>
                <a:gd name="T14" fmla="*/ 23 w 36"/>
                <a:gd name="T15" fmla="*/ 0 h 171"/>
                <a:gd name="T16" fmla="*/ 25 w 36"/>
                <a:gd name="T17" fmla="*/ 2 h 171"/>
                <a:gd name="T18" fmla="*/ 29 w 36"/>
                <a:gd name="T19" fmla="*/ 4 h 171"/>
                <a:gd name="T20" fmla="*/ 33 w 36"/>
                <a:gd name="T21" fmla="*/ 8 h 171"/>
                <a:gd name="T22" fmla="*/ 36 w 36"/>
                <a:gd name="T23" fmla="*/ 13 h 171"/>
                <a:gd name="T24" fmla="*/ 36 w 36"/>
                <a:gd name="T25" fmla="*/ 171 h 171"/>
                <a:gd name="T26" fmla="*/ 0 w 36"/>
                <a:gd name="T27" fmla="*/ 169 h 171"/>
                <a:gd name="T28" fmla="*/ 0 w 36"/>
                <a:gd name="T29" fmla="*/ 1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71">
                  <a:moveTo>
                    <a:pt x="0" y="169"/>
                  </a:moveTo>
                  <a:lnTo>
                    <a:pt x="2" y="13"/>
                  </a:lnTo>
                  <a:lnTo>
                    <a:pt x="2" y="11"/>
                  </a:lnTo>
                  <a:lnTo>
                    <a:pt x="4" y="9"/>
                  </a:lnTo>
                  <a:lnTo>
                    <a:pt x="8" y="4"/>
                  </a:lnTo>
                  <a:lnTo>
                    <a:pt x="12" y="2"/>
                  </a:lnTo>
                  <a:lnTo>
                    <a:pt x="16" y="0"/>
                  </a:lnTo>
                  <a:lnTo>
                    <a:pt x="23" y="0"/>
                  </a:lnTo>
                  <a:lnTo>
                    <a:pt x="25" y="2"/>
                  </a:lnTo>
                  <a:lnTo>
                    <a:pt x="29" y="4"/>
                  </a:lnTo>
                  <a:lnTo>
                    <a:pt x="33" y="8"/>
                  </a:lnTo>
                  <a:lnTo>
                    <a:pt x="36" y="13"/>
                  </a:lnTo>
                  <a:lnTo>
                    <a:pt x="36" y="171"/>
                  </a:lnTo>
                  <a:lnTo>
                    <a:pt x="0" y="169"/>
                  </a:lnTo>
                  <a:lnTo>
                    <a:pt x="0" y="169"/>
                  </a:lnTo>
                  <a:close/>
                </a:path>
              </a:pathLst>
            </a:custGeom>
            <a:solidFill>
              <a:srgbClr val="FFB0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1" name="Freeform 1019"/>
            <p:cNvSpPr>
              <a:spLocks/>
            </p:cNvSpPr>
            <p:nvPr/>
          </p:nvSpPr>
          <p:spPr bwMode="auto">
            <a:xfrm>
              <a:off x="2806" y="2357"/>
              <a:ext cx="18" cy="86"/>
            </a:xfrm>
            <a:custGeom>
              <a:avLst/>
              <a:gdLst>
                <a:gd name="T0" fmla="*/ 0 w 36"/>
                <a:gd name="T1" fmla="*/ 169 h 171"/>
                <a:gd name="T2" fmla="*/ 2 w 36"/>
                <a:gd name="T3" fmla="*/ 13 h 171"/>
                <a:gd name="T4" fmla="*/ 2 w 36"/>
                <a:gd name="T5" fmla="*/ 11 h 171"/>
                <a:gd name="T6" fmla="*/ 4 w 36"/>
                <a:gd name="T7" fmla="*/ 9 h 171"/>
                <a:gd name="T8" fmla="*/ 7 w 36"/>
                <a:gd name="T9" fmla="*/ 4 h 171"/>
                <a:gd name="T10" fmla="*/ 11 w 36"/>
                <a:gd name="T11" fmla="*/ 2 h 171"/>
                <a:gd name="T12" fmla="*/ 15 w 36"/>
                <a:gd name="T13" fmla="*/ 0 h 171"/>
                <a:gd name="T14" fmla="*/ 21 w 36"/>
                <a:gd name="T15" fmla="*/ 0 h 171"/>
                <a:gd name="T16" fmla="*/ 24 w 36"/>
                <a:gd name="T17" fmla="*/ 2 h 171"/>
                <a:gd name="T18" fmla="*/ 28 w 36"/>
                <a:gd name="T19" fmla="*/ 4 h 171"/>
                <a:gd name="T20" fmla="*/ 30 w 36"/>
                <a:gd name="T21" fmla="*/ 8 h 171"/>
                <a:gd name="T22" fmla="*/ 34 w 36"/>
                <a:gd name="T23" fmla="*/ 13 h 171"/>
                <a:gd name="T24" fmla="*/ 36 w 36"/>
                <a:gd name="T25" fmla="*/ 171 h 171"/>
                <a:gd name="T26" fmla="*/ 0 w 36"/>
                <a:gd name="T27" fmla="*/ 169 h 171"/>
                <a:gd name="T28" fmla="*/ 0 w 36"/>
                <a:gd name="T29" fmla="*/ 1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71">
                  <a:moveTo>
                    <a:pt x="0" y="169"/>
                  </a:moveTo>
                  <a:lnTo>
                    <a:pt x="2" y="13"/>
                  </a:lnTo>
                  <a:lnTo>
                    <a:pt x="2" y="11"/>
                  </a:lnTo>
                  <a:lnTo>
                    <a:pt x="4" y="9"/>
                  </a:lnTo>
                  <a:lnTo>
                    <a:pt x="7" y="4"/>
                  </a:lnTo>
                  <a:lnTo>
                    <a:pt x="11" y="2"/>
                  </a:lnTo>
                  <a:lnTo>
                    <a:pt x="15" y="0"/>
                  </a:lnTo>
                  <a:lnTo>
                    <a:pt x="21" y="0"/>
                  </a:lnTo>
                  <a:lnTo>
                    <a:pt x="24" y="2"/>
                  </a:lnTo>
                  <a:lnTo>
                    <a:pt x="28" y="4"/>
                  </a:lnTo>
                  <a:lnTo>
                    <a:pt x="30" y="8"/>
                  </a:lnTo>
                  <a:lnTo>
                    <a:pt x="34" y="13"/>
                  </a:lnTo>
                  <a:lnTo>
                    <a:pt x="36" y="171"/>
                  </a:lnTo>
                  <a:lnTo>
                    <a:pt x="0" y="169"/>
                  </a:lnTo>
                  <a:lnTo>
                    <a:pt x="0" y="169"/>
                  </a:lnTo>
                  <a:close/>
                </a:path>
              </a:pathLst>
            </a:custGeom>
            <a:solidFill>
              <a:srgbClr val="FFB0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6" name="Freeform 1024"/>
            <p:cNvSpPr>
              <a:spLocks/>
            </p:cNvSpPr>
            <p:nvPr/>
          </p:nvSpPr>
          <p:spPr bwMode="auto">
            <a:xfrm>
              <a:off x="2957" y="2268"/>
              <a:ext cx="101" cy="69"/>
            </a:xfrm>
            <a:custGeom>
              <a:avLst/>
              <a:gdLst>
                <a:gd name="T0" fmla="*/ 0 w 203"/>
                <a:gd name="T1" fmla="*/ 137 h 137"/>
                <a:gd name="T2" fmla="*/ 0 w 203"/>
                <a:gd name="T3" fmla="*/ 122 h 137"/>
                <a:gd name="T4" fmla="*/ 118 w 203"/>
                <a:gd name="T5" fmla="*/ 0 h 137"/>
                <a:gd name="T6" fmla="*/ 203 w 203"/>
                <a:gd name="T7" fmla="*/ 108 h 137"/>
                <a:gd name="T8" fmla="*/ 203 w 203"/>
                <a:gd name="T9" fmla="*/ 131 h 137"/>
                <a:gd name="T10" fmla="*/ 116 w 203"/>
                <a:gd name="T11" fmla="*/ 21 h 137"/>
                <a:gd name="T12" fmla="*/ 0 w 203"/>
                <a:gd name="T13" fmla="*/ 137 h 137"/>
                <a:gd name="T14" fmla="*/ 0 w 203"/>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37">
                  <a:moveTo>
                    <a:pt x="0" y="137"/>
                  </a:moveTo>
                  <a:lnTo>
                    <a:pt x="0" y="122"/>
                  </a:lnTo>
                  <a:lnTo>
                    <a:pt x="118" y="0"/>
                  </a:lnTo>
                  <a:lnTo>
                    <a:pt x="203" y="108"/>
                  </a:lnTo>
                  <a:lnTo>
                    <a:pt x="203" y="131"/>
                  </a:lnTo>
                  <a:lnTo>
                    <a:pt x="116" y="21"/>
                  </a:lnTo>
                  <a:lnTo>
                    <a:pt x="0" y="137"/>
                  </a:lnTo>
                  <a:lnTo>
                    <a:pt x="0" y="137"/>
                  </a:lnTo>
                  <a:close/>
                </a:path>
              </a:pathLst>
            </a:custGeom>
            <a:solidFill>
              <a:srgbClr val="FF17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0" name="Freeform 1028"/>
            <p:cNvSpPr>
              <a:spLocks/>
            </p:cNvSpPr>
            <p:nvPr/>
          </p:nvSpPr>
          <p:spPr bwMode="auto">
            <a:xfrm>
              <a:off x="2959" y="2006"/>
              <a:ext cx="8" cy="47"/>
            </a:xfrm>
            <a:custGeom>
              <a:avLst/>
              <a:gdLst>
                <a:gd name="T0" fmla="*/ 0 w 15"/>
                <a:gd name="T1" fmla="*/ 95 h 95"/>
                <a:gd name="T2" fmla="*/ 0 w 15"/>
                <a:gd name="T3" fmla="*/ 0 h 95"/>
                <a:gd name="T4" fmla="*/ 15 w 15"/>
                <a:gd name="T5" fmla="*/ 0 h 95"/>
                <a:gd name="T6" fmla="*/ 15 w 15"/>
                <a:gd name="T7" fmla="*/ 95 h 95"/>
                <a:gd name="T8" fmla="*/ 0 w 15"/>
                <a:gd name="T9" fmla="*/ 95 h 95"/>
                <a:gd name="T10" fmla="*/ 0 w 15"/>
                <a:gd name="T11" fmla="*/ 95 h 95"/>
              </a:gdLst>
              <a:ahLst/>
              <a:cxnLst>
                <a:cxn ang="0">
                  <a:pos x="T0" y="T1"/>
                </a:cxn>
                <a:cxn ang="0">
                  <a:pos x="T2" y="T3"/>
                </a:cxn>
                <a:cxn ang="0">
                  <a:pos x="T4" y="T5"/>
                </a:cxn>
                <a:cxn ang="0">
                  <a:pos x="T6" y="T7"/>
                </a:cxn>
                <a:cxn ang="0">
                  <a:pos x="T8" y="T9"/>
                </a:cxn>
                <a:cxn ang="0">
                  <a:pos x="T10" y="T11"/>
                </a:cxn>
              </a:cxnLst>
              <a:rect l="0" t="0" r="r" b="b"/>
              <a:pathLst>
                <a:path w="15" h="95">
                  <a:moveTo>
                    <a:pt x="0" y="95"/>
                  </a:moveTo>
                  <a:lnTo>
                    <a:pt x="0" y="0"/>
                  </a:lnTo>
                  <a:lnTo>
                    <a:pt x="15" y="0"/>
                  </a:lnTo>
                  <a:lnTo>
                    <a:pt x="15" y="95"/>
                  </a:lnTo>
                  <a:lnTo>
                    <a:pt x="0" y="95"/>
                  </a:lnTo>
                  <a:lnTo>
                    <a:pt x="0" y="95"/>
                  </a:lnTo>
                  <a:close/>
                </a:path>
              </a:pathLst>
            </a:custGeom>
            <a:solidFill>
              <a:srgbClr val="FF17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1" name="Freeform 1029"/>
            <p:cNvSpPr>
              <a:spLocks/>
            </p:cNvSpPr>
            <p:nvPr/>
          </p:nvSpPr>
          <p:spPr bwMode="auto">
            <a:xfrm>
              <a:off x="2947" y="2020"/>
              <a:ext cx="31" cy="9"/>
            </a:xfrm>
            <a:custGeom>
              <a:avLst/>
              <a:gdLst>
                <a:gd name="T0" fmla="*/ 0 w 63"/>
                <a:gd name="T1" fmla="*/ 0 h 17"/>
                <a:gd name="T2" fmla="*/ 63 w 63"/>
                <a:gd name="T3" fmla="*/ 0 h 17"/>
                <a:gd name="T4" fmla="*/ 63 w 63"/>
                <a:gd name="T5" fmla="*/ 17 h 17"/>
                <a:gd name="T6" fmla="*/ 0 w 63"/>
                <a:gd name="T7" fmla="*/ 17 h 17"/>
                <a:gd name="T8" fmla="*/ 0 w 63"/>
                <a:gd name="T9" fmla="*/ 0 h 17"/>
                <a:gd name="T10" fmla="*/ 0 w 63"/>
                <a:gd name="T11" fmla="*/ 0 h 17"/>
              </a:gdLst>
              <a:ahLst/>
              <a:cxnLst>
                <a:cxn ang="0">
                  <a:pos x="T0" y="T1"/>
                </a:cxn>
                <a:cxn ang="0">
                  <a:pos x="T2" y="T3"/>
                </a:cxn>
                <a:cxn ang="0">
                  <a:pos x="T4" y="T5"/>
                </a:cxn>
                <a:cxn ang="0">
                  <a:pos x="T6" y="T7"/>
                </a:cxn>
                <a:cxn ang="0">
                  <a:pos x="T8" y="T9"/>
                </a:cxn>
                <a:cxn ang="0">
                  <a:pos x="T10" y="T11"/>
                </a:cxn>
              </a:cxnLst>
              <a:rect l="0" t="0" r="r" b="b"/>
              <a:pathLst>
                <a:path w="63" h="17">
                  <a:moveTo>
                    <a:pt x="0" y="0"/>
                  </a:moveTo>
                  <a:lnTo>
                    <a:pt x="63" y="0"/>
                  </a:lnTo>
                  <a:lnTo>
                    <a:pt x="63" y="17"/>
                  </a:lnTo>
                  <a:lnTo>
                    <a:pt x="0" y="17"/>
                  </a:lnTo>
                  <a:lnTo>
                    <a:pt x="0" y="0"/>
                  </a:lnTo>
                  <a:lnTo>
                    <a:pt x="0" y="0"/>
                  </a:lnTo>
                  <a:close/>
                </a:path>
              </a:pathLst>
            </a:custGeom>
            <a:solidFill>
              <a:srgbClr val="FF17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5" name="Freeform 1062"/>
            <p:cNvSpPr>
              <a:spLocks/>
            </p:cNvSpPr>
            <p:nvPr/>
          </p:nvSpPr>
          <p:spPr bwMode="auto">
            <a:xfrm>
              <a:off x="3085" y="2296"/>
              <a:ext cx="116" cy="156"/>
            </a:xfrm>
            <a:custGeom>
              <a:avLst/>
              <a:gdLst>
                <a:gd name="T0" fmla="*/ 68 w 231"/>
                <a:gd name="T1" fmla="*/ 91 h 312"/>
                <a:gd name="T2" fmla="*/ 85 w 231"/>
                <a:gd name="T3" fmla="*/ 84 h 312"/>
                <a:gd name="T4" fmla="*/ 104 w 231"/>
                <a:gd name="T5" fmla="*/ 74 h 312"/>
                <a:gd name="T6" fmla="*/ 127 w 231"/>
                <a:gd name="T7" fmla="*/ 59 h 312"/>
                <a:gd name="T8" fmla="*/ 150 w 231"/>
                <a:gd name="T9" fmla="*/ 44 h 312"/>
                <a:gd name="T10" fmla="*/ 176 w 231"/>
                <a:gd name="T11" fmla="*/ 25 h 312"/>
                <a:gd name="T12" fmla="*/ 201 w 231"/>
                <a:gd name="T13" fmla="*/ 4 h 312"/>
                <a:gd name="T14" fmla="*/ 207 w 231"/>
                <a:gd name="T15" fmla="*/ 6 h 312"/>
                <a:gd name="T16" fmla="*/ 209 w 231"/>
                <a:gd name="T17" fmla="*/ 19 h 312"/>
                <a:gd name="T18" fmla="*/ 211 w 231"/>
                <a:gd name="T19" fmla="*/ 38 h 312"/>
                <a:gd name="T20" fmla="*/ 212 w 231"/>
                <a:gd name="T21" fmla="*/ 61 h 312"/>
                <a:gd name="T22" fmla="*/ 216 w 231"/>
                <a:gd name="T23" fmla="*/ 86 h 312"/>
                <a:gd name="T24" fmla="*/ 222 w 231"/>
                <a:gd name="T25" fmla="*/ 112 h 312"/>
                <a:gd name="T26" fmla="*/ 226 w 231"/>
                <a:gd name="T27" fmla="*/ 137 h 312"/>
                <a:gd name="T28" fmla="*/ 188 w 231"/>
                <a:gd name="T29" fmla="*/ 131 h 312"/>
                <a:gd name="T30" fmla="*/ 190 w 231"/>
                <a:gd name="T31" fmla="*/ 145 h 312"/>
                <a:gd name="T32" fmla="*/ 193 w 231"/>
                <a:gd name="T33" fmla="*/ 160 h 312"/>
                <a:gd name="T34" fmla="*/ 197 w 231"/>
                <a:gd name="T35" fmla="*/ 175 h 312"/>
                <a:gd name="T36" fmla="*/ 201 w 231"/>
                <a:gd name="T37" fmla="*/ 190 h 312"/>
                <a:gd name="T38" fmla="*/ 205 w 231"/>
                <a:gd name="T39" fmla="*/ 208 h 312"/>
                <a:gd name="T40" fmla="*/ 209 w 231"/>
                <a:gd name="T41" fmla="*/ 225 h 312"/>
                <a:gd name="T42" fmla="*/ 193 w 231"/>
                <a:gd name="T43" fmla="*/ 228 h 312"/>
                <a:gd name="T44" fmla="*/ 178 w 231"/>
                <a:gd name="T45" fmla="*/ 227 h 312"/>
                <a:gd name="T46" fmla="*/ 165 w 231"/>
                <a:gd name="T47" fmla="*/ 225 h 312"/>
                <a:gd name="T48" fmla="*/ 165 w 231"/>
                <a:gd name="T49" fmla="*/ 234 h 312"/>
                <a:gd name="T50" fmla="*/ 165 w 231"/>
                <a:gd name="T51" fmla="*/ 257 h 312"/>
                <a:gd name="T52" fmla="*/ 167 w 231"/>
                <a:gd name="T53" fmla="*/ 278 h 312"/>
                <a:gd name="T54" fmla="*/ 173 w 231"/>
                <a:gd name="T55" fmla="*/ 299 h 312"/>
                <a:gd name="T56" fmla="*/ 173 w 231"/>
                <a:gd name="T57" fmla="*/ 312 h 312"/>
                <a:gd name="T58" fmla="*/ 155 w 231"/>
                <a:gd name="T59" fmla="*/ 310 h 312"/>
                <a:gd name="T60" fmla="*/ 131 w 231"/>
                <a:gd name="T61" fmla="*/ 308 h 312"/>
                <a:gd name="T62" fmla="*/ 116 w 231"/>
                <a:gd name="T63" fmla="*/ 306 h 312"/>
                <a:gd name="T64" fmla="*/ 95 w 231"/>
                <a:gd name="T65" fmla="*/ 303 h 312"/>
                <a:gd name="T66" fmla="*/ 79 w 231"/>
                <a:gd name="T67" fmla="*/ 299 h 312"/>
                <a:gd name="T68" fmla="*/ 64 w 231"/>
                <a:gd name="T69" fmla="*/ 293 h 312"/>
                <a:gd name="T70" fmla="*/ 43 w 231"/>
                <a:gd name="T71" fmla="*/ 286 h 312"/>
                <a:gd name="T72" fmla="*/ 19 w 231"/>
                <a:gd name="T73" fmla="*/ 268 h 312"/>
                <a:gd name="T74" fmla="*/ 0 w 231"/>
                <a:gd name="T75" fmla="*/ 247 h 312"/>
                <a:gd name="T76" fmla="*/ 17 w 231"/>
                <a:gd name="T77" fmla="*/ 242 h 312"/>
                <a:gd name="T78" fmla="*/ 36 w 231"/>
                <a:gd name="T79" fmla="*/ 232 h 312"/>
                <a:gd name="T80" fmla="*/ 57 w 231"/>
                <a:gd name="T81" fmla="*/ 217 h 312"/>
                <a:gd name="T82" fmla="*/ 78 w 231"/>
                <a:gd name="T83" fmla="*/ 202 h 312"/>
                <a:gd name="T84" fmla="*/ 59 w 231"/>
                <a:gd name="T85" fmla="*/ 192 h 312"/>
                <a:gd name="T86" fmla="*/ 43 w 231"/>
                <a:gd name="T87" fmla="*/ 181 h 312"/>
                <a:gd name="T88" fmla="*/ 32 w 231"/>
                <a:gd name="T89" fmla="*/ 168 h 312"/>
                <a:gd name="T90" fmla="*/ 30 w 231"/>
                <a:gd name="T91" fmla="*/ 164 h 312"/>
                <a:gd name="T92" fmla="*/ 45 w 231"/>
                <a:gd name="T93" fmla="*/ 158 h 312"/>
                <a:gd name="T94" fmla="*/ 70 w 231"/>
                <a:gd name="T95" fmla="*/ 147 h 312"/>
                <a:gd name="T96" fmla="*/ 97 w 231"/>
                <a:gd name="T97" fmla="*/ 130 h 312"/>
                <a:gd name="T98" fmla="*/ 60 w 231"/>
                <a:gd name="T99" fmla="*/ 9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1" h="312">
                  <a:moveTo>
                    <a:pt x="60" y="97"/>
                  </a:moveTo>
                  <a:lnTo>
                    <a:pt x="62" y="95"/>
                  </a:lnTo>
                  <a:lnTo>
                    <a:pt x="64" y="95"/>
                  </a:lnTo>
                  <a:lnTo>
                    <a:pt x="68" y="91"/>
                  </a:lnTo>
                  <a:lnTo>
                    <a:pt x="74" y="90"/>
                  </a:lnTo>
                  <a:lnTo>
                    <a:pt x="78" y="88"/>
                  </a:lnTo>
                  <a:lnTo>
                    <a:pt x="81" y="86"/>
                  </a:lnTo>
                  <a:lnTo>
                    <a:pt x="85" y="84"/>
                  </a:lnTo>
                  <a:lnTo>
                    <a:pt x="91" y="82"/>
                  </a:lnTo>
                  <a:lnTo>
                    <a:pt x="95" y="80"/>
                  </a:lnTo>
                  <a:lnTo>
                    <a:pt x="100" y="76"/>
                  </a:lnTo>
                  <a:lnTo>
                    <a:pt x="104" y="74"/>
                  </a:lnTo>
                  <a:lnTo>
                    <a:pt x="110" y="71"/>
                  </a:lnTo>
                  <a:lnTo>
                    <a:pt x="116" y="67"/>
                  </a:lnTo>
                  <a:lnTo>
                    <a:pt x="121" y="65"/>
                  </a:lnTo>
                  <a:lnTo>
                    <a:pt x="127" y="59"/>
                  </a:lnTo>
                  <a:lnTo>
                    <a:pt x="133" y="57"/>
                  </a:lnTo>
                  <a:lnTo>
                    <a:pt x="138" y="53"/>
                  </a:lnTo>
                  <a:lnTo>
                    <a:pt x="144" y="50"/>
                  </a:lnTo>
                  <a:lnTo>
                    <a:pt x="150" y="44"/>
                  </a:lnTo>
                  <a:lnTo>
                    <a:pt x="157" y="40"/>
                  </a:lnTo>
                  <a:lnTo>
                    <a:pt x="163" y="34"/>
                  </a:lnTo>
                  <a:lnTo>
                    <a:pt x="171" y="31"/>
                  </a:lnTo>
                  <a:lnTo>
                    <a:pt x="176" y="25"/>
                  </a:lnTo>
                  <a:lnTo>
                    <a:pt x="182" y="21"/>
                  </a:lnTo>
                  <a:lnTo>
                    <a:pt x="188" y="15"/>
                  </a:lnTo>
                  <a:lnTo>
                    <a:pt x="195" y="10"/>
                  </a:lnTo>
                  <a:lnTo>
                    <a:pt x="201" y="4"/>
                  </a:lnTo>
                  <a:lnTo>
                    <a:pt x="207" y="0"/>
                  </a:lnTo>
                  <a:lnTo>
                    <a:pt x="207" y="0"/>
                  </a:lnTo>
                  <a:lnTo>
                    <a:pt x="207" y="4"/>
                  </a:lnTo>
                  <a:lnTo>
                    <a:pt x="207" y="6"/>
                  </a:lnTo>
                  <a:lnTo>
                    <a:pt x="207" y="8"/>
                  </a:lnTo>
                  <a:lnTo>
                    <a:pt x="209" y="12"/>
                  </a:lnTo>
                  <a:lnTo>
                    <a:pt x="209" y="15"/>
                  </a:lnTo>
                  <a:lnTo>
                    <a:pt x="209" y="19"/>
                  </a:lnTo>
                  <a:lnTo>
                    <a:pt x="209" y="23"/>
                  </a:lnTo>
                  <a:lnTo>
                    <a:pt x="209" y="27"/>
                  </a:lnTo>
                  <a:lnTo>
                    <a:pt x="211" y="32"/>
                  </a:lnTo>
                  <a:lnTo>
                    <a:pt x="211" y="38"/>
                  </a:lnTo>
                  <a:lnTo>
                    <a:pt x="211" y="44"/>
                  </a:lnTo>
                  <a:lnTo>
                    <a:pt x="212" y="50"/>
                  </a:lnTo>
                  <a:lnTo>
                    <a:pt x="212" y="55"/>
                  </a:lnTo>
                  <a:lnTo>
                    <a:pt x="212" y="61"/>
                  </a:lnTo>
                  <a:lnTo>
                    <a:pt x="214" y="67"/>
                  </a:lnTo>
                  <a:lnTo>
                    <a:pt x="214" y="74"/>
                  </a:lnTo>
                  <a:lnTo>
                    <a:pt x="216" y="80"/>
                  </a:lnTo>
                  <a:lnTo>
                    <a:pt x="216" y="86"/>
                  </a:lnTo>
                  <a:lnTo>
                    <a:pt x="218" y="93"/>
                  </a:lnTo>
                  <a:lnTo>
                    <a:pt x="218" y="99"/>
                  </a:lnTo>
                  <a:lnTo>
                    <a:pt x="220" y="107"/>
                  </a:lnTo>
                  <a:lnTo>
                    <a:pt x="222" y="112"/>
                  </a:lnTo>
                  <a:lnTo>
                    <a:pt x="222" y="118"/>
                  </a:lnTo>
                  <a:lnTo>
                    <a:pt x="224" y="124"/>
                  </a:lnTo>
                  <a:lnTo>
                    <a:pt x="226" y="131"/>
                  </a:lnTo>
                  <a:lnTo>
                    <a:pt x="226" y="137"/>
                  </a:lnTo>
                  <a:lnTo>
                    <a:pt x="228" y="143"/>
                  </a:lnTo>
                  <a:lnTo>
                    <a:pt x="230" y="149"/>
                  </a:lnTo>
                  <a:lnTo>
                    <a:pt x="231" y="154"/>
                  </a:lnTo>
                  <a:lnTo>
                    <a:pt x="188" y="131"/>
                  </a:lnTo>
                  <a:lnTo>
                    <a:pt x="188" y="133"/>
                  </a:lnTo>
                  <a:lnTo>
                    <a:pt x="188" y="135"/>
                  </a:lnTo>
                  <a:lnTo>
                    <a:pt x="188" y="139"/>
                  </a:lnTo>
                  <a:lnTo>
                    <a:pt x="190" y="145"/>
                  </a:lnTo>
                  <a:lnTo>
                    <a:pt x="192" y="150"/>
                  </a:lnTo>
                  <a:lnTo>
                    <a:pt x="192" y="152"/>
                  </a:lnTo>
                  <a:lnTo>
                    <a:pt x="193" y="156"/>
                  </a:lnTo>
                  <a:lnTo>
                    <a:pt x="193" y="160"/>
                  </a:lnTo>
                  <a:lnTo>
                    <a:pt x="195" y="164"/>
                  </a:lnTo>
                  <a:lnTo>
                    <a:pt x="195" y="168"/>
                  </a:lnTo>
                  <a:lnTo>
                    <a:pt x="195" y="171"/>
                  </a:lnTo>
                  <a:lnTo>
                    <a:pt x="197" y="175"/>
                  </a:lnTo>
                  <a:lnTo>
                    <a:pt x="197" y="179"/>
                  </a:lnTo>
                  <a:lnTo>
                    <a:pt x="199" y="183"/>
                  </a:lnTo>
                  <a:lnTo>
                    <a:pt x="199" y="187"/>
                  </a:lnTo>
                  <a:lnTo>
                    <a:pt x="201" y="190"/>
                  </a:lnTo>
                  <a:lnTo>
                    <a:pt x="201" y="194"/>
                  </a:lnTo>
                  <a:lnTo>
                    <a:pt x="203" y="200"/>
                  </a:lnTo>
                  <a:lnTo>
                    <a:pt x="203" y="204"/>
                  </a:lnTo>
                  <a:lnTo>
                    <a:pt x="205" y="208"/>
                  </a:lnTo>
                  <a:lnTo>
                    <a:pt x="207" y="211"/>
                  </a:lnTo>
                  <a:lnTo>
                    <a:pt x="207" y="215"/>
                  </a:lnTo>
                  <a:lnTo>
                    <a:pt x="209" y="221"/>
                  </a:lnTo>
                  <a:lnTo>
                    <a:pt x="209" y="225"/>
                  </a:lnTo>
                  <a:lnTo>
                    <a:pt x="211" y="228"/>
                  </a:lnTo>
                  <a:lnTo>
                    <a:pt x="205" y="228"/>
                  </a:lnTo>
                  <a:lnTo>
                    <a:pt x="199" y="228"/>
                  </a:lnTo>
                  <a:lnTo>
                    <a:pt x="193" y="228"/>
                  </a:lnTo>
                  <a:lnTo>
                    <a:pt x="190" y="228"/>
                  </a:lnTo>
                  <a:lnTo>
                    <a:pt x="186" y="227"/>
                  </a:lnTo>
                  <a:lnTo>
                    <a:pt x="182" y="227"/>
                  </a:lnTo>
                  <a:lnTo>
                    <a:pt x="178" y="227"/>
                  </a:lnTo>
                  <a:lnTo>
                    <a:pt x="174" y="227"/>
                  </a:lnTo>
                  <a:lnTo>
                    <a:pt x="171" y="227"/>
                  </a:lnTo>
                  <a:lnTo>
                    <a:pt x="167" y="225"/>
                  </a:lnTo>
                  <a:lnTo>
                    <a:pt x="165" y="225"/>
                  </a:lnTo>
                  <a:lnTo>
                    <a:pt x="165" y="225"/>
                  </a:lnTo>
                  <a:lnTo>
                    <a:pt x="165" y="227"/>
                  </a:lnTo>
                  <a:lnTo>
                    <a:pt x="165" y="230"/>
                  </a:lnTo>
                  <a:lnTo>
                    <a:pt x="165" y="234"/>
                  </a:lnTo>
                  <a:lnTo>
                    <a:pt x="165" y="238"/>
                  </a:lnTo>
                  <a:lnTo>
                    <a:pt x="165" y="244"/>
                  </a:lnTo>
                  <a:lnTo>
                    <a:pt x="165" y="251"/>
                  </a:lnTo>
                  <a:lnTo>
                    <a:pt x="165" y="257"/>
                  </a:lnTo>
                  <a:lnTo>
                    <a:pt x="165" y="265"/>
                  </a:lnTo>
                  <a:lnTo>
                    <a:pt x="167" y="270"/>
                  </a:lnTo>
                  <a:lnTo>
                    <a:pt x="167" y="274"/>
                  </a:lnTo>
                  <a:lnTo>
                    <a:pt x="167" y="278"/>
                  </a:lnTo>
                  <a:lnTo>
                    <a:pt x="169" y="282"/>
                  </a:lnTo>
                  <a:lnTo>
                    <a:pt x="169" y="286"/>
                  </a:lnTo>
                  <a:lnTo>
                    <a:pt x="171" y="293"/>
                  </a:lnTo>
                  <a:lnTo>
                    <a:pt x="173" y="299"/>
                  </a:lnTo>
                  <a:lnTo>
                    <a:pt x="174" y="306"/>
                  </a:lnTo>
                  <a:lnTo>
                    <a:pt x="178" y="312"/>
                  </a:lnTo>
                  <a:lnTo>
                    <a:pt x="176" y="312"/>
                  </a:lnTo>
                  <a:lnTo>
                    <a:pt x="173" y="312"/>
                  </a:lnTo>
                  <a:lnTo>
                    <a:pt x="169" y="310"/>
                  </a:lnTo>
                  <a:lnTo>
                    <a:pt x="165" y="310"/>
                  </a:lnTo>
                  <a:lnTo>
                    <a:pt x="159" y="310"/>
                  </a:lnTo>
                  <a:lnTo>
                    <a:pt x="155" y="310"/>
                  </a:lnTo>
                  <a:lnTo>
                    <a:pt x="150" y="310"/>
                  </a:lnTo>
                  <a:lnTo>
                    <a:pt x="144" y="310"/>
                  </a:lnTo>
                  <a:lnTo>
                    <a:pt x="136" y="308"/>
                  </a:lnTo>
                  <a:lnTo>
                    <a:pt x="131" y="308"/>
                  </a:lnTo>
                  <a:lnTo>
                    <a:pt x="127" y="308"/>
                  </a:lnTo>
                  <a:lnTo>
                    <a:pt x="123" y="306"/>
                  </a:lnTo>
                  <a:lnTo>
                    <a:pt x="119" y="306"/>
                  </a:lnTo>
                  <a:lnTo>
                    <a:pt x="116" y="306"/>
                  </a:lnTo>
                  <a:lnTo>
                    <a:pt x="108" y="305"/>
                  </a:lnTo>
                  <a:lnTo>
                    <a:pt x="102" y="305"/>
                  </a:lnTo>
                  <a:lnTo>
                    <a:pt x="98" y="303"/>
                  </a:lnTo>
                  <a:lnTo>
                    <a:pt x="95" y="303"/>
                  </a:lnTo>
                  <a:lnTo>
                    <a:pt x="91" y="301"/>
                  </a:lnTo>
                  <a:lnTo>
                    <a:pt x="87" y="301"/>
                  </a:lnTo>
                  <a:lnTo>
                    <a:pt x="83" y="299"/>
                  </a:lnTo>
                  <a:lnTo>
                    <a:pt x="79" y="299"/>
                  </a:lnTo>
                  <a:lnTo>
                    <a:pt x="76" y="297"/>
                  </a:lnTo>
                  <a:lnTo>
                    <a:pt x="72" y="297"/>
                  </a:lnTo>
                  <a:lnTo>
                    <a:pt x="68" y="295"/>
                  </a:lnTo>
                  <a:lnTo>
                    <a:pt x="64" y="293"/>
                  </a:lnTo>
                  <a:lnTo>
                    <a:pt x="60" y="291"/>
                  </a:lnTo>
                  <a:lnTo>
                    <a:pt x="57" y="291"/>
                  </a:lnTo>
                  <a:lnTo>
                    <a:pt x="49" y="287"/>
                  </a:lnTo>
                  <a:lnTo>
                    <a:pt x="43" y="286"/>
                  </a:lnTo>
                  <a:lnTo>
                    <a:pt x="36" y="282"/>
                  </a:lnTo>
                  <a:lnTo>
                    <a:pt x="30" y="278"/>
                  </a:lnTo>
                  <a:lnTo>
                    <a:pt x="22" y="272"/>
                  </a:lnTo>
                  <a:lnTo>
                    <a:pt x="19" y="268"/>
                  </a:lnTo>
                  <a:lnTo>
                    <a:pt x="11" y="263"/>
                  </a:lnTo>
                  <a:lnTo>
                    <a:pt x="7" y="259"/>
                  </a:lnTo>
                  <a:lnTo>
                    <a:pt x="3" y="253"/>
                  </a:lnTo>
                  <a:lnTo>
                    <a:pt x="0" y="247"/>
                  </a:lnTo>
                  <a:lnTo>
                    <a:pt x="3" y="246"/>
                  </a:lnTo>
                  <a:lnTo>
                    <a:pt x="7" y="244"/>
                  </a:lnTo>
                  <a:lnTo>
                    <a:pt x="11" y="242"/>
                  </a:lnTo>
                  <a:lnTo>
                    <a:pt x="17" y="242"/>
                  </a:lnTo>
                  <a:lnTo>
                    <a:pt x="20" y="238"/>
                  </a:lnTo>
                  <a:lnTo>
                    <a:pt x="24" y="236"/>
                  </a:lnTo>
                  <a:lnTo>
                    <a:pt x="30" y="234"/>
                  </a:lnTo>
                  <a:lnTo>
                    <a:pt x="36" y="232"/>
                  </a:lnTo>
                  <a:lnTo>
                    <a:pt x="40" y="228"/>
                  </a:lnTo>
                  <a:lnTo>
                    <a:pt x="45" y="225"/>
                  </a:lnTo>
                  <a:lnTo>
                    <a:pt x="51" y="221"/>
                  </a:lnTo>
                  <a:lnTo>
                    <a:pt x="57" y="217"/>
                  </a:lnTo>
                  <a:lnTo>
                    <a:pt x="62" y="213"/>
                  </a:lnTo>
                  <a:lnTo>
                    <a:pt x="66" y="209"/>
                  </a:lnTo>
                  <a:lnTo>
                    <a:pt x="72" y="206"/>
                  </a:lnTo>
                  <a:lnTo>
                    <a:pt x="78" y="202"/>
                  </a:lnTo>
                  <a:lnTo>
                    <a:pt x="72" y="200"/>
                  </a:lnTo>
                  <a:lnTo>
                    <a:pt x="68" y="198"/>
                  </a:lnTo>
                  <a:lnTo>
                    <a:pt x="62" y="196"/>
                  </a:lnTo>
                  <a:lnTo>
                    <a:pt x="59" y="192"/>
                  </a:lnTo>
                  <a:lnTo>
                    <a:pt x="55" y="190"/>
                  </a:lnTo>
                  <a:lnTo>
                    <a:pt x="51" y="187"/>
                  </a:lnTo>
                  <a:lnTo>
                    <a:pt x="47" y="185"/>
                  </a:lnTo>
                  <a:lnTo>
                    <a:pt x="43" y="181"/>
                  </a:lnTo>
                  <a:lnTo>
                    <a:pt x="40" y="177"/>
                  </a:lnTo>
                  <a:lnTo>
                    <a:pt x="36" y="173"/>
                  </a:lnTo>
                  <a:lnTo>
                    <a:pt x="34" y="171"/>
                  </a:lnTo>
                  <a:lnTo>
                    <a:pt x="32" y="168"/>
                  </a:lnTo>
                  <a:lnTo>
                    <a:pt x="28" y="166"/>
                  </a:lnTo>
                  <a:lnTo>
                    <a:pt x="26" y="164"/>
                  </a:lnTo>
                  <a:lnTo>
                    <a:pt x="26" y="164"/>
                  </a:lnTo>
                  <a:lnTo>
                    <a:pt x="30" y="164"/>
                  </a:lnTo>
                  <a:lnTo>
                    <a:pt x="32" y="162"/>
                  </a:lnTo>
                  <a:lnTo>
                    <a:pt x="36" y="162"/>
                  </a:lnTo>
                  <a:lnTo>
                    <a:pt x="40" y="160"/>
                  </a:lnTo>
                  <a:lnTo>
                    <a:pt x="45" y="158"/>
                  </a:lnTo>
                  <a:lnTo>
                    <a:pt x="51" y="156"/>
                  </a:lnTo>
                  <a:lnTo>
                    <a:pt x="59" y="154"/>
                  </a:lnTo>
                  <a:lnTo>
                    <a:pt x="64" y="150"/>
                  </a:lnTo>
                  <a:lnTo>
                    <a:pt x="70" y="147"/>
                  </a:lnTo>
                  <a:lnTo>
                    <a:pt x="76" y="143"/>
                  </a:lnTo>
                  <a:lnTo>
                    <a:pt x="83" y="139"/>
                  </a:lnTo>
                  <a:lnTo>
                    <a:pt x="91" y="133"/>
                  </a:lnTo>
                  <a:lnTo>
                    <a:pt x="97" y="130"/>
                  </a:lnTo>
                  <a:lnTo>
                    <a:pt x="102" y="124"/>
                  </a:lnTo>
                  <a:lnTo>
                    <a:pt x="108" y="118"/>
                  </a:lnTo>
                  <a:lnTo>
                    <a:pt x="60" y="97"/>
                  </a:lnTo>
                  <a:lnTo>
                    <a:pt x="60" y="97"/>
                  </a:lnTo>
                  <a:close/>
                </a:path>
              </a:pathLst>
            </a:custGeom>
            <a:solidFill>
              <a:srgbClr val="009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1087"/>
            <p:cNvSpPr>
              <a:spLocks/>
            </p:cNvSpPr>
            <p:nvPr/>
          </p:nvSpPr>
          <p:spPr bwMode="auto">
            <a:xfrm>
              <a:off x="3096" y="2372"/>
              <a:ext cx="63" cy="120"/>
            </a:xfrm>
            <a:custGeom>
              <a:avLst/>
              <a:gdLst>
                <a:gd name="T0" fmla="*/ 2 w 126"/>
                <a:gd name="T1" fmla="*/ 212 h 240"/>
                <a:gd name="T2" fmla="*/ 8 w 126"/>
                <a:gd name="T3" fmla="*/ 202 h 240"/>
                <a:gd name="T4" fmla="*/ 12 w 126"/>
                <a:gd name="T5" fmla="*/ 194 h 240"/>
                <a:gd name="T6" fmla="*/ 19 w 126"/>
                <a:gd name="T7" fmla="*/ 183 h 240"/>
                <a:gd name="T8" fmla="*/ 29 w 126"/>
                <a:gd name="T9" fmla="*/ 170 h 240"/>
                <a:gd name="T10" fmla="*/ 35 w 126"/>
                <a:gd name="T11" fmla="*/ 158 h 240"/>
                <a:gd name="T12" fmla="*/ 40 w 126"/>
                <a:gd name="T13" fmla="*/ 151 h 240"/>
                <a:gd name="T14" fmla="*/ 44 w 126"/>
                <a:gd name="T15" fmla="*/ 143 h 240"/>
                <a:gd name="T16" fmla="*/ 50 w 126"/>
                <a:gd name="T17" fmla="*/ 135 h 240"/>
                <a:gd name="T18" fmla="*/ 54 w 126"/>
                <a:gd name="T19" fmla="*/ 128 h 240"/>
                <a:gd name="T20" fmla="*/ 59 w 126"/>
                <a:gd name="T21" fmla="*/ 118 h 240"/>
                <a:gd name="T22" fmla="*/ 63 w 126"/>
                <a:gd name="T23" fmla="*/ 111 h 240"/>
                <a:gd name="T24" fmla="*/ 69 w 126"/>
                <a:gd name="T25" fmla="*/ 101 h 240"/>
                <a:gd name="T26" fmla="*/ 73 w 126"/>
                <a:gd name="T27" fmla="*/ 94 h 240"/>
                <a:gd name="T28" fmla="*/ 78 w 126"/>
                <a:gd name="T29" fmla="*/ 84 h 240"/>
                <a:gd name="T30" fmla="*/ 82 w 126"/>
                <a:gd name="T31" fmla="*/ 75 h 240"/>
                <a:gd name="T32" fmla="*/ 88 w 126"/>
                <a:gd name="T33" fmla="*/ 67 h 240"/>
                <a:gd name="T34" fmla="*/ 92 w 126"/>
                <a:gd name="T35" fmla="*/ 57 h 240"/>
                <a:gd name="T36" fmla="*/ 95 w 126"/>
                <a:gd name="T37" fmla="*/ 48 h 240"/>
                <a:gd name="T38" fmla="*/ 99 w 126"/>
                <a:gd name="T39" fmla="*/ 40 h 240"/>
                <a:gd name="T40" fmla="*/ 101 w 126"/>
                <a:gd name="T41" fmla="*/ 33 h 240"/>
                <a:gd name="T42" fmla="*/ 105 w 126"/>
                <a:gd name="T43" fmla="*/ 25 h 240"/>
                <a:gd name="T44" fmla="*/ 107 w 126"/>
                <a:gd name="T45" fmla="*/ 16 h 240"/>
                <a:gd name="T46" fmla="*/ 111 w 126"/>
                <a:gd name="T47" fmla="*/ 6 h 240"/>
                <a:gd name="T48" fmla="*/ 126 w 126"/>
                <a:gd name="T49" fmla="*/ 2 h 240"/>
                <a:gd name="T50" fmla="*/ 126 w 126"/>
                <a:gd name="T51" fmla="*/ 4 h 240"/>
                <a:gd name="T52" fmla="*/ 124 w 126"/>
                <a:gd name="T53" fmla="*/ 10 h 240"/>
                <a:gd name="T54" fmla="*/ 120 w 126"/>
                <a:gd name="T55" fmla="*/ 19 h 240"/>
                <a:gd name="T56" fmla="*/ 116 w 126"/>
                <a:gd name="T57" fmla="*/ 33 h 240"/>
                <a:gd name="T58" fmla="*/ 113 w 126"/>
                <a:gd name="T59" fmla="*/ 38 h 240"/>
                <a:gd name="T60" fmla="*/ 109 w 126"/>
                <a:gd name="T61" fmla="*/ 46 h 240"/>
                <a:gd name="T62" fmla="*/ 107 w 126"/>
                <a:gd name="T63" fmla="*/ 54 h 240"/>
                <a:gd name="T64" fmla="*/ 103 w 126"/>
                <a:gd name="T65" fmla="*/ 63 h 240"/>
                <a:gd name="T66" fmla="*/ 99 w 126"/>
                <a:gd name="T67" fmla="*/ 73 h 240"/>
                <a:gd name="T68" fmla="*/ 97 w 126"/>
                <a:gd name="T69" fmla="*/ 82 h 240"/>
                <a:gd name="T70" fmla="*/ 94 w 126"/>
                <a:gd name="T71" fmla="*/ 92 h 240"/>
                <a:gd name="T72" fmla="*/ 90 w 126"/>
                <a:gd name="T73" fmla="*/ 101 h 240"/>
                <a:gd name="T74" fmla="*/ 86 w 126"/>
                <a:gd name="T75" fmla="*/ 113 h 240"/>
                <a:gd name="T76" fmla="*/ 82 w 126"/>
                <a:gd name="T77" fmla="*/ 122 h 240"/>
                <a:gd name="T78" fmla="*/ 78 w 126"/>
                <a:gd name="T79" fmla="*/ 132 h 240"/>
                <a:gd name="T80" fmla="*/ 76 w 126"/>
                <a:gd name="T81" fmla="*/ 141 h 240"/>
                <a:gd name="T82" fmla="*/ 71 w 126"/>
                <a:gd name="T83" fmla="*/ 151 h 240"/>
                <a:gd name="T84" fmla="*/ 69 w 126"/>
                <a:gd name="T85" fmla="*/ 160 h 240"/>
                <a:gd name="T86" fmla="*/ 65 w 126"/>
                <a:gd name="T87" fmla="*/ 172 h 240"/>
                <a:gd name="T88" fmla="*/ 63 w 126"/>
                <a:gd name="T89" fmla="*/ 181 h 240"/>
                <a:gd name="T90" fmla="*/ 59 w 126"/>
                <a:gd name="T91" fmla="*/ 189 h 240"/>
                <a:gd name="T92" fmla="*/ 57 w 126"/>
                <a:gd name="T93" fmla="*/ 198 h 240"/>
                <a:gd name="T94" fmla="*/ 54 w 126"/>
                <a:gd name="T95" fmla="*/ 206 h 240"/>
                <a:gd name="T96" fmla="*/ 52 w 126"/>
                <a:gd name="T97" fmla="*/ 213 h 240"/>
                <a:gd name="T98" fmla="*/ 48 w 126"/>
                <a:gd name="T99" fmla="*/ 227 h 240"/>
                <a:gd name="T100" fmla="*/ 46 w 126"/>
                <a:gd name="T101" fmla="*/ 240 h 240"/>
                <a:gd name="T102" fmla="*/ 37 w 126"/>
                <a:gd name="T103" fmla="*/ 236 h 240"/>
                <a:gd name="T104" fmla="*/ 29 w 126"/>
                <a:gd name="T105" fmla="*/ 232 h 240"/>
                <a:gd name="T106" fmla="*/ 23 w 126"/>
                <a:gd name="T107" fmla="*/ 227 h 240"/>
                <a:gd name="T108" fmla="*/ 14 w 126"/>
                <a:gd name="T109" fmla="*/ 221 h 240"/>
                <a:gd name="T110" fmla="*/ 8 w 126"/>
                <a:gd name="T111" fmla="*/ 217 h 240"/>
                <a:gd name="T112" fmla="*/ 0 w 126"/>
                <a:gd name="T113" fmla="*/ 21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 h="240">
                  <a:moveTo>
                    <a:pt x="0" y="213"/>
                  </a:moveTo>
                  <a:lnTo>
                    <a:pt x="2" y="212"/>
                  </a:lnTo>
                  <a:lnTo>
                    <a:pt x="4" y="206"/>
                  </a:lnTo>
                  <a:lnTo>
                    <a:pt x="8" y="202"/>
                  </a:lnTo>
                  <a:lnTo>
                    <a:pt x="10" y="198"/>
                  </a:lnTo>
                  <a:lnTo>
                    <a:pt x="12" y="194"/>
                  </a:lnTo>
                  <a:lnTo>
                    <a:pt x="16" y="189"/>
                  </a:lnTo>
                  <a:lnTo>
                    <a:pt x="19" y="183"/>
                  </a:lnTo>
                  <a:lnTo>
                    <a:pt x="23" y="177"/>
                  </a:lnTo>
                  <a:lnTo>
                    <a:pt x="29" y="170"/>
                  </a:lnTo>
                  <a:lnTo>
                    <a:pt x="33" y="162"/>
                  </a:lnTo>
                  <a:lnTo>
                    <a:pt x="35" y="158"/>
                  </a:lnTo>
                  <a:lnTo>
                    <a:pt x="37" y="154"/>
                  </a:lnTo>
                  <a:lnTo>
                    <a:pt x="40" y="151"/>
                  </a:lnTo>
                  <a:lnTo>
                    <a:pt x="42" y="147"/>
                  </a:lnTo>
                  <a:lnTo>
                    <a:pt x="44" y="143"/>
                  </a:lnTo>
                  <a:lnTo>
                    <a:pt x="48" y="139"/>
                  </a:lnTo>
                  <a:lnTo>
                    <a:pt x="50" y="135"/>
                  </a:lnTo>
                  <a:lnTo>
                    <a:pt x="52" y="132"/>
                  </a:lnTo>
                  <a:lnTo>
                    <a:pt x="54" y="128"/>
                  </a:lnTo>
                  <a:lnTo>
                    <a:pt x="57" y="124"/>
                  </a:lnTo>
                  <a:lnTo>
                    <a:pt x="59" y="118"/>
                  </a:lnTo>
                  <a:lnTo>
                    <a:pt x="61" y="115"/>
                  </a:lnTo>
                  <a:lnTo>
                    <a:pt x="63" y="111"/>
                  </a:lnTo>
                  <a:lnTo>
                    <a:pt x="67" y="107"/>
                  </a:lnTo>
                  <a:lnTo>
                    <a:pt x="69" y="101"/>
                  </a:lnTo>
                  <a:lnTo>
                    <a:pt x="71" y="97"/>
                  </a:lnTo>
                  <a:lnTo>
                    <a:pt x="73" y="94"/>
                  </a:lnTo>
                  <a:lnTo>
                    <a:pt x="76" y="88"/>
                  </a:lnTo>
                  <a:lnTo>
                    <a:pt x="78" y="84"/>
                  </a:lnTo>
                  <a:lnTo>
                    <a:pt x="80" y="80"/>
                  </a:lnTo>
                  <a:lnTo>
                    <a:pt x="82" y="75"/>
                  </a:lnTo>
                  <a:lnTo>
                    <a:pt x="86" y="71"/>
                  </a:lnTo>
                  <a:lnTo>
                    <a:pt x="88" y="67"/>
                  </a:lnTo>
                  <a:lnTo>
                    <a:pt x="90" y="63"/>
                  </a:lnTo>
                  <a:lnTo>
                    <a:pt x="92" y="57"/>
                  </a:lnTo>
                  <a:lnTo>
                    <a:pt x="94" y="54"/>
                  </a:lnTo>
                  <a:lnTo>
                    <a:pt x="95" y="48"/>
                  </a:lnTo>
                  <a:lnTo>
                    <a:pt x="97" y="44"/>
                  </a:lnTo>
                  <a:lnTo>
                    <a:pt x="99" y="40"/>
                  </a:lnTo>
                  <a:lnTo>
                    <a:pt x="101" y="36"/>
                  </a:lnTo>
                  <a:lnTo>
                    <a:pt x="101" y="33"/>
                  </a:lnTo>
                  <a:lnTo>
                    <a:pt x="105" y="29"/>
                  </a:lnTo>
                  <a:lnTo>
                    <a:pt x="105" y="25"/>
                  </a:lnTo>
                  <a:lnTo>
                    <a:pt x="107" y="21"/>
                  </a:lnTo>
                  <a:lnTo>
                    <a:pt x="107" y="16"/>
                  </a:lnTo>
                  <a:lnTo>
                    <a:pt x="109" y="14"/>
                  </a:lnTo>
                  <a:lnTo>
                    <a:pt x="111" y="6"/>
                  </a:lnTo>
                  <a:lnTo>
                    <a:pt x="113" y="0"/>
                  </a:lnTo>
                  <a:lnTo>
                    <a:pt x="126" y="2"/>
                  </a:lnTo>
                  <a:lnTo>
                    <a:pt x="126" y="2"/>
                  </a:lnTo>
                  <a:lnTo>
                    <a:pt x="126" y="4"/>
                  </a:lnTo>
                  <a:lnTo>
                    <a:pt x="124" y="6"/>
                  </a:lnTo>
                  <a:lnTo>
                    <a:pt x="124" y="10"/>
                  </a:lnTo>
                  <a:lnTo>
                    <a:pt x="122" y="14"/>
                  </a:lnTo>
                  <a:lnTo>
                    <a:pt x="120" y="19"/>
                  </a:lnTo>
                  <a:lnTo>
                    <a:pt x="118" y="25"/>
                  </a:lnTo>
                  <a:lnTo>
                    <a:pt x="116" y="33"/>
                  </a:lnTo>
                  <a:lnTo>
                    <a:pt x="113" y="35"/>
                  </a:lnTo>
                  <a:lnTo>
                    <a:pt x="113" y="38"/>
                  </a:lnTo>
                  <a:lnTo>
                    <a:pt x="111" y="42"/>
                  </a:lnTo>
                  <a:lnTo>
                    <a:pt x="109" y="46"/>
                  </a:lnTo>
                  <a:lnTo>
                    <a:pt x="107" y="50"/>
                  </a:lnTo>
                  <a:lnTo>
                    <a:pt x="107" y="54"/>
                  </a:lnTo>
                  <a:lnTo>
                    <a:pt x="105" y="59"/>
                  </a:lnTo>
                  <a:lnTo>
                    <a:pt x="103" y="63"/>
                  </a:lnTo>
                  <a:lnTo>
                    <a:pt x="101" y="67"/>
                  </a:lnTo>
                  <a:lnTo>
                    <a:pt x="99" y="73"/>
                  </a:lnTo>
                  <a:lnTo>
                    <a:pt x="97" y="76"/>
                  </a:lnTo>
                  <a:lnTo>
                    <a:pt x="97" y="82"/>
                  </a:lnTo>
                  <a:lnTo>
                    <a:pt x="95" y="86"/>
                  </a:lnTo>
                  <a:lnTo>
                    <a:pt x="94" y="92"/>
                  </a:lnTo>
                  <a:lnTo>
                    <a:pt x="92" y="95"/>
                  </a:lnTo>
                  <a:lnTo>
                    <a:pt x="90" y="101"/>
                  </a:lnTo>
                  <a:lnTo>
                    <a:pt x="88" y="107"/>
                  </a:lnTo>
                  <a:lnTo>
                    <a:pt x="86" y="113"/>
                  </a:lnTo>
                  <a:lnTo>
                    <a:pt x="84" y="116"/>
                  </a:lnTo>
                  <a:lnTo>
                    <a:pt x="82" y="122"/>
                  </a:lnTo>
                  <a:lnTo>
                    <a:pt x="80" y="126"/>
                  </a:lnTo>
                  <a:lnTo>
                    <a:pt x="78" y="132"/>
                  </a:lnTo>
                  <a:lnTo>
                    <a:pt x="76" y="135"/>
                  </a:lnTo>
                  <a:lnTo>
                    <a:pt x="76" y="141"/>
                  </a:lnTo>
                  <a:lnTo>
                    <a:pt x="73" y="147"/>
                  </a:lnTo>
                  <a:lnTo>
                    <a:pt x="71" y="151"/>
                  </a:lnTo>
                  <a:lnTo>
                    <a:pt x="71" y="156"/>
                  </a:lnTo>
                  <a:lnTo>
                    <a:pt x="69" y="160"/>
                  </a:lnTo>
                  <a:lnTo>
                    <a:pt x="67" y="166"/>
                  </a:lnTo>
                  <a:lnTo>
                    <a:pt x="65" y="172"/>
                  </a:lnTo>
                  <a:lnTo>
                    <a:pt x="65" y="175"/>
                  </a:lnTo>
                  <a:lnTo>
                    <a:pt x="63" y="181"/>
                  </a:lnTo>
                  <a:lnTo>
                    <a:pt x="61" y="185"/>
                  </a:lnTo>
                  <a:lnTo>
                    <a:pt x="59" y="189"/>
                  </a:lnTo>
                  <a:lnTo>
                    <a:pt x="57" y="194"/>
                  </a:lnTo>
                  <a:lnTo>
                    <a:pt x="57" y="198"/>
                  </a:lnTo>
                  <a:lnTo>
                    <a:pt x="56" y="202"/>
                  </a:lnTo>
                  <a:lnTo>
                    <a:pt x="54" y="206"/>
                  </a:lnTo>
                  <a:lnTo>
                    <a:pt x="54" y="210"/>
                  </a:lnTo>
                  <a:lnTo>
                    <a:pt x="52" y="213"/>
                  </a:lnTo>
                  <a:lnTo>
                    <a:pt x="50" y="221"/>
                  </a:lnTo>
                  <a:lnTo>
                    <a:pt x="48" y="227"/>
                  </a:lnTo>
                  <a:lnTo>
                    <a:pt x="46" y="234"/>
                  </a:lnTo>
                  <a:lnTo>
                    <a:pt x="46" y="240"/>
                  </a:lnTo>
                  <a:lnTo>
                    <a:pt x="42" y="238"/>
                  </a:lnTo>
                  <a:lnTo>
                    <a:pt x="37" y="236"/>
                  </a:lnTo>
                  <a:lnTo>
                    <a:pt x="33" y="234"/>
                  </a:lnTo>
                  <a:lnTo>
                    <a:pt x="29" y="232"/>
                  </a:lnTo>
                  <a:lnTo>
                    <a:pt x="25" y="231"/>
                  </a:lnTo>
                  <a:lnTo>
                    <a:pt x="23" y="227"/>
                  </a:lnTo>
                  <a:lnTo>
                    <a:pt x="18" y="225"/>
                  </a:lnTo>
                  <a:lnTo>
                    <a:pt x="14" y="221"/>
                  </a:lnTo>
                  <a:lnTo>
                    <a:pt x="10" y="219"/>
                  </a:lnTo>
                  <a:lnTo>
                    <a:pt x="8" y="217"/>
                  </a:lnTo>
                  <a:lnTo>
                    <a:pt x="2" y="213"/>
                  </a:lnTo>
                  <a:lnTo>
                    <a:pt x="0" y="213"/>
                  </a:lnTo>
                  <a:lnTo>
                    <a:pt x="0" y="213"/>
                  </a:lnTo>
                  <a:close/>
                </a:path>
              </a:pathLst>
            </a:custGeom>
            <a:solidFill>
              <a:srgbClr val="0087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28" name="Group 1001"/>
          <p:cNvGrpSpPr>
            <a:grpSpLocks noChangeAspect="1"/>
          </p:cNvGrpSpPr>
          <p:nvPr/>
        </p:nvGrpSpPr>
        <p:grpSpPr bwMode="auto">
          <a:xfrm>
            <a:off x="7341326" y="3106781"/>
            <a:ext cx="1114425" cy="898525"/>
            <a:chOff x="2499" y="2006"/>
            <a:chExt cx="702" cy="566"/>
          </a:xfrm>
        </p:grpSpPr>
        <p:sp>
          <p:nvSpPr>
            <p:cNvPr id="1729" name="Freeform 1002"/>
            <p:cNvSpPr>
              <a:spLocks/>
            </p:cNvSpPr>
            <p:nvPr/>
          </p:nvSpPr>
          <p:spPr bwMode="auto">
            <a:xfrm>
              <a:off x="2499" y="2431"/>
              <a:ext cx="689" cy="141"/>
            </a:xfrm>
            <a:custGeom>
              <a:avLst/>
              <a:gdLst>
                <a:gd name="T0" fmla="*/ 0 w 1378"/>
                <a:gd name="T1" fmla="*/ 280 h 282"/>
                <a:gd name="T2" fmla="*/ 0 w 1378"/>
                <a:gd name="T3" fmla="*/ 276 h 282"/>
                <a:gd name="T4" fmla="*/ 2 w 1378"/>
                <a:gd name="T5" fmla="*/ 267 h 282"/>
                <a:gd name="T6" fmla="*/ 5 w 1378"/>
                <a:gd name="T7" fmla="*/ 255 h 282"/>
                <a:gd name="T8" fmla="*/ 11 w 1378"/>
                <a:gd name="T9" fmla="*/ 244 h 282"/>
                <a:gd name="T10" fmla="*/ 17 w 1378"/>
                <a:gd name="T11" fmla="*/ 236 h 282"/>
                <a:gd name="T12" fmla="*/ 21 w 1378"/>
                <a:gd name="T13" fmla="*/ 227 h 282"/>
                <a:gd name="T14" fmla="*/ 28 w 1378"/>
                <a:gd name="T15" fmla="*/ 217 h 282"/>
                <a:gd name="T16" fmla="*/ 36 w 1378"/>
                <a:gd name="T17" fmla="*/ 210 h 282"/>
                <a:gd name="T18" fmla="*/ 45 w 1378"/>
                <a:gd name="T19" fmla="*/ 200 h 282"/>
                <a:gd name="T20" fmla="*/ 55 w 1378"/>
                <a:gd name="T21" fmla="*/ 189 h 282"/>
                <a:gd name="T22" fmla="*/ 68 w 1378"/>
                <a:gd name="T23" fmla="*/ 179 h 282"/>
                <a:gd name="T24" fmla="*/ 82 w 1378"/>
                <a:gd name="T25" fmla="*/ 172 h 282"/>
                <a:gd name="T26" fmla="*/ 97 w 1378"/>
                <a:gd name="T27" fmla="*/ 160 h 282"/>
                <a:gd name="T28" fmla="*/ 114 w 1378"/>
                <a:gd name="T29" fmla="*/ 151 h 282"/>
                <a:gd name="T30" fmla="*/ 133 w 1378"/>
                <a:gd name="T31" fmla="*/ 141 h 282"/>
                <a:gd name="T32" fmla="*/ 154 w 1378"/>
                <a:gd name="T33" fmla="*/ 132 h 282"/>
                <a:gd name="T34" fmla="*/ 177 w 1378"/>
                <a:gd name="T35" fmla="*/ 122 h 282"/>
                <a:gd name="T36" fmla="*/ 201 w 1378"/>
                <a:gd name="T37" fmla="*/ 114 h 282"/>
                <a:gd name="T38" fmla="*/ 230 w 1378"/>
                <a:gd name="T39" fmla="*/ 107 h 282"/>
                <a:gd name="T40" fmla="*/ 258 w 1378"/>
                <a:gd name="T41" fmla="*/ 99 h 282"/>
                <a:gd name="T42" fmla="*/ 291 w 1378"/>
                <a:gd name="T43" fmla="*/ 92 h 282"/>
                <a:gd name="T44" fmla="*/ 327 w 1378"/>
                <a:gd name="T45" fmla="*/ 86 h 282"/>
                <a:gd name="T46" fmla="*/ 363 w 1378"/>
                <a:gd name="T47" fmla="*/ 80 h 282"/>
                <a:gd name="T48" fmla="*/ 403 w 1378"/>
                <a:gd name="T49" fmla="*/ 76 h 282"/>
                <a:gd name="T50" fmla="*/ 446 w 1378"/>
                <a:gd name="T51" fmla="*/ 73 h 282"/>
                <a:gd name="T52" fmla="*/ 492 w 1378"/>
                <a:gd name="T53" fmla="*/ 71 h 282"/>
                <a:gd name="T54" fmla="*/ 541 w 1378"/>
                <a:gd name="T55" fmla="*/ 71 h 282"/>
                <a:gd name="T56" fmla="*/ 570 w 1378"/>
                <a:gd name="T57" fmla="*/ 69 h 282"/>
                <a:gd name="T58" fmla="*/ 576 w 1378"/>
                <a:gd name="T59" fmla="*/ 65 h 282"/>
                <a:gd name="T60" fmla="*/ 585 w 1378"/>
                <a:gd name="T61" fmla="*/ 61 h 282"/>
                <a:gd name="T62" fmla="*/ 598 w 1378"/>
                <a:gd name="T63" fmla="*/ 57 h 282"/>
                <a:gd name="T64" fmla="*/ 612 w 1378"/>
                <a:gd name="T65" fmla="*/ 52 h 282"/>
                <a:gd name="T66" fmla="*/ 629 w 1378"/>
                <a:gd name="T67" fmla="*/ 46 h 282"/>
                <a:gd name="T68" fmla="*/ 648 w 1378"/>
                <a:gd name="T69" fmla="*/ 40 h 282"/>
                <a:gd name="T70" fmla="*/ 669 w 1378"/>
                <a:gd name="T71" fmla="*/ 35 h 282"/>
                <a:gd name="T72" fmla="*/ 692 w 1378"/>
                <a:gd name="T73" fmla="*/ 27 h 282"/>
                <a:gd name="T74" fmla="*/ 716 w 1378"/>
                <a:gd name="T75" fmla="*/ 21 h 282"/>
                <a:gd name="T76" fmla="*/ 743 w 1378"/>
                <a:gd name="T77" fmla="*/ 16 h 282"/>
                <a:gd name="T78" fmla="*/ 771 w 1378"/>
                <a:gd name="T79" fmla="*/ 12 h 282"/>
                <a:gd name="T80" fmla="*/ 800 w 1378"/>
                <a:gd name="T81" fmla="*/ 6 h 282"/>
                <a:gd name="T82" fmla="*/ 830 w 1378"/>
                <a:gd name="T83" fmla="*/ 2 h 282"/>
                <a:gd name="T84" fmla="*/ 863 w 1378"/>
                <a:gd name="T85" fmla="*/ 0 h 282"/>
                <a:gd name="T86" fmla="*/ 895 w 1378"/>
                <a:gd name="T87" fmla="*/ 0 h 282"/>
                <a:gd name="T88" fmla="*/ 927 w 1378"/>
                <a:gd name="T89" fmla="*/ 0 h 282"/>
                <a:gd name="T90" fmla="*/ 960 w 1378"/>
                <a:gd name="T91" fmla="*/ 2 h 282"/>
                <a:gd name="T92" fmla="*/ 994 w 1378"/>
                <a:gd name="T93" fmla="*/ 6 h 282"/>
                <a:gd name="T94" fmla="*/ 1028 w 1378"/>
                <a:gd name="T95" fmla="*/ 12 h 282"/>
                <a:gd name="T96" fmla="*/ 1060 w 1378"/>
                <a:gd name="T97" fmla="*/ 21 h 282"/>
                <a:gd name="T98" fmla="*/ 1095 w 1378"/>
                <a:gd name="T99" fmla="*/ 31 h 282"/>
                <a:gd name="T100" fmla="*/ 1127 w 1378"/>
                <a:gd name="T101" fmla="*/ 44 h 282"/>
                <a:gd name="T102" fmla="*/ 1161 w 1378"/>
                <a:gd name="T103" fmla="*/ 59 h 282"/>
                <a:gd name="T104" fmla="*/ 1193 w 1378"/>
                <a:gd name="T105" fmla="*/ 78 h 282"/>
                <a:gd name="T106" fmla="*/ 1224 w 1378"/>
                <a:gd name="T107" fmla="*/ 99 h 282"/>
                <a:gd name="T108" fmla="*/ 1256 w 1378"/>
                <a:gd name="T109" fmla="*/ 124 h 282"/>
                <a:gd name="T110" fmla="*/ 1285 w 1378"/>
                <a:gd name="T111" fmla="*/ 153 h 282"/>
                <a:gd name="T112" fmla="*/ 1313 w 1378"/>
                <a:gd name="T113" fmla="*/ 185 h 282"/>
                <a:gd name="T114" fmla="*/ 1340 w 1378"/>
                <a:gd name="T115" fmla="*/ 221 h 282"/>
                <a:gd name="T116" fmla="*/ 1366 w 1378"/>
                <a:gd name="T117" fmla="*/ 261 h 282"/>
                <a:gd name="T118" fmla="*/ 0 w 1378"/>
                <a:gd name="T11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8" h="282">
                  <a:moveTo>
                    <a:pt x="0" y="282"/>
                  </a:moveTo>
                  <a:lnTo>
                    <a:pt x="0" y="280"/>
                  </a:lnTo>
                  <a:lnTo>
                    <a:pt x="0" y="280"/>
                  </a:lnTo>
                  <a:lnTo>
                    <a:pt x="0" y="276"/>
                  </a:lnTo>
                  <a:lnTo>
                    <a:pt x="2" y="272"/>
                  </a:lnTo>
                  <a:lnTo>
                    <a:pt x="2" y="267"/>
                  </a:lnTo>
                  <a:lnTo>
                    <a:pt x="4" y="263"/>
                  </a:lnTo>
                  <a:lnTo>
                    <a:pt x="5" y="255"/>
                  </a:lnTo>
                  <a:lnTo>
                    <a:pt x="11" y="250"/>
                  </a:lnTo>
                  <a:lnTo>
                    <a:pt x="11" y="244"/>
                  </a:lnTo>
                  <a:lnTo>
                    <a:pt x="13" y="240"/>
                  </a:lnTo>
                  <a:lnTo>
                    <a:pt x="17" y="236"/>
                  </a:lnTo>
                  <a:lnTo>
                    <a:pt x="19" y="232"/>
                  </a:lnTo>
                  <a:lnTo>
                    <a:pt x="21" y="227"/>
                  </a:lnTo>
                  <a:lnTo>
                    <a:pt x="24" y="223"/>
                  </a:lnTo>
                  <a:lnTo>
                    <a:pt x="28" y="217"/>
                  </a:lnTo>
                  <a:lnTo>
                    <a:pt x="32" y="213"/>
                  </a:lnTo>
                  <a:lnTo>
                    <a:pt x="36" y="210"/>
                  </a:lnTo>
                  <a:lnTo>
                    <a:pt x="42" y="204"/>
                  </a:lnTo>
                  <a:lnTo>
                    <a:pt x="45" y="200"/>
                  </a:lnTo>
                  <a:lnTo>
                    <a:pt x="51" y="194"/>
                  </a:lnTo>
                  <a:lnTo>
                    <a:pt x="55" y="189"/>
                  </a:lnTo>
                  <a:lnTo>
                    <a:pt x="63" y="185"/>
                  </a:lnTo>
                  <a:lnTo>
                    <a:pt x="68" y="179"/>
                  </a:lnTo>
                  <a:lnTo>
                    <a:pt x="76" y="175"/>
                  </a:lnTo>
                  <a:lnTo>
                    <a:pt x="82" y="172"/>
                  </a:lnTo>
                  <a:lnTo>
                    <a:pt x="89" y="166"/>
                  </a:lnTo>
                  <a:lnTo>
                    <a:pt x="97" y="160"/>
                  </a:lnTo>
                  <a:lnTo>
                    <a:pt x="106" y="156"/>
                  </a:lnTo>
                  <a:lnTo>
                    <a:pt x="114" y="151"/>
                  </a:lnTo>
                  <a:lnTo>
                    <a:pt x="123" y="147"/>
                  </a:lnTo>
                  <a:lnTo>
                    <a:pt x="133" y="141"/>
                  </a:lnTo>
                  <a:lnTo>
                    <a:pt x="142" y="137"/>
                  </a:lnTo>
                  <a:lnTo>
                    <a:pt x="154" y="132"/>
                  </a:lnTo>
                  <a:lnTo>
                    <a:pt x="165" y="126"/>
                  </a:lnTo>
                  <a:lnTo>
                    <a:pt x="177" y="122"/>
                  </a:lnTo>
                  <a:lnTo>
                    <a:pt x="190" y="118"/>
                  </a:lnTo>
                  <a:lnTo>
                    <a:pt x="201" y="114"/>
                  </a:lnTo>
                  <a:lnTo>
                    <a:pt x="215" y="111"/>
                  </a:lnTo>
                  <a:lnTo>
                    <a:pt x="230" y="107"/>
                  </a:lnTo>
                  <a:lnTo>
                    <a:pt x="245" y="103"/>
                  </a:lnTo>
                  <a:lnTo>
                    <a:pt x="258" y="99"/>
                  </a:lnTo>
                  <a:lnTo>
                    <a:pt x="275" y="95"/>
                  </a:lnTo>
                  <a:lnTo>
                    <a:pt x="291" y="92"/>
                  </a:lnTo>
                  <a:lnTo>
                    <a:pt x="310" y="90"/>
                  </a:lnTo>
                  <a:lnTo>
                    <a:pt x="327" y="86"/>
                  </a:lnTo>
                  <a:lnTo>
                    <a:pt x="344" y="82"/>
                  </a:lnTo>
                  <a:lnTo>
                    <a:pt x="363" y="80"/>
                  </a:lnTo>
                  <a:lnTo>
                    <a:pt x="384" y="78"/>
                  </a:lnTo>
                  <a:lnTo>
                    <a:pt x="403" y="76"/>
                  </a:lnTo>
                  <a:lnTo>
                    <a:pt x="426" y="75"/>
                  </a:lnTo>
                  <a:lnTo>
                    <a:pt x="446" y="73"/>
                  </a:lnTo>
                  <a:lnTo>
                    <a:pt x="469" y="73"/>
                  </a:lnTo>
                  <a:lnTo>
                    <a:pt x="492" y="71"/>
                  </a:lnTo>
                  <a:lnTo>
                    <a:pt x="517" y="71"/>
                  </a:lnTo>
                  <a:lnTo>
                    <a:pt x="541" y="71"/>
                  </a:lnTo>
                  <a:lnTo>
                    <a:pt x="568" y="71"/>
                  </a:lnTo>
                  <a:lnTo>
                    <a:pt x="570" y="69"/>
                  </a:lnTo>
                  <a:lnTo>
                    <a:pt x="574" y="67"/>
                  </a:lnTo>
                  <a:lnTo>
                    <a:pt x="576" y="65"/>
                  </a:lnTo>
                  <a:lnTo>
                    <a:pt x="581" y="63"/>
                  </a:lnTo>
                  <a:lnTo>
                    <a:pt x="585" y="61"/>
                  </a:lnTo>
                  <a:lnTo>
                    <a:pt x="591" y="59"/>
                  </a:lnTo>
                  <a:lnTo>
                    <a:pt x="598" y="57"/>
                  </a:lnTo>
                  <a:lnTo>
                    <a:pt x="604" y="54"/>
                  </a:lnTo>
                  <a:lnTo>
                    <a:pt x="612" y="52"/>
                  </a:lnTo>
                  <a:lnTo>
                    <a:pt x="619" y="50"/>
                  </a:lnTo>
                  <a:lnTo>
                    <a:pt x="629" y="46"/>
                  </a:lnTo>
                  <a:lnTo>
                    <a:pt x="638" y="42"/>
                  </a:lnTo>
                  <a:lnTo>
                    <a:pt x="648" y="40"/>
                  </a:lnTo>
                  <a:lnTo>
                    <a:pt x="659" y="38"/>
                  </a:lnTo>
                  <a:lnTo>
                    <a:pt x="669" y="35"/>
                  </a:lnTo>
                  <a:lnTo>
                    <a:pt x="680" y="31"/>
                  </a:lnTo>
                  <a:lnTo>
                    <a:pt x="692" y="27"/>
                  </a:lnTo>
                  <a:lnTo>
                    <a:pt x="705" y="25"/>
                  </a:lnTo>
                  <a:lnTo>
                    <a:pt x="716" y="21"/>
                  </a:lnTo>
                  <a:lnTo>
                    <a:pt x="730" y="17"/>
                  </a:lnTo>
                  <a:lnTo>
                    <a:pt x="743" y="16"/>
                  </a:lnTo>
                  <a:lnTo>
                    <a:pt x="758" y="14"/>
                  </a:lnTo>
                  <a:lnTo>
                    <a:pt x="771" y="12"/>
                  </a:lnTo>
                  <a:lnTo>
                    <a:pt x="785" y="8"/>
                  </a:lnTo>
                  <a:lnTo>
                    <a:pt x="800" y="6"/>
                  </a:lnTo>
                  <a:lnTo>
                    <a:pt x="815" y="6"/>
                  </a:lnTo>
                  <a:lnTo>
                    <a:pt x="830" y="2"/>
                  </a:lnTo>
                  <a:lnTo>
                    <a:pt x="846" y="2"/>
                  </a:lnTo>
                  <a:lnTo>
                    <a:pt x="863" y="0"/>
                  </a:lnTo>
                  <a:lnTo>
                    <a:pt x="878" y="0"/>
                  </a:lnTo>
                  <a:lnTo>
                    <a:pt x="895" y="0"/>
                  </a:lnTo>
                  <a:lnTo>
                    <a:pt x="910" y="0"/>
                  </a:lnTo>
                  <a:lnTo>
                    <a:pt x="927" y="0"/>
                  </a:lnTo>
                  <a:lnTo>
                    <a:pt x="944" y="2"/>
                  </a:lnTo>
                  <a:lnTo>
                    <a:pt x="960" y="2"/>
                  </a:lnTo>
                  <a:lnTo>
                    <a:pt x="977" y="4"/>
                  </a:lnTo>
                  <a:lnTo>
                    <a:pt x="994" y="6"/>
                  </a:lnTo>
                  <a:lnTo>
                    <a:pt x="1011" y="10"/>
                  </a:lnTo>
                  <a:lnTo>
                    <a:pt x="1028" y="12"/>
                  </a:lnTo>
                  <a:lnTo>
                    <a:pt x="1043" y="16"/>
                  </a:lnTo>
                  <a:lnTo>
                    <a:pt x="1060" y="21"/>
                  </a:lnTo>
                  <a:lnTo>
                    <a:pt x="1077" y="25"/>
                  </a:lnTo>
                  <a:lnTo>
                    <a:pt x="1095" y="31"/>
                  </a:lnTo>
                  <a:lnTo>
                    <a:pt x="1112" y="38"/>
                  </a:lnTo>
                  <a:lnTo>
                    <a:pt x="1127" y="44"/>
                  </a:lnTo>
                  <a:lnTo>
                    <a:pt x="1144" y="52"/>
                  </a:lnTo>
                  <a:lnTo>
                    <a:pt x="1161" y="59"/>
                  </a:lnTo>
                  <a:lnTo>
                    <a:pt x="1176" y="69"/>
                  </a:lnTo>
                  <a:lnTo>
                    <a:pt x="1193" y="78"/>
                  </a:lnTo>
                  <a:lnTo>
                    <a:pt x="1209" y="90"/>
                  </a:lnTo>
                  <a:lnTo>
                    <a:pt x="1224" y="99"/>
                  </a:lnTo>
                  <a:lnTo>
                    <a:pt x="1241" y="113"/>
                  </a:lnTo>
                  <a:lnTo>
                    <a:pt x="1256" y="124"/>
                  </a:lnTo>
                  <a:lnTo>
                    <a:pt x="1271" y="139"/>
                  </a:lnTo>
                  <a:lnTo>
                    <a:pt x="1285" y="153"/>
                  </a:lnTo>
                  <a:lnTo>
                    <a:pt x="1300" y="168"/>
                  </a:lnTo>
                  <a:lnTo>
                    <a:pt x="1313" y="185"/>
                  </a:lnTo>
                  <a:lnTo>
                    <a:pt x="1326" y="202"/>
                  </a:lnTo>
                  <a:lnTo>
                    <a:pt x="1340" y="221"/>
                  </a:lnTo>
                  <a:lnTo>
                    <a:pt x="1353" y="240"/>
                  </a:lnTo>
                  <a:lnTo>
                    <a:pt x="1366" y="261"/>
                  </a:lnTo>
                  <a:lnTo>
                    <a:pt x="1378" y="282"/>
                  </a:lnTo>
                  <a:lnTo>
                    <a:pt x="0" y="282"/>
                  </a:lnTo>
                  <a:lnTo>
                    <a:pt x="0" y="282"/>
                  </a:lnTo>
                  <a:close/>
                </a:path>
              </a:pathLst>
            </a:custGeom>
            <a:solidFill>
              <a:srgbClr val="009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0" name="Freeform 1003"/>
            <p:cNvSpPr>
              <a:spLocks/>
            </p:cNvSpPr>
            <p:nvPr/>
          </p:nvSpPr>
          <p:spPr bwMode="auto">
            <a:xfrm>
              <a:off x="2975" y="2126"/>
              <a:ext cx="33" cy="146"/>
            </a:xfrm>
            <a:custGeom>
              <a:avLst/>
              <a:gdLst>
                <a:gd name="T0" fmla="*/ 0 w 67"/>
                <a:gd name="T1" fmla="*/ 0 h 294"/>
                <a:gd name="T2" fmla="*/ 65 w 67"/>
                <a:gd name="T3" fmla="*/ 6 h 294"/>
                <a:gd name="T4" fmla="*/ 67 w 67"/>
                <a:gd name="T5" fmla="*/ 288 h 294"/>
                <a:gd name="T6" fmla="*/ 0 w 67"/>
                <a:gd name="T7" fmla="*/ 294 h 294"/>
                <a:gd name="T8" fmla="*/ 0 w 67"/>
                <a:gd name="T9" fmla="*/ 0 h 294"/>
                <a:gd name="T10" fmla="*/ 0 w 67"/>
                <a:gd name="T11" fmla="*/ 0 h 294"/>
              </a:gdLst>
              <a:ahLst/>
              <a:cxnLst>
                <a:cxn ang="0">
                  <a:pos x="T0" y="T1"/>
                </a:cxn>
                <a:cxn ang="0">
                  <a:pos x="T2" y="T3"/>
                </a:cxn>
                <a:cxn ang="0">
                  <a:pos x="T4" y="T5"/>
                </a:cxn>
                <a:cxn ang="0">
                  <a:pos x="T6" y="T7"/>
                </a:cxn>
                <a:cxn ang="0">
                  <a:pos x="T8" y="T9"/>
                </a:cxn>
                <a:cxn ang="0">
                  <a:pos x="T10" y="T11"/>
                </a:cxn>
              </a:cxnLst>
              <a:rect l="0" t="0" r="r" b="b"/>
              <a:pathLst>
                <a:path w="67" h="294">
                  <a:moveTo>
                    <a:pt x="0" y="0"/>
                  </a:moveTo>
                  <a:lnTo>
                    <a:pt x="65" y="6"/>
                  </a:lnTo>
                  <a:lnTo>
                    <a:pt x="67" y="288"/>
                  </a:lnTo>
                  <a:lnTo>
                    <a:pt x="0" y="294"/>
                  </a:lnTo>
                  <a:lnTo>
                    <a:pt x="0" y="0"/>
                  </a:lnTo>
                  <a:lnTo>
                    <a:pt x="0" y="0"/>
                  </a:lnTo>
                  <a:close/>
                </a:path>
              </a:pathLst>
            </a:custGeom>
            <a:solidFill>
              <a:srgbClr val="FFE3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1" name="Freeform 1004"/>
            <p:cNvSpPr>
              <a:spLocks/>
            </p:cNvSpPr>
            <p:nvPr/>
          </p:nvSpPr>
          <p:spPr bwMode="auto">
            <a:xfrm>
              <a:off x="2983" y="2173"/>
              <a:ext cx="16" cy="99"/>
            </a:xfrm>
            <a:custGeom>
              <a:avLst/>
              <a:gdLst>
                <a:gd name="T0" fmla="*/ 0 w 33"/>
                <a:gd name="T1" fmla="*/ 198 h 198"/>
                <a:gd name="T2" fmla="*/ 2 w 33"/>
                <a:gd name="T3" fmla="*/ 19 h 198"/>
                <a:gd name="T4" fmla="*/ 2 w 33"/>
                <a:gd name="T5" fmla="*/ 17 h 198"/>
                <a:gd name="T6" fmla="*/ 4 w 33"/>
                <a:gd name="T7" fmla="*/ 13 h 198"/>
                <a:gd name="T8" fmla="*/ 8 w 33"/>
                <a:gd name="T9" fmla="*/ 7 h 198"/>
                <a:gd name="T10" fmla="*/ 12 w 33"/>
                <a:gd name="T11" fmla="*/ 3 h 198"/>
                <a:gd name="T12" fmla="*/ 15 w 33"/>
                <a:gd name="T13" fmla="*/ 0 h 198"/>
                <a:gd name="T14" fmla="*/ 21 w 33"/>
                <a:gd name="T15" fmla="*/ 2 h 198"/>
                <a:gd name="T16" fmla="*/ 23 w 33"/>
                <a:gd name="T17" fmla="*/ 2 h 198"/>
                <a:gd name="T18" fmla="*/ 27 w 33"/>
                <a:gd name="T19" fmla="*/ 5 h 198"/>
                <a:gd name="T20" fmla="*/ 29 w 33"/>
                <a:gd name="T21" fmla="*/ 7 h 198"/>
                <a:gd name="T22" fmla="*/ 29 w 33"/>
                <a:gd name="T23" fmla="*/ 11 h 198"/>
                <a:gd name="T24" fmla="*/ 31 w 33"/>
                <a:gd name="T25" fmla="*/ 15 h 198"/>
                <a:gd name="T26" fmla="*/ 33 w 33"/>
                <a:gd name="T27" fmla="*/ 19 h 198"/>
                <a:gd name="T28" fmla="*/ 33 w 33"/>
                <a:gd name="T29" fmla="*/ 194 h 198"/>
                <a:gd name="T30" fmla="*/ 0 w 33"/>
                <a:gd name="T31" fmla="*/ 198 h 198"/>
                <a:gd name="T32" fmla="*/ 0 w 33"/>
                <a:gd name="T33"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98">
                  <a:moveTo>
                    <a:pt x="0" y="198"/>
                  </a:moveTo>
                  <a:lnTo>
                    <a:pt x="2" y="19"/>
                  </a:lnTo>
                  <a:lnTo>
                    <a:pt x="2" y="17"/>
                  </a:lnTo>
                  <a:lnTo>
                    <a:pt x="4" y="13"/>
                  </a:lnTo>
                  <a:lnTo>
                    <a:pt x="8" y="7"/>
                  </a:lnTo>
                  <a:lnTo>
                    <a:pt x="12" y="3"/>
                  </a:lnTo>
                  <a:lnTo>
                    <a:pt x="15" y="0"/>
                  </a:lnTo>
                  <a:lnTo>
                    <a:pt x="21" y="2"/>
                  </a:lnTo>
                  <a:lnTo>
                    <a:pt x="23" y="2"/>
                  </a:lnTo>
                  <a:lnTo>
                    <a:pt x="27" y="5"/>
                  </a:lnTo>
                  <a:lnTo>
                    <a:pt x="29" y="7"/>
                  </a:lnTo>
                  <a:lnTo>
                    <a:pt x="29" y="11"/>
                  </a:lnTo>
                  <a:lnTo>
                    <a:pt x="31" y="15"/>
                  </a:lnTo>
                  <a:lnTo>
                    <a:pt x="33" y="19"/>
                  </a:lnTo>
                  <a:lnTo>
                    <a:pt x="33" y="194"/>
                  </a:lnTo>
                  <a:lnTo>
                    <a:pt x="0" y="198"/>
                  </a:lnTo>
                  <a:lnTo>
                    <a:pt x="0" y="198"/>
                  </a:lnTo>
                  <a:close/>
                </a:path>
              </a:pathLst>
            </a:custGeom>
            <a:solidFill>
              <a:srgbClr val="FF9E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2" name="Freeform 1005"/>
            <p:cNvSpPr>
              <a:spLocks/>
            </p:cNvSpPr>
            <p:nvPr/>
          </p:nvSpPr>
          <p:spPr bwMode="auto">
            <a:xfrm>
              <a:off x="2921" y="2126"/>
              <a:ext cx="54" cy="148"/>
            </a:xfrm>
            <a:custGeom>
              <a:avLst/>
              <a:gdLst>
                <a:gd name="T0" fmla="*/ 0 w 106"/>
                <a:gd name="T1" fmla="*/ 297 h 297"/>
                <a:gd name="T2" fmla="*/ 3 w 106"/>
                <a:gd name="T3" fmla="*/ 0 h 297"/>
                <a:gd name="T4" fmla="*/ 106 w 106"/>
                <a:gd name="T5" fmla="*/ 0 h 297"/>
                <a:gd name="T6" fmla="*/ 106 w 106"/>
                <a:gd name="T7" fmla="*/ 294 h 297"/>
                <a:gd name="T8" fmla="*/ 0 w 106"/>
                <a:gd name="T9" fmla="*/ 297 h 297"/>
                <a:gd name="T10" fmla="*/ 0 w 106"/>
                <a:gd name="T11" fmla="*/ 297 h 297"/>
              </a:gdLst>
              <a:ahLst/>
              <a:cxnLst>
                <a:cxn ang="0">
                  <a:pos x="T0" y="T1"/>
                </a:cxn>
                <a:cxn ang="0">
                  <a:pos x="T2" y="T3"/>
                </a:cxn>
                <a:cxn ang="0">
                  <a:pos x="T4" y="T5"/>
                </a:cxn>
                <a:cxn ang="0">
                  <a:pos x="T6" y="T7"/>
                </a:cxn>
                <a:cxn ang="0">
                  <a:pos x="T8" y="T9"/>
                </a:cxn>
                <a:cxn ang="0">
                  <a:pos x="T10" y="T11"/>
                </a:cxn>
              </a:cxnLst>
              <a:rect l="0" t="0" r="r" b="b"/>
              <a:pathLst>
                <a:path w="106" h="297">
                  <a:moveTo>
                    <a:pt x="0" y="297"/>
                  </a:moveTo>
                  <a:lnTo>
                    <a:pt x="3" y="0"/>
                  </a:lnTo>
                  <a:lnTo>
                    <a:pt x="106" y="0"/>
                  </a:lnTo>
                  <a:lnTo>
                    <a:pt x="106" y="294"/>
                  </a:lnTo>
                  <a:lnTo>
                    <a:pt x="0" y="297"/>
                  </a:lnTo>
                  <a:lnTo>
                    <a:pt x="0" y="297"/>
                  </a:lnTo>
                  <a:close/>
                </a:path>
              </a:pathLst>
            </a:custGeom>
            <a:solidFill>
              <a:srgbClr val="FFD1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3" name="Freeform 1006"/>
            <p:cNvSpPr>
              <a:spLocks/>
            </p:cNvSpPr>
            <p:nvPr/>
          </p:nvSpPr>
          <p:spPr bwMode="auto">
            <a:xfrm>
              <a:off x="2936" y="2171"/>
              <a:ext cx="26" cy="99"/>
            </a:xfrm>
            <a:custGeom>
              <a:avLst/>
              <a:gdLst>
                <a:gd name="T0" fmla="*/ 0 w 53"/>
                <a:gd name="T1" fmla="*/ 198 h 198"/>
                <a:gd name="T2" fmla="*/ 2 w 53"/>
                <a:gd name="T3" fmla="*/ 19 h 198"/>
                <a:gd name="T4" fmla="*/ 2 w 53"/>
                <a:gd name="T5" fmla="*/ 17 h 198"/>
                <a:gd name="T6" fmla="*/ 6 w 53"/>
                <a:gd name="T7" fmla="*/ 13 h 198"/>
                <a:gd name="T8" fmla="*/ 10 w 53"/>
                <a:gd name="T9" fmla="*/ 7 h 198"/>
                <a:gd name="T10" fmla="*/ 17 w 53"/>
                <a:gd name="T11" fmla="*/ 2 h 198"/>
                <a:gd name="T12" fmla="*/ 21 w 53"/>
                <a:gd name="T13" fmla="*/ 0 h 198"/>
                <a:gd name="T14" fmla="*/ 25 w 53"/>
                <a:gd name="T15" fmla="*/ 0 h 198"/>
                <a:gd name="T16" fmla="*/ 29 w 53"/>
                <a:gd name="T17" fmla="*/ 0 h 198"/>
                <a:gd name="T18" fmla="*/ 32 w 53"/>
                <a:gd name="T19" fmla="*/ 0 h 198"/>
                <a:gd name="T20" fmla="*/ 36 w 53"/>
                <a:gd name="T21" fmla="*/ 2 h 198"/>
                <a:gd name="T22" fmla="*/ 42 w 53"/>
                <a:gd name="T23" fmla="*/ 6 h 198"/>
                <a:gd name="T24" fmla="*/ 44 w 53"/>
                <a:gd name="T25" fmla="*/ 7 h 198"/>
                <a:gd name="T26" fmla="*/ 46 w 53"/>
                <a:gd name="T27" fmla="*/ 11 h 198"/>
                <a:gd name="T28" fmla="*/ 48 w 53"/>
                <a:gd name="T29" fmla="*/ 15 h 198"/>
                <a:gd name="T30" fmla="*/ 50 w 53"/>
                <a:gd name="T31" fmla="*/ 19 h 198"/>
                <a:gd name="T32" fmla="*/ 53 w 53"/>
                <a:gd name="T33" fmla="*/ 194 h 198"/>
                <a:gd name="T34" fmla="*/ 0 w 53"/>
                <a:gd name="T35" fmla="*/ 198 h 198"/>
                <a:gd name="T36" fmla="*/ 0 w 53"/>
                <a:gd name="T3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198">
                  <a:moveTo>
                    <a:pt x="0" y="198"/>
                  </a:moveTo>
                  <a:lnTo>
                    <a:pt x="2" y="19"/>
                  </a:lnTo>
                  <a:lnTo>
                    <a:pt x="2" y="17"/>
                  </a:lnTo>
                  <a:lnTo>
                    <a:pt x="6" y="13"/>
                  </a:lnTo>
                  <a:lnTo>
                    <a:pt x="10" y="7"/>
                  </a:lnTo>
                  <a:lnTo>
                    <a:pt x="17" y="2"/>
                  </a:lnTo>
                  <a:lnTo>
                    <a:pt x="21" y="0"/>
                  </a:lnTo>
                  <a:lnTo>
                    <a:pt x="25" y="0"/>
                  </a:lnTo>
                  <a:lnTo>
                    <a:pt x="29" y="0"/>
                  </a:lnTo>
                  <a:lnTo>
                    <a:pt x="32" y="0"/>
                  </a:lnTo>
                  <a:lnTo>
                    <a:pt x="36" y="2"/>
                  </a:lnTo>
                  <a:lnTo>
                    <a:pt x="42" y="6"/>
                  </a:lnTo>
                  <a:lnTo>
                    <a:pt x="44" y="7"/>
                  </a:lnTo>
                  <a:lnTo>
                    <a:pt x="46" y="11"/>
                  </a:lnTo>
                  <a:lnTo>
                    <a:pt x="48" y="15"/>
                  </a:lnTo>
                  <a:lnTo>
                    <a:pt x="50" y="19"/>
                  </a:lnTo>
                  <a:lnTo>
                    <a:pt x="53" y="194"/>
                  </a:lnTo>
                  <a:lnTo>
                    <a:pt x="0" y="198"/>
                  </a:lnTo>
                  <a:lnTo>
                    <a:pt x="0" y="198"/>
                  </a:lnTo>
                  <a:close/>
                </a:path>
              </a:pathLst>
            </a:custGeom>
            <a:solidFill>
              <a:srgbClr val="FF9E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4" name="Freeform 1007"/>
            <p:cNvSpPr>
              <a:spLocks/>
            </p:cNvSpPr>
            <p:nvPr/>
          </p:nvSpPr>
          <p:spPr bwMode="auto">
            <a:xfrm>
              <a:off x="2728" y="2330"/>
              <a:ext cx="229" cy="161"/>
            </a:xfrm>
            <a:custGeom>
              <a:avLst/>
              <a:gdLst>
                <a:gd name="T0" fmla="*/ 456 w 456"/>
                <a:gd name="T1" fmla="*/ 13 h 321"/>
                <a:gd name="T2" fmla="*/ 452 w 456"/>
                <a:gd name="T3" fmla="*/ 321 h 321"/>
                <a:gd name="T4" fmla="*/ 13 w 456"/>
                <a:gd name="T5" fmla="*/ 293 h 321"/>
                <a:gd name="T6" fmla="*/ 0 w 456"/>
                <a:gd name="T7" fmla="*/ 0 h 321"/>
                <a:gd name="T8" fmla="*/ 456 w 456"/>
                <a:gd name="T9" fmla="*/ 13 h 321"/>
                <a:gd name="T10" fmla="*/ 456 w 456"/>
                <a:gd name="T11" fmla="*/ 13 h 321"/>
              </a:gdLst>
              <a:ahLst/>
              <a:cxnLst>
                <a:cxn ang="0">
                  <a:pos x="T0" y="T1"/>
                </a:cxn>
                <a:cxn ang="0">
                  <a:pos x="T2" y="T3"/>
                </a:cxn>
                <a:cxn ang="0">
                  <a:pos x="T4" y="T5"/>
                </a:cxn>
                <a:cxn ang="0">
                  <a:pos x="T6" y="T7"/>
                </a:cxn>
                <a:cxn ang="0">
                  <a:pos x="T8" y="T9"/>
                </a:cxn>
                <a:cxn ang="0">
                  <a:pos x="T10" y="T11"/>
                </a:cxn>
              </a:cxnLst>
              <a:rect l="0" t="0" r="r" b="b"/>
              <a:pathLst>
                <a:path w="456" h="321">
                  <a:moveTo>
                    <a:pt x="456" y="13"/>
                  </a:moveTo>
                  <a:lnTo>
                    <a:pt x="452" y="321"/>
                  </a:lnTo>
                  <a:lnTo>
                    <a:pt x="13" y="293"/>
                  </a:lnTo>
                  <a:lnTo>
                    <a:pt x="0" y="0"/>
                  </a:lnTo>
                  <a:lnTo>
                    <a:pt x="456" y="13"/>
                  </a:lnTo>
                  <a:lnTo>
                    <a:pt x="456" y="13"/>
                  </a:lnTo>
                  <a:close/>
                </a:path>
              </a:pathLst>
            </a:custGeom>
            <a:solidFill>
              <a:srgbClr val="FFD1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5" name="Freeform 1008"/>
            <p:cNvSpPr>
              <a:spLocks/>
            </p:cNvSpPr>
            <p:nvPr/>
          </p:nvSpPr>
          <p:spPr bwMode="auto">
            <a:xfrm>
              <a:off x="2728" y="2265"/>
              <a:ext cx="287" cy="72"/>
            </a:xfrm>
            <a:custGeom>
              <a:avLst/>
              <a:gdLst>
                <a:gd name="T0" fmla="*/ 91 w 574"/>
                <a:gd name="T1" fmla="*/ 0 h 145"/>
                <a:gd name="T2" fmla="*/ 574 w 574"/>
                <a:gd name="T3" fmla="*/ 8 h 145"/>
                <a:gd name="T4" fmla="*/ 456 w 574"/>
                <a:gd name="T5" fmla="*/ 145 h 145"/>
                <a:gd name="T6" fmla="*/ 0 w 574"/>
                <a:gd name="T7" fmla="*/ 132 h 145"/>
                <a:gd name="T8" fmla="*/ 91 w 574"/>
                <a:gd name="T9" fmla="*/ 0 h 145"/>
                <a:gd name="T10" fmla="*/ 91 w 574"/>
                <a:gd name="T11" fmla="*/ 0 h 145"/>
              </a:gdLst>
              <a:ahLst/>
              <a:cxnLst>
                <a:cxn ang="0">
                  <a:pos x="T0" y="T1"/>
                </a:cxn>
                <a:cxn ang="0">
                  <a:pos x="T2" y="T3"/>
                </a:cxn>
                <a:cxn ang="0">
                  <a:pos x="T4" y="T5"/>
                </a:cxn>
                <a:cxn ang="0">
                  <a:pos x="T6" y="T7"/>
                </a:cxn>
                <a:cxn ang="0">
                  <a:pos x="T8" y="T9"/>
                </a:cxn>
                <a:cxn ang="0">
                  <a:pos x="T10" y="T11"/>
                </a:cxn>
              </a:cxnLst>
              <a:rect l="0" t="0" r="r" b="b"/>
              <a:pathLst>
                <a:path w="574" h="145">
                  <a:moveTo>
                    <a:pt x="91" y="0"/>
                  </a:moveTo>
                  <a:lnTo>
                    <a:pt x="574" y="8"/>
                  </a:lnTo>
                  <a:lnTo>
                    <a:pt x="456" y="145"/>
                  </a:lnTo>
                  <a:lnTo>
                    <a:pt x="0" y="132"/>
                  </a:lnTo>
                  <a:lnTo>
                    <a:pt x="91" y="0"/>
                  </a:lnTo>
                  <a:lnTo>
                    <a:pt x="91" y="0"/>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6" name="Freeform 1009"/>
            <p:cNvSpPr>
              <a:spLocks/>
            </p:cNvSpPr>
            <p:nvPr/>
          </p:nvSpPr>
          <p:spPr bwMode="auto">
            <a:xfrm>
              <a:off x="2761" y="2355"/>
              <a:ext cx="19" cy="86"/>
            </a:xfrm>
            <a:custGeom>
              <a:avLst/>
              <a:gdLst>
                <a:gd name="T0" fmla="*/ 0 w 38"/>
                <a:gd name="T1" fmla="*/ 169 h 171"/>
                <a:gd name="T2" fmla="*/ 2 w 38"/>
                <a:gd name="T3" fmla="*/ 13 h 171"/>
                <a:gd name="T4" fmla="*/ 2 w 38"/>
                <a:gd name="T5" fmla="*/ 12 h 171"/>
                <a:gd name="T6" fmla="*/ 6 w 38"/>
                <a:gd name="T7" fmla="*/ 8 h 171"/>
                <a:gd name="T8" fmla="*/ 8 w 38"/>
                <a:gd name="T9" fmla="*/ 6 h 171"/>
                <a:gd name="T10" fmla="*/ 14 w 38"/>
                <a:gd name="T11" fmla="*/ 2 h 171"/>
                <a:gd name="T12" fmla="*/ 18 w 38"/>
                <a:gd name="T13" fmla="*/ 0 h 171"/>
                <a:gd name="T14" fmla="*/ 25 w 38"/>
                <a:gd name="T15" fmla="*/ 0 h 171"/>
                <a:gd name="T16" fmla="*/ 27 w 38"/>
                <a:gd name="T17" fmla="*/ 2 h 171"/>
                <a:gd name="T18" fmla="*/ 31 w 38"/>
                <a:gd name="T19" fmla="*/ 4 h 171"/>
                <a:gd name="T20" fmla="*/ 33 w 38"/>
                <a:gd name="T21" fmla="*/ 8 h 171"/>
                <a:gd name="T22" fmla="*/ 38 w 38"/>
                <a:gd name="T23" fmla="*/ 13 h 171"/>
                <a:gd name="T24" fmla="*/ 38 w 38"/>
                <a:gd name="T25" fmla="*/ 171 h 171"/>
                <a:gd name="T26" fmla="*/ 0 w 38"/>
                <a:gd name="T27" fmla="*/ 169 h 171"/>
                <a:gd name="T28" fmla="*/ 0 w 38"/>
                <a:gd name="T29" fmla="*/ 1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171">
                  <a:moveTo>
                    <a:pt x="0" y="169"/>
                  </a:moveTo>
                  <a:lnTo>
                    <a:pt x="2" y="13"/>
                  </a:lnTo>
                  <a:lnTo>
                    <a:pt x="2" y="12"/>
                  </a:lnTo>
                  <a:lnTo>
                    <a:pt x="6" y="8"/>
                  </a:lnTo>
                  <a:lnTo>
                    <a:pt x="8" y="6"/>
                  </a:lnTo>
                  <a:lnTo>
                    <a:pt x="14" y="2"/>
                  </a:lnTo>
                  <a:lnTo>
                    <a:pt x="18" y="0"/>
                  </a:lnTo>
                  <a:lnTo>
                    <a:pt x="25" y="0"/>
                  </a:lnTo>
                  <a:lnTo>
                    <a:pt x="27" y="2"/>
                  </a:lnTo>
                  <a:lnTo>
                    <a:pt x="31" y="4"/>
                  </a:lnTo>
                  <a:lnTo>
                    <a:pt x="33" y="8"/>
                  </a:lnTo>
                  <a:lnTo>
                    <a:pt x="38" y="13"/>
                  </a:lnTo>
                  <a:lnTo>
                    <a:pt x="38" y="171"/>
                  </a:lnTo>
                  <a:lnTo>
                    <a:pt x="0" y="169"/>
                  </a:lnTo>
                  <a:lnTo>
                    <a:pt x="0" y="169"/>
                  </a:lnTo>
                  <a:close/>
                </a:path>
              </a:pathLst>
            </a:custGeom>
            <a:solidFill>
              <a:srgbClr val="FFB0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7" name="Freeform 1010"/>
            <p:cNvSpPr>
              <a:spLocks/>
            </p:cNvSpPr>
            <p:nvPr/>
          </p:nvSpPr>
          <p:spPr bwMode="auto">
            <a:xfrm>
              <a:off x="2510" y="2157"/>
              <a:ext cx="236" cy="292"/>
            </a:xfrm>
            <a:custGeom>
              <a:avLst/>
              <a:gdLst>
                <a:gd name="T0" fmla="*/ 93 w 473"/>
                <a:gd name="T1" fmla="*/ 191 h 584"/>
                <a:gd name="T2" fmla="*/ 116 w 473"/>
                <a:gd name="T3" fmla="*/ 170 h 584"/>
                <a:gd name="T4" fmla="*/ 146 w 473"/>
                <a:gd name="T5" fmla="*/ 139 h 584"/>
                <a:gd name="T6" fmla="*/ 163 w 473"/>
                <a:gd name="T7" fmla="*/ 120 h 584"/>
                <a:gd name="T8" fmla="*/ 182 w 473"/>
                <a:gd name="T9" fmla="*/ 101 h 584"/>
                <a:gd name="T10" fmla="*/ 201 w 473"/>
                <a:gd name="T11" fmla="*/ 80 h 584"/>
                <a:gd name="T12" fmla="*/ 218 w 473"/>
                <a:gd name="T13" fmla="*/ 57 h 584"/>
                <a:gd name="T14" fmla="*/ 237 w 473"/>
                <a:gd name="T15" fmla="*/ 35 h 584"/>
                <a:gd name="T16" fmla="*/ 254 w 473"/>
                <a:gd name="T17" fmla="*/ 10 h 584"/>
                <a:gd name="T18" fmla="*/ 270 w 473"/>
                <a:gd name="T19" fmla="*/ 14 h 584"/>
                <a:gd name="T20" fmla="*/ 287 w 473"/>
                <a:gd name="T21" fmla="*/ 42 h 584"/>
                <a:gd name="T22" fmla="*/ 298 w 473"/>
                <a:gd name="T23" fmla="*/ 59 h 584"/>
                <a:gd name="T24" fmla="*/ 311 w 473"/>
                <a:gd name="T25" fmla="*/ 80 h 584"/>
                <a:gd name="T26" fmla="*/ 327 w 473"/>
                <a:gd name="T27" fmla="*/ 101 h 584"/>
                <a:gd name="T28" fmla="*/ 344 w 473"/>
                <a:gd name="T29" fmla="*/ 124 h 584"/>
                <a:gd name="T30" fmla="*/ 359 w 473"/>
                <a:gd name="T31" fmla="*/ 145 h 584"/>
                <a:gd name="T32" fmla="*/ 378 w 473"/>
                <a:gd name="T33" fmla="*/ 166 h 584"/>
                <a:gd name="T34" fmla="*/ 397 w 473"/>
                <a:gd name="T35" fmla="*/ 187 h 584"/>
                <a:gd name="T36" fmla="*/ 418 w 473"/>
                <a:gd name="T37" fmla="*/ 204 h 584"/>
                <a:gd name="T38" fmla="*/ 346 w 473"/>
                <a:gd name="T39" fmla="*/ 227 h 584"/>
                <a:gd name="T40" fmla="*/ 351 w 473"/>
                <a:gd name="T41" fmla="*/ 240 h 584"/>
                <a:gd name="T42" fmla="*/ 365 w 473"/>
                <a:gd name="T43" fmla="*/ 261 h 584"/>
                <a:gd name="T44" fmla="*/ 384 w 473"/>
                <a:gd name="T45" fmla="*/ 290 h 584"/>
                <a:gd name="T46" fmla="*/ 406 w 473"/>
                <a:gd name="T47" fmla="*/ 322 h 584"/>
                <a:gd name="T48" fmla="*/ 437 w 473"/>
                <a:gd name="T49" fmla="*/ 354 h 584"/>
                <a:gd name="T50" fmla="*/ 465 w 473"/>
                <a:gd name="T51" fmla="*/ 379 h 584"/>
                <a:gd name="T52" fmla="*/ 353 w 473"/>
                <a:gd name="T53" fmla="*/ 396 h 584"/>
                <a:gd name="T54" fmla="*/ 361 w 473"/>
                <a:gd name="T55" fmla="*/ 413 h 584"/>
                <a:gd name="T56" fmla="*/ 374 w 473"/>
                <a:gd name="T57" fmla="*/ 440 h 584"/>
                <a:gd name="T58" fmla="*/ 391 w 473"/>
                <a:gd name="T59" fmla="*/ 472 h 584"/>
                <a:gd name="T60" fmla="*/ 416 w 473"/>
                <a:gd name="T61" fmla="*/ 506 h 584"/>
                <a:gd name="T62" fmla="*/ 444 w 473"/>
                <a:gd name="T63" fmla="*/ 539 h 584"/>
                <a:gd name="T64" fmla="*/ 465 w 473"/>
                <a:gd name="T65" fmla="*/ 558 h 584"/>
                <a:gd name="T66" fmla="*/ 448 w 473"/>
                <a:gd name="T67" fmla="*/ 560 h 584"/>
                <a:gd name="T68" fmla="*/ 427 w 473"/>
                <a:gd name="T69" fmla="*/ 565 h 584"/>
                <a:gd name="T70" fmla="*/ 397 w 473"/>
                <a:gd name="T71" fmla="*/ 571 h 584"/>
                <a:gd name="T72" fmla="*/ 363 w 473"/>
                <a:gd name="T73" fmla="*/ 577 h 584"/>
                <a:gd name="T74" fmla="*/ 321 w 473"/>
                <a:gd name="T75" fmla="*/ 581 h 584"/>
                <a:gd name="T76" fmla="*/ 277 w 473"/>
                <a:gd name="T77" fmla="*/ 584 h 584"/>
                <a:gd name="T78" fmla="*/ 230 w 473"/>
                <a:gd name="T79" fmla="*/ 584 h 584"/>
                <a:gd name="T80" fmla="*/ 182 w 473"/>
                <a:gd name="T81" fmla="*/ 583 h 584"/>
                <a:gd name="T82" fmla="*/ 133 w 473"/>
                <a:gd name="T83" fmla="*/ 575 h 584"/>
                <a:gd name="T84" fmla="*/ 85 w 473"/>
                <a:gd name="T85" fmla="*/ 564 h 584"/>
                <a:gd name="T86" fmla="*/ 40 w 473"/>
                <a:gd name="T87" fmla="*/ 546 h 584"/>
                <a:gd name="T88" fmla="*/ 0 w 473"/>
                <a:gd name="T89" fmla="*/ 525 h 584"/>
                <a:gd name="T90" fmla="*/ 15 w 473"/>
                <a:gd name="T91" fmla="*/ 514 h 584"/>
                <a:gd name="T92" fmla="*/ 40 w 473"/>
                <a:gd name="T93" fmla="*/ 499 h 584"/>
                <a:gd name="T94" fmla="*/ 72 w 473"/>
                <a:gd name="T95" fmla="*/ 476 h 584"/>
                <a:gd name="T96" fmla="*/ 104 w 473"/>
                <a:gd name="T97" fmla="*/ 449 h 584"/>
                <a:gd name="T98" fmla="*/ 133 w 473"/>
                <a:gd name="T99" fmla="*/ 421 h 584"/>
                <a:gd name="T100" fmla="*/ 152 w 473"/>
                <a:gd name="T101" fmla="*/ 392 h 584"/>
                <a:gd name="T102" fmla="*/ 55 w 473"/>
                <a:gd name="T103" fmla="*/ 354 h 584"/>
                <a:gd name="T104" fmla="*/ 74 w 473"/>
                <a:gd name="T105" fmla="*/ 337 h 584"/>
                <a:gd name="T106" fmla="*/ 97 w 473"/>
                <a:gd name="T107" fmla="*/ 314 h 584"/>
                <a:gd name="T108" fmla="*/ 119 w 473"/>
                <a:gd name="T109" fmla="*/ 288 h 584"/>
                <a:gd name="T110" fmla="*/ 142 w 473"/>
                <a:gd name="T111" fmla="*/ 261 h 584"/>
                <a:gd name="T112" fmla="*/ 83 w 473"/>
                <a:gd name="T113" fmla="*/ 20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3" h="584">
                  <a:moveTo>
                    <a:pt x="83" y="202"/>
                  </a:moveTo>
                  <a:lnTo>
                    <a:pt x="83" y="200"/>
                  </a:lnTo>
                  <a:lnTo>
                    <a:pt x="87" y="198"/>
                  </a:lnTo>
                  <a:lnTo>
                    <a:pt x="89" y="194"/>
                  </a:lnTo>
                  <a:lnTo>
                    <a:pt x="93" y="191"/>
                  </a:lnTo>
                  <a:lnTo>
                    <a:pt x="95" y="189"/>
                  </a:lnTo>
                  <a:lnTo>
                    <a:pt x="100" y="185"/>
                  </a:lnTo>
                  <a:lnTo>
                    <a:pt x="104" y="181"/>
                  </a:lnTo>
                  <a:lnTo>
                    <a:pt x="110" y="175"/>
                  </a:lnTo>
                  <a:lnTo>
                    <a:pt x="116" y="170"/>
                  </a:lnTo>
                  <a:lnTo>
                    <a:pt x="121" y="166"/>
                  </a:lnTo>
                  <a:lnTo>
                    <a:pt x="127" y="158"/>
                  </a:lnTo>
                  <a:lnTo>
                    <a:pt x="133" y="153"/>
                  </a:lnTo>
                  <a:lnTo>
                    <a:pt x="140" y="147"/>
                  </a:lnTo>
                  <a:lnTo>
                    <a:pt x="146" y="139"/>
                  </a:lnTo>
                  <a:lnTo>
                    <a:pt x="150" y="135"/>
                  </a:lnTo>
                  <a:lnTo>
                    <a:pt x="154" y="132"/>
                  </a:lnTo>
                  <a:lnTo>
                    <a:pt x="156" y="128"/>
                  </a:lnTo>
                  <a:lnTo>
                    <a:pt x="159" y="126"/>
                  </a:lnTo>
                  <a:lnTo>
                    <a:pt x="163" y="120"/>
                  </a:lnTo>
                  <a:lnTo>
                    <a:pt x="167" y="116"/>
                  </a:lnTo>
                  <a:lnTo>
                    <a:pt x="171" y="113"/>
                  </a:lnTo>
                  <a:lnTo>
                    <a:pt x="175" y="109"/>
                  </a:lnTo>
                  <a:lnTo>
                    <a:pt x="178" y="105"/>
                  </a:lnTo>
                  <a:lnTo>
                    <a:pt x="182" y="101"/>
                  </a:lnTo>
                  <a:lnTo>
                    <a:pt x="186" y="97"/>
                  </a:lnTo>
                  <a:lnTo>
                    <a:pt x="190" y="94"/>
                  </a:lnTo>
                  <a:lnTo>
                    <a:pt x="194" y="88"/>
                  </a:lnTo>
                  <a:lnTo>
                    <a:pt x="197" y="84"/>
                  </a:lnTo>
                  <a:lnTo>
                    <a:pt x="201" y="80"/>
                  </a:lnTo>
                  <a:lnTo>
                    <a:pt x="205" y="76"/>
                  </a:lnTo>
                  <a:lnTo>
                    <a:pt x="209" y="71"/>
                  </a:lnTo>
                  <a:lnTo>
                    <a:pt x="213" y="67"/>
                  </a:lnTo>
                  <a:lnTo>
                    <a:pt x="214" y="61"/>
                  </a:lnTo>
                  <a:lnTo>
                    <a:pt x="218" y="57"/>
                  </a:lnTo>
                  <a:lnTo>
                    <a:pt x="222" y="52"/>
                  </a:lnTo>
                  <a:lnTo>
                    <a:pt x="226" y="48"/>
                  </a:lnTo>
                  <a:lnTo>
                    <a:pt x="230" y="42"/>
                  </a:lnTo>
                  <a:lnTo>
                    <a:pt x="233" y="38"/>
                  </a:lnTo>
                  <a:lnTo>
                    <a:pt x="237" y="35"/>
                  </a:lnTo>
                  <a:lnTo>
                    <a:pt x="241" y="29"/>
                  </a:lnTo>
                  <a:lnTo>
                    <a:pt x="243" y="25"/>
                  </a:lnTo>
                  <a:lnTo>
                    <a:pt x="247" y="19"/>
                  </a:lnTo>
                  <a:lnTo>
                    <a:pt x="251" y="14"/>
                  </a:lnTo>
                  <a:lnTo>
                    <a:pt x="254" y="10"/>
                  </a:lnTo>
                  <a:lnTo>
                    <a:pt x="256" y="4"/>
                  </a:lnTo>
                  <a:lnTo>
                    <a:pt x="262" y="0"/>
                  </a:lnTo>
                  <a:lnTo>
                    <a:pt x="264" y="4"/>
                  </a:lnTo>
                  <a:lnTo>
                    <a:pt x="268" y="10"/>
                  </a:lnTo>
                  <a:lnTo>
                    <a:pt x="270" y="14"/>
                  </a:lnTo>
                  <a:lnTo>
                    <a:pt x="271" y="17"/>
                  </a:lnTo>
                  <a:lnTo>
                    <a:pt x="275" y="23"/>
                  </a:lnTo>
                  <a:lnTo>
                    <a:pt x="279" y="29"/>
                  </a:lnTo>
                  <a:lnTo>
                    <a:pt x="283" y="35"/>
                  </a:lnTo>
                  <a:lnTo>
                    <a:pt x="287" y="42"/>
                  </a:lnTo>
                  <a:lnTo>
                    <a:pt x="289" y="46"/>
                  </a:lnTo>
                  <a:lnTo>
                    <a:pt x="290" y="48"/>
                  </a:lnTo>
                  <a:lnTo>
                    <a:pt x="294" y="52"/>
                  </a:lnTo>
                  <a:lnTo>
                    <a:pt x="296" y="55"/>
                  </a:lnTo>
                  <a:lnTo>
                    <a:pt x="298" y="59"/>
                  </a:lnTo>
                  <a:lnTo>
                    <a:pt x="300" y="63"/>
                  </a:lnTo>
                  <a:lnTo>
                    <a:pt x="304" y="67"/>
                  </a:lnTo>
                  <a:lnTo>
                    <a:pt x="306" y="73"/>
                  </a:lnTo>
                  <a:lnTo>
                    <a:pt x="310" y="76"/>
                  </a:lnTo>
                  <a:lnTo>
                    <a:pt x="311" y="80"/>
                  </a:lnTo>
                  <a:lnTo>
                    <a:pt x="315" y="84"/>
                  </a:lnTo>
                  <a:lnTo>
                    <a:pt x="319" y="90"/>
                  </a:lnTo>
                  <a:lnTo>
                    <a:pt x="321" y="94"/>
                  </a:lnTo>
                  <a:lnTo>
                    <a:pt x="323" y="97"/>
                  </a:lnTo>
                  <a:lnTo>
                    <a:pt x="327" y="101"/>
                  </a:lnTo>
                  <a:lnTo>
                    <a:pt x="329" y="107"/>
                  </a:lnTo>
                  <a:lnTo>
                    <a:pt x="332" y="111"/>
                  </a:lnTo>
                  <a:lnTo>
                    <a:pt x="336" y="114"/>
                  </a:lnTo>
                  <a:lnTo>
                    <a:pt x="338" y="120"/>
                  </a:lnTo>
                  <a:lnTo>
                    <a:pt x="344" y="124"/>
                  </a:lnTo>
                  <a:lnTo>
                    <a:pt x="346" y="128"/>
                  </a:lnTo>
                  <a:lnTo>
                    <a:pt x="349" y="132"/>
                  </a:lnTo>
                  <a:lnTo>
                    <a:pt x="351" y="137"/>
                  </a:lnTo>
                  <a:lnTo>
                    <a:pt x="355" y="141"/>
                  </a:lnTo>
                  <a:lnTo>
                    <a:pt x="359" y="145"/>
                  </a:lnTo>
                  <a:lnTo>
                    <a:pt x="363" y="149"/>
                  </a:lnTo>
                  <a:lnTo>
                    <a:pt x="367" y="154"/>
                  </a:lnTo>
                  <a:lnTo>
                    <a:pt x="372" y="158"/>
                  </a:lnTo>
                  <a:lnTo>
                    <a:pt x="374" y="162"/>
                  </a:lnTo>
                  <a:lnTo>
                    <a:pt x="378" y="166"/>
                  </a:lnTo>
                  <a:lnTo>
                    <a:pt x="382" y="170"/>
                  </a:lnTo>
                  <a:lnTo>
                    <a:pt x="386" y="173"/>
                  </a:lnTo>
                  <a:lnTo>
                    <a:pt x="389" y="177"/>
                  </a:lnTo>
                  <a:lnTo>
                    <a:pt x="393" y="183"/>
                  </a:lnTo>
                  <a:lnTo>
                    <a:pt x="397" y="187"/>
                  </a:lnTo>
                  <a:lnTo>
                    <a:pt x="401" y="191"/>
                  </a:lnTo>
                  <a:lnTo>
                    <a:pt x="405" y="194"/>
                  </a:lnTo>
                  <a:lnTo>
                    <a:pt x="408" y="196"/>
                  </a:lnTo>
                  <a:lnTo>
                    <a:pt x="414" y="200"/>
                  </a:lnTo>
                  <a:lnTo>
                    <a:pt x="418" y="204"/>
                  </a:lnTo>
                  <a:lnTo>
                    <a:pt x="422" y="206"/>
                  </a:lnTo>
                  <a:lnTo>
                    <a:pt x="425" y="210"/>
                  </a:lnTo>
                  <a:lnTo>
                    <a:pt x="429" y="213"/>
                  </a:lnTo>
                  <a:lnTo>
                    <a:pt x="433" y="215"/>
                  </a:lnTo>
                  <a:lnTo>
                    <a:pt x="346" y="227"/>
                  </a:lnTo>
                  <a:lnTo>
                    <a:pt x="346" y="227"/>
                  </a:lnTo>
                  <a:lnTo>
                    <a:pt x="348" y="231"/>
                  </a:lnTo>
                  <a:lnTo>
                    <a:pt x="349" y="232"/>
                  </a:lnTo>
                  <a:lnTo>
                    <a:pt x="349" y="236"/>
                  </a:lnTo>
                  <a:lnTo>
                    <a:pt x="351" y="240"/>
                  </a:lnTo>
                  <a:lnTo>
                    <a:pt x="353" y="244"/>
                  </a:lnTo>
                  <a:lnTo>
                    <a:pt x="355" y="248"/>
                  </a:lnTo>
                  <a:lnTo>
                    <a:pt x="359" y="251"/>
                  </a:lnTo>
                  <a:lnTo>
                    <a:pt x="361" y="255"/>
                  </a:lnTo>
                  <a:lnTo>
                    <a:pt x="365" y="261"/>
                  </a:lnTo>
                  <a:lnTo>
                    <a:pt x="367" y="267"/>
                  </a:lnTo>
                  <a:lnTo>
                    <a:pt x="370" y="272"/>
                  </a:lnTo>
                  <a:lnTo>
                    <a:pt x="374" y="278"/>
                  </a:lnTo>
                  <a:lnTo>
                    <a:pt x="380" y="284"/>
                  </a:lnTo>
                  <a:lnTo>
                    <a:pt x="384" y="290"/>
                  </a:lnTo>
                  <a:lnTo>
                    <a:pt x="387" y="295"/>
                  </a:lnTo>
                  <a:lnTo>
                    <a:pt x="391" y="303"/>
                  </a:lnTo>
                  <a:lnTo>
                    <a:pt x="397" y="309"/>
                  </a:lnTo>
                  <a:lnTo>
                    <a:pt x="403" y="316"/>
                  </a:lnTo>
                  <a:lnTo>
                    <a:pt x="406" y="322"/>
                  </a:lnTo>
                  <a:lnTo>
                    <a:pt x="414" y="329"/>
                  </a:lnTo>
                  <a:lnTo>
                    <a:pt x="420" y="335"/>
                  </a:lnTo>
                  <a:lnTo>
                    <a:pt x="425" y="343"/>
                  </a:lnTo>
                  <a:lnTo>
                    <a:pt x="431" y="349"/>
                  </a:lnTo>
                  <a:lnTo>
                    <a:pt x="437" y="354"/>
                  </a:lnTo>
                  <a:lnTo>
                    <a:pt x="444" y="362"/>
                  </a:lnTo>
                  <a:lnTo>
                    <a:pt x="450" y="368"/>
                  </a:lnTo>
                  <a:lnTo>
                    <a:pt x="458" y="373"/>
                  </a:lnTo>
                  <a:lnTo>
                    <a:pt x="462" y="375"/>
                  </a:lnTo>
                  <a:lnTo>
                    <a:pt x="465" y="379"/>
                  </a:lnTo>
                  <a:lnTo>
                    <a:pt x="469" y="383"/>
                  </a:lnTo>
                  <a:lnTo>
                    <a:pt x="473" y="385"/>
                  </a:lnTo>
                  <a:lnTo>
                    <a:pt x="351" y="390"/>
                  </a:lnTo>
                  <a:lnTo>
                    <a:pt x="351" y="392"/>
                  </a:lnTo>
                  <a:lnTo>
                    <a:pt x="353" y="396"/>
                  </a:lnTo>
                  <a:lnTo>
                    <a:pt x="353" y="398"/>
                  </a:lnTo>
                  <a:lnTo>
                    <a:pt x="355" y="402"/>
                  </a:lnTo>
                  <a:lnTo>
                    <a:pt x="357" y="404"/>
                  </a:lnTo>
                  <a:lnTo>
                    <a:pt x="359" y="409"/>
                  </a:lnTo>
                  <a:lnTo>
                    <a:pt x="361" y="413"/>
                  </a:lnTo>
                  <a:lnTo>
                    <a:pt x="363" y="417"/>
                  </a:lnTo>
                  <a:lnTo>
                    <a:pt x="365" y="423"/>
                  </a:lnTo>
                  <a:lnTo>
                    <a:pt x="367" y="428"/>
                  </a:lnTo>
                  <a:lnTo>
                    <a:pt x="370" y="434"/>
                  </a:lnTo>
                  <a:lnTo>
                    <a:pt x="374" y="440"/>
                  </a:lnTo>
                  <a:lnTo>
                    <a:pt x="376" y="446"/>
                  </a:lnTo>
                  <a:lnTo>
                    <a:pt x="380" y="453"/>
                  </a:lnTo>
                  <a:lnTo>
                    <a:pt x="384" y="459"/>
                  </a:lnTo>
                  <a:lnTo>
                    <a:pt x="387" y="465"/>
                  </a:lnTo>
                  <a:lnTo>
                    <a:pt x="391" y="472"/>
                  </a:lnTo>
                  <a:lnTo>
                    <a:pt x="395" y="480"/>
                  </a:lnTo>
                  <a:lnTo>
                    <a:pt x="401" y="486"/>
                  </a:lnTo>
                  <a:lnTo>
                    <a:pt x="405" y="493"/>
                  </a:lnTo>
                  <a:lnTo>
                    <a:pt x="410" y="499"/>
                  </a:lnTo>
                  <a:lnTo>
                    <a:pt x="416" y="506"/>
                  </a:lnTo>
                  <a:lnTo>
                    <a:pt x="420" y="514"/>
                  </a:lnTo>
                  <a:lnTo>
                    <a:pt x="427" y="520"/>
                  </a:lnTo>
                  <a:lnTo>
                    <a:pt x="433" y="527"/>
                  </a:lnTo>
                  <a:lnTo>
                    <a:pt x="439" y="533"/>
                  </a:lnTo>
                  <a:lnTo>
                    <a:pt x="444" y="539"/>
                  </a:lnTo>
                  <a:lnTo>
                    <a:pt x="450" y="546"/>
                  </a:lnTo>
                  <a:lnTo>
                    <a:pt x="454" y="548"/>
                  </a:lnTo>
                  <a:lnTo>
                    <a:pt x="458" y="552"/>
                  </a:lnTo>
                  <a:lnTo>
                    <a:pt x="462" y="554"/>
                  </a:lnTo>
                  <a:lnTo>
                    <a:pt x="465" y="558"/>
                  </a:lnTo>
                  <a:lnTo>
                    <a:pt x="463" y="558"/>
                  </a:lnTo>
                  <a:lnTo>
                    <a:pt x="462" y="558"/>
                  </a:lnTo>
                  <a:lnTo>
                    <a:pt x="458" y="558"/>
                  </a:lnTo>
                  <a:lnTo>
                    <a:pt x="452" y="560"/>
                  </a:lnTo>
                  <a:lnTo>
                    <a:pt x="448" y="560"/>
                  </a:lnTo>
                  <a:lnTo>
                    <a:pt x="444" y="562"/>
                  </a:lnTo>
                  <a:lnTo>
                    <a:pt x="441" y="562"/>
                  </a:lnTo>
                  <a:lnTo>
                    <a:pt x="437" y="564"/>
                  </a:lnTo>
                  <a:lnTo>
                    <a:pt x="431" y="564"/>
                  </a:lnTo>
                  <a:lnTo>
                    <a:pt x="427" y="565"/>
                  </a:lnTo>
                  <a:lnTo>
                    <a:pt x="422" y="565"/>
                  </a:lnTo>
                  <a:lnTo>
                    <a:pt x="416" y="569"/>
                  </a:lnTo>
                  <a:lnTo>
                    <a:pt x="410" y="569"/>
                  </a:lnTo>
                  <a:lnTo>
                    <a:pt x="405" y="571"/>
                  </a:lnTo>
                  <a:lnTo>
                    <a:pt x="397" y="571"/>
                  </a:lnTo>
                  <a:lnTo>
                    <a:pt x="391" y="573"/>
                  </a:lnTo>
                  <a:lnTo>
                    <a:pt x="384" y="573"/>
                  </a:lnTo>
                  <a:lnTo>
                    <a:pt x="376" y="575"/>
                  </a:lnTo>
                  <a:lnTo>
                    <a:pt x="370" y="575"/>
                  </a:lnTo>
                  <a:lnTo>
                    <a:pt x="363" y="577"/>
                  </a:lnTo>
                  <a:lnTo>
                    <a:pt x="353" y="577"/>
                  </a:lnTo>
                  <a:lnTo>
                    <a:pt x="346" y="577"/>
                  </a:lnTo>
                  <a:lnTo>
                    <a:pt x="338" y="579"/>
                  </a:lnTo>
                  <a:lnTo>
                    <a:pt x="330" y="581"/>
                  </a:lnTo>
                  <a:lnTo>
                    <a:pt x="321" y="581"/>
                  </a:lnTo>
                  <a:lnTo>
                    <a:pt x="313" y="583"/>
                  </a:lnTo>
                  <a:lnTo>
                    <a:pt x="304" y="583"/>
                  </a:lnTo>
                  <a:lnTo>
                    <a:pt x="296" y="584"/>
                  </a:lnTo>
                  <a:lnTo>
                    <a:pt x="287" y="584"/>
                  </a:lnTo>
                  <a:lnTo>
                    <a:pt x="277" y="584"/>
                  </a:lnTo>
                  <a:lnTo>
                    <a:pt x="268" y="584"/>
                  </a:lnTo>
                  <a:lnTo>
                    <a:pt x="258" y="584"/>
                  </a:lnTo>
                  <a:lnTo>
                    <a:pt x="249" y="584"/>
                  </a:lnTo>
                  <a:lnTo>
                    <a:pt x="239" y="584"/>
                  </a:lnTo>
                  <a:lnTo>
                    <a:pt x="230" y="584"/>
                  </a:lnTo>
                  <a:lnTo>
                    <a:pt x="222" y="584"/>
                  </a:lnTo>
                  <a:lnTo>
                    <a:pt x="211" y="584"/>
                  </a:lnTo>
                  <a:lnTo>
                    <a:pt x="201" y="583"/>
                  </a:lnTo>
                  <a:lnTo>
                    <a:pt x="192" y="583"/>
                  </a:lnTo>
                  <a:lnTo>
                    <a:pt x="182" y="583"/>
                  </a:lnTo>
                  <a:lnTo>
                    <a:pt x="173" y="581"/>
                  </a:lnTo>
                  <a:lnTo>
                    <a:pt x="163" y="581"/>
                  </a:lnTo>
                  <a:lnTo>
                    <a:pt x="154" y="579"/>
                  </a:lnTo>
                  <a:lnTo>
                    <a:pt x="144" y="577"/>
                  </a:lnTo>
                  <a:lnTo>
                    <a:pt x="133" y="575"/>
                  </a:lnTo>
                  <a:lnTo>
                    <a:pt x="123" y="573"/>
                  </a:lnTo>
                  <a:lnTo>
                    <a:pt x="114" y="571"/>
                  </a:lnTo>
                  <a:lnTo>
                    <a:pt x="104" y="569"/>
                  </a:lnTo>
                  <a:lnTo>
                    <a:pt x="95" y="565"/>
                  </a:lnTo>
                  <a:lnTo>
                    <a:pt x="85" y="564"/>
                  </a:lnTo>
                  <a:lnTo>
                    <a:pt x="76" y="562"/>
                  </a:lnTo>
                  <a:lnTo>
                    <a:pt x="68" y="558"/>
                  </a:lnTo>
                  <a:lnTo>
                    <a:pt x="59" y="554"/>
                  </a:lnTo>
                  <a:lnTo>
                    <a:pt x="49" y="550"/>
                  </a:lnTo>
                  <a:lnTo>
                    <a:pt x="40" y="546"/>
                  </a:lnTo>
                  <a:lnTo>
                    <a:pt x="32" y="545"/>
                  </a:lnTo>
                  <a:lnTo>
                    <a:pt x="23" y="539"/>
                  </a:lnTo>
                  <a:lnTo>
                    <a:pt x="15" y="535"/>
                  </a:lnTo>
                  <a:lnTo>
                    <a:pt x="7" y="529"/>
                  </a:lnTo>
                  <a:lnTo>
                    <a:pt x="0" y="525"/>
                  </a:lnTo>
                  <a:lnTo>
                    <a:pt x="0" y="524"/>
                  </a:lnTo>
                  <a:lnTo>
                    <a:pt x="5" y="522"/>
                  </a:lnTo>
                  <a:lnTo>
                    <a:pt x="7" y="520"/>
                  </a:lnTo>
                  <a:lnTo>
                    <a:pt x="11" y="518"/>
                  </a:lnTo>
                  <a:lnTo>
                    <a:pt x="15" y="514"/>
                  </a:lnTo>
                  <a:lnTo>
                    <a:pt x="19" y="512"/>
                  </a:lnTo>
                  <a:lnTo>
                    <a:pt x="23" y="508"/>
                  </a:lnTo>
                  <a:lnTo>
                    <a:pt x="28" y="506"/>
                  </a:lnTo>
                  <a:lnTo>
                    <a:pt x="34" y="503"/>
                  </a:lnTo>
                  <a:lnTo>
                    <a:pt x="40" y="499"/>
                  </a:lnTo>
                  <a:lnTo>
                    <a:pt x="47" y="495"/>
                  </a:lnTo>
                  <a:lnTo>
                    <a:pt x="53" y="491"/>
                  </a:lnTo>
                  <a:lnTo>
                    <a:pt x="59" y="486"/>
                  </a:lnTo>
                  <a:lnTo>
                    <a:pt x="66" y="482"/>
                  </a:lnTo>
                  <a:lnTo>
                    <a:pt x="72" y="476"/>
                  </a:lnTo>
                  <a:lnTo>
                    <a:pt x="78" y="470"/>
                  </a:lnTo>
                  <a:lnTo>
                    <a:pt x="85" y="466"/>
                  </a:lnTo>
                  <a:lnTo>
                    <a:pt x="91" y="461"/>
                  </a:lnTo>
                  <a:lnTo>
                    <a:pt x="97" y="455"/>
                  </a:lnTo>
                  <a:lnTo>
                    <a:pt x="104" y="449"/>
                  </a:lnTo>
                  <a:lnTo>
                    <a:pt x="110" y="444"/>
                  </a:lnTo>
                  <a:lnTo>
                    <a:pt x="118" y="440"/>
                  </a:lnTo>
                  <a:lnTo>
                    <a:pt x="121" y="434"/>
                  </a:lnTo>
                  <a:lnTo>
                    <a:pt x="127" y="427"/>
                  </a:lnTo>
                  <a:lnTo>
                    <a:pt x="133" y="421"/>
                  </a:lnTo>
                  <a:lnTo>
                    <a:pt x="137" y="415"/>
                  </a:lnTo>
                  <a:lnTo>
                    <a:pt x="140" y="409"/>
                  </a:lnTo>
                  <a:lnTo>
                    <a:pt x="144" y="404"/>
                  </a:lnTo>
                  <a:lnTo>
                    <a:pt x="148" y="398"/>
                  </a:lnTo>
                  <a:lnTo>
                    <a:pt x="152" y="392"/>
                  </a:lnTo>
                  <a:lnTo>
                    <a:pt x="42" y="366"/>
                  </a:lnTo>
                  <a:lnTo>
                    <a:pt x="43" y="366"/>
                  </a:lnTo>
                  <a:lnTo>
                    <a:pt x="45" y="364"/>
                  </a:lnTo>
                  <a:lnTo>
                    <a:pt x="49" y="360"/>
                  </a:lnTo>
                  <a:lnTo>
                    <a:pt x="55" y="354"/>
                  </a:lnTo>
                  <a:lnTo>
                    <a:pt x="59" y="352"/>
                  </a:lnTo>
                  <a:lnTo>
                    <a:pt x="62" y="349"/>
                  </a:lnTo>
                  <a:lnTo>
                    <a:pt x="66" y="345"/>
                  </a:lnTo>
                  <a:lnTo>
                    <a:pt x="70" y="341"/>
                  </a:lnTo>
                  <a:lnTo>
                    <a:pt x="74" y="337"/>
                  </a:lnTo>
                  <a:lnTo>
                    <a:pt x="78" y="333"/>
                  </a:lnTo>
                  <a:lnTo>
                    <a:pt x="83" y="329"/>
                  </a:lnTo>
                  <a:lnTo>
                    <a:pt x="87" y="326"/>
                  </a:lnTo>
                  <a:lnTo>
                    <a:pt x="91" y="320"/>
                  </a:lnTo>
                  <a:lnTo>
                    <a:pt x="97" y="314"/>
                  </a:lnTo>
                  <a:lnTo>
                    <a:pt x="100" y="309"/>
                  </a:lnTo>
                  <a:lnTo>
                    <a:pt x="106" y="305"/>
                  </a:lnTo>
                  <a:lnTo>
                    <a:pt x="110" y="299"/>
                  </a:lnTo>
                  <a:lnTo>
                    <a:pt x="116" y="293"/>
                  </a:lnTo>
                  <a:lnTo>
                    <a:pt x="119" y="288"/>
                  </a:lnTo>
                  <a:lnTo>
                    <a:pt x="125" y="284"/>
                  </a:lnTo>
                  <a:lnTo>
                    <a:pt x="129" y="278"/>
                  </a:lnTo>
                  <a:lnTo>
                    <a:pt x="133" y="272"/>
                  </a:lnTo>
                  <a:lnTo>
                    <a:pt x="137" y="267"/>
                  </a:lnTo>
                  <a:lnTo>
                    <a:pt x="142" y="261"/>
                  </a:lnTo>
                  <a:lnTo>
                    <a:pt x="144" y="255"/>
                  </a:lnTo>
                  <a:lnTo>
                    <a:pt x="148" y="250"/>
                  </a:lnTo>
                  <a:lnTo>
                    <a:pt x="152" y="244"/>
                  </a:lnTo>
                  <a:lnTo>
                    <a:pt x="156" y="238"/>
                  </a:lnTo>
                  <a:lnTo>
                    <a:pt x="83" y="202"/>
                  </a:lnTo>
                  <a:lnTo>
                    <a:pt x="83" y="202"/>
                  </a:lnTo>
                  <a:close/>
                </a:path>
              </a:pathLst>
            </a:custGeom>
            <a:solidFill>
              <a:srgbClr val="00B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8" name="Freeform 1011"/>
            <p:cNvSpPr>
              <a:spLocks/>
            </p:cNvSpPr>
            <p:nvPr/>
          </p:nvSpPr>
          <p:spPr bwMode="auto">
            <a:xfrm>
              <a:off x="2616" y="2256"/>
              <a:ext cx="53" cy="246"/>
            </a:xfrm>
            <a:custGeom>
              <a:avLst/>
              <a:gdLst>
                <a:gd name="T0" fmla="*/ 49 w 104"/>
                <a:gd name="T1" fmla="*/ 0 h 491"/>
                <a:gd name="T2" fmla="*/ 49 w 104"/>
                <a:gd name="T3" fmla="*/ 6 h 491"/>
                <a:gd name="T4" fmla="*/ 49 w 104"/>
                <a:gd name="T5" fmla="*/ 14 h 491"/>
                <a:gd name="T6" fmla="*/ 49 w 104"/>
                <a:gd name="T7" fmla="*/ 23 h 491"/>
                <a:gd name="T8" fmla="*/ 47 w 104"/>
                <a:gd name="T9" fmla="*/ 33 h 491"/>
                <a:gd name="T10" fmla="*/ 47 w 104"/>
                <a:gd name="T11" fmla="*/ 44 h 491"/>
                <a:gd name="T12" fmla="*/ 45 w 104"/>
                <a:gd name="T13" fmla="*/ 57 h 491"/>
                <a:gd name="T14" fmla="*/ 45 w 104"/>
                <a:gd name="T15" fmla="*/ 72 h 491"/>
                <a:gd name="T16" fmla="*/ 43 w 104"/>
                <a:gd name="T17" fmla="*/ 90 h 491"/>
                <a:gd name="T18" fmla="*/ 43 w 104"/>
                <a:gd name="T19" fmla="*/ 107 h 491"/>
                <a:gd name="T20" fmla="*/ 41 w 104"/>
                <a:gd name="T21" fmla="*/ 126 h 491"/>
                <a:gd name="T22" fmla="*/ 39 w 104"/>
                <a:gd name="T23" fmla="*/ 145 h 491"/>
                <a:gd name="T24" fmla="*/ 39 w 104"/>
                <a:gd name="T25" fmla="*/ 166 h 491"/>
                <a:gd name="T26" fmla="*/ 38 w 104"/>
                <a:gd name="T27" fmla="*/ 185 h 491"/>
                <a:gd name="T28" fmla="*/ 36 w 104"/>
                <a:gd name="T29" fmla="*/ 206 h 491"/>
                <a:gd name="T30" fmla="*/ 34 w 104"/>
                <a:gd name="T31" fmla="*/ 229 h 491"/>
                <a:gd name="T32" fmla="*/ 32 w 104"/>
                <a:gd name="T33" fmla="*/ 249 h 491"/>
                <a:gd name="T34" fmla="*/ 30 w 104"/>
                <a:gd name="T35" fmla="*/ 270 h 491"/>
                <a:gd name="T36" fmla="*/ 28 w 104"/>
                <a:gd name="T37" fmla="*/ 291 h 491"/>
                <a:gd name="T38" fmla="*/ 26 w 104"/>
                <a:gd name="T39" fmla="*/ 312 h 491"/>
                <a:gd name="T40" fmla="*/ 24 w 104"/>
                <a:gd name="T41" fmla="*/ 333 h 491"/>
                <a:gd name="T42" fmla="*/ 22 w 104"/>
                <a:gd name="T43" fmla="*/ 352 h 491"/>
                <a:gd name="T44" fmla="*/ 20 w 104"/>
                <a:gd name="T45" fmla="*/ 371 h 491"/>
                <a:gd name="T46" fmla="*/ 17 w 104"/>
                <a:gd name="T47" fmla="*/ 390 h 491"/>
                <a:gd name="T48" fmla="*/ 15 w 104"/>
                <a:gd name="T49" fmla="*/ 407 h 491"/>
                <a:gd name="T50" fmla="*/ 13 w 104"/>
                <a:gd name="T51" fmla="*/ 425 h 491"/>
                <a:gd name="T52" fmla="*/ 11 w 104"/>
                <a:gd name="T53" fmla="*/ 440 h 491"/>
                <a:gd name="T54" fmla="*/ 7 w 104"/>
                <a:gd name="T55" fmla="*/ 453 h 491"/>
                <a:gd name="T56" fmla="*/ 5 w 104"/>
                <a:gd name="T57" fmla="*/ 464 h 491"/>
                <a:gd name="T58" fmla="*/ 1 w 104"/>
                <a:gd name="T59" fmla="*/ 474 h 491"/>
                <a:gd name="T60" fmla="*/ 0 w 104"/>
                <a:gd name="T61" fmla="*/ 484 h 491"/>
                <a:gd name="T62" fmla="*/ 104 w 104"/>
                <a:gd name="T63" fmla="*/ 491 h 491"/>
                <a:gd name="T64" fmla="*/ 104 w 104"/>
                <a:gd name="T65" fmla="*/ 489 h 491"/>
                <a:gd name="T66" fmla="*/ 102 w 104"/>
                <a:gd name="T67" fmla="*/ 482 h 491"/>
                <a:gd name="T68" fmla="*/ 98 w 104"/>
                <a:gd name="T69" fmla="*/ 472 h 491"/>
                <a:gd name="T70" fmla="*/ 98 w 104"/>
                <a:gd name="T71" fmla="*/ 464 h 491"/>
                <a:gd name="T72" fmla="*/ 97 w 104"/>
                <a:gd name="T73" fmla="*/ 457 h 491"/>
                <a:gd name="T74" fmla="*/ 95 w 104"/>
                <a:gd name="T75" fmla="*/ 447 h 491"/>
                <a:gd name="T76" fmla="*/ 95 w 104"/>
                <a:gd name="T77" fmla="*/ 438 h 491"/>
                <a:gd name="T78" fmla="*/ 93 w 104"/>
                <a:gd name="T79" fmla="*/ 426 h 491"/>
                <a:gd name="T80" fmla="*/ 91 w 104"/>
                <a:gd name="T81" fmla="*/ 415 h 491"/>
                <a:gd name="T82" fmla="*/ 89 w 104"/>
                <a:gd name="T83" fmla="*/ 402 h 491"/>
                <a:gd name="T84" fmla="*/ 87 w 104"/>
                <a:gd name="T85" fmla="*/ 388 h 491"/>
                <a:gd name="T86" fmla="*/ 85 w 104"/>
                <a:gd name="T87" fmla="*/ 375 h 491"/>
                <a:gd name="T88" fmla="*/ 85 w 104"/>
                <a:gd name="T89" fmla="*/ 360 h 491"/>
                <a:gd name="T90" fmla="*/ 83 w 104"/>
                <a:gd name="T91" fmla="*/ 343 h 491"/>
                <a:gd name="T92" fmla="*/ 81 w 104"/>
                <a:gd name="T93" fmla="*/ 326 h 491"/>
                <a:gd name="T94" fmla="*/ 79 w 104"/>
                <a:gd name="T95" fmla="*/ 307 h 491"/>
                <a:gd name="T96" fmla="*/ 79 w 104"/>
                <a:gd name="T97" fmla="*/ 289 h 491"/>
                <a:gd name="T98" fmla="*/ 77 w 104"/>
                <a:gd name="T99" fmla="*/ 268 h 491"/>
                <a:gd name="T100" fmla="*/ 77 w 104"/>
                <a:gd name="T101" fmla="*/ 249 h 491"/>
                <a:gd name="T102" fmla="*/ 76 w 104"/>
                <a:gd name="T103" fmla="*/ 229 h 491"/>
                <a:gd name="T104" fmla="*/ 76 w 104"/>
                <a:gd name="T105" fmla="*/ 206 h 491"/>
                <a:gd name="T106" fmla="*/ 76 w 104"/>
                <a:gd name="T107" fmla="*/ 183 h 491"/>
                <a:gd name="T108" fmla="*/ 76 w 104"/>
                <a:gd name="T109" fmla="*/ 160 h 491"/>
                <a:gd name="T110" fmla="*/ 76 w 104"/>
                <a:gd name="T111" fmla="*/ 135 h 491"/>
                <a:gd name="T112" fmla="*/ 77 w 104"/>
                <a:gd name="T113" fmla="*/ 111 h 491"/>
                <a:gd name="T114" fmla="*/ 77 w 104"/>
                <a:gd name="T115" fmla="*/ 86 h 491"/>
                <a:gd name="T116" fmla="*/ 79 w 104"/>
                <a:gd name="T117" fmla="*/ 59 h 491"/>
                <a:gd name="T118" fmla="*/ 81 w 104"/>
                <a:gd name="T119" fmla="*/ 33 h 491"/>
                <a:gd name="T120" fmla="*/ 85 w 104"/>
                <a:gd name="T121" fmla="*/ 6 h 491"/>
                <a:gd name="T122" fmla="*/ 51 w 104"/>
                <a:gd name="T123"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491">
                  <a:moveTo>
                    <a:pt x="51" y="0"/>
                  </a:moveTo>
                  <a:lnTo>
                    <a:pt x="49" y="0"/>
                  </a:lnTo>
                  <a:lnTo>
                    <a:pt x="49" y="4"/>
                  </a:lnTo>
                  <a:lnTo>
                    <a:pt x="49" y="6"/>
                  </a:lnTo>
                  <a:lnTo>
                    <a:pt x="49" y="10"/>
                  </a:lnTo>
                  <a:lnTo>
                    <a:pt x="49" y="14"/>
                  </a:lnTo>
                  <a:lnTo>
                    <a:pt x="49" y="17"/>
                  </a:lnTo>
                  <a:lnTo>
                    <a:pt x="49" y="23"/>
                  </a:lnTo>
                  <a:lnTo>
                    <a:pt x="49" y="27"/>
                  </a:lnTo>
                  <a:lnTo>
                    <a:pt x="47" y="33"/>
                  </a:lnTo>
                  <a:lnTo>
                    <a:pt x="47" y="38"/>
                  </a:lnTo>
                  <a:lnTo>
                    <a:pt x="47" y="44"/>
                  </a:lnTo>
                  <a:lnTo>
                    <a:pt x="47" y="52"/>
                  </a:lnTo>
                  <a:lnTo>
                    <a:pt x="45" y="57"/>
                  </a:lnTo>
                  <a:lnTo>
                    <a:pt x="45" y="67"/>
                  </a:lnTo>
                  <a:lnTo>
                    <a:pt x="45" y="72"/>
                  </a:lnTo>
                  <a:lnTo>
                    <a:pt x="45" y="82"/>
                  </a:lnTo>
                  <a:lnTo>
                    <a:pt x="43" y="90"/>
                  </a:lnTo>
                  <a:lnTo>
                    <a:pt x="43" y="99"/>
                  </a:lnTo>
                  <a:lnTo>
                    <a:pt x="43" y="107"/>
                  </a:lnTo>
                  <a:lnTo>
                    <a:pt x="41" y="116"/>
                  </a:lnTo>
                  <a:lnTo>
                    <a:pt x="41" y="126"/>
                  </a:lnTo>
                  <a:lnTo>
                    <a:pt x="41" y="135"/>
                  </a:lnTo>
                  <a:lnTo>
                    <a:pt x="39" y="145"/>
                  </a:lnTo>
                  <a:lnTo>
                    <a:pt x="39" y="156"/>
                  </a:lnTo>
                  <a:lnTo>
                    <a:pt x="39" y="166"/>
                  </a:lnTo>
                  <a:lnTo>
                    <a:pt x="38" y="175"/>
                  </a:lnTo>
                  <a:lnTo>
                    <a:pt x="38" y="185"/>
                  </a:lnTo>
                  <a:lnTo>
                    <a:pt x="38" y="196"/>
                  </a:lnTo>
                  <a:lnTo>
                    <a:pt x="36" y="206"/>
                  </a:lnTo>
                  <a:lnTo>
                    <a:pt x="36" y="217"/>
                  </a:lnTo>
                  <a:lnTo>
                    <a:pt x="34" y="229"/>
                  </a:lnTo>
                  <a:lnTo>
                    <a:pt x="34" y="238"/>
                  </a:lnTo>
                  <a:lnTo>
                    <a:pt x="32" y="249"/>
                  </a:lnTo>
                  <a:lnTo>
                    <a:pt x="32" y="259"/>
                  </a:lnTo>
                  <a:lnTo>
                    <a:pt x="30" y="270"/>
                  </a:lnTo>
                  <a:lnTo>
                    <a:pt x="30" y="282"/>
                  </a:lnTo>
                  <a:lnTo>
                    <a:pt x="28" y="291"/>
                  </a:lnTo>
                  <a:lnTo>
                    <a:pt x="28" y="303"/>
                  </a:lnTo>
                  <a:lnTo>
                    <a:pt x="26" y="312"/>
                  </a:lnTo>
                  <a:lnTo>
                    <a:pt x="26" y="322"/>
                  </a:lnTo>
                  <a:lnTo>
                    <a:pt x="24" y="333"/>
                  </a:lnTo>
                  <a:lnTo>
                    <a:pt x="24" y="343"/>
                  </a:lnTo>
                  <a:lnTo>
                    <a:pt x="22" y="352"/>
                  </a:lnTo>
                  <a:lnTo>
                    <a:pt x="22" y="362"/>
                  </a:lnTo>
                  <a:lnTo>
                    <a:pt x="20" y="371"/>
                  </a:lnTo>
                  <a:lnTo>
                    <a:pt x="19" y="383"/>
                  </a:lnTo>
                  <a:lnTo>
                    <a:pt x="17" y="390"/>
                  </a:lnTo>
                  <a:lnTo>
                    <a:pt x="17" y="400"/>
                  </a:lnTo>
                  <a:lnTo>
                    <a:pt x="15" y="407"/>
                  </a:lnTo>
                  <a:lnTo>
                    <a:pt x="15" y="417"/>
                  </a:lnTo>
                  <a:lnTo>
                    <a:pt x="13" y="425"/>
                  </a:lnTo>
                  <a:lnTo>
                    <a:pt x="11" y="432"/>
                  </a:lnTo>
                  <a:lnTo>
                    <a:pt x="11" y="440"/>
                  </a:lnTo>
                  <a:lnTo>
                    <a:pt x="9" y="445"/>
                  </a:lnTo>
                  <a:lnTo>
                    <a:pt x="7" y="453"/>
                  </a:lnTo>
                  <a:lnTo>
                    <a:pt x="5" y="459"/>
                  </a:lnTo>
                  <a:lnTo>
                    <a:pt x="5" y="464"/>
                  </a:lnTo>
                  <a:lnTo>
                    <a:pt x="3" y="470"/>
                  </a:lnTo>
                  <a:lnTo>
                    <a:pt x="1" y="474"/>
                  </a:lnTo>
                  <a:lnTo>
                    <a:pt x="1" y="480"/>
                  </a:lnTo>
                  <a:lnTo>
                    <a:pt x="0" y="484"/>
                  </a:lnTo>
                  <a:lnTo>
                    <a:pt x="0" y="487"/>
                  </a:lnTo>
                  <a:lnTo>
                    <a:pt x="104" y="491"/>
                  </a:lnTo>
                  <a:lnTo>
                    <a:pt x="104" y="491"/>
                  </a:lnTo>
                  <a:lnTo>
                    <a:pt x="104" y="489"/>
                  </a:lnTo>
                  <a:lnTo>
                    <a:pt x="102" y="485"/>
                  </a:lnTo>
                  <a:lnTo>
                    <a:pt x="102" y="482"/>
                  </a:lnTo>
                  <a:lnTo>
                    <a:pt x="100" y="476"/>
                  </a:lnTo>
                  <a:lnTo>
                    <a:pt x="98" y="472"/>
                  </a:lnTo>
                  <a:lnTo>
                    <a:pt x="98" y="468"/>
                  </a:lnTo>
                  <a:lnTo>
                    <a:pt x="98" y="464"/>
                  </a:lnTo>
                  <a:lnTo>
                    <a:pt x="97" y="461"/>
                  </a:lnTo>
                  <a:lnTo>
                    <a:pt x="97" y="457"/>
                  </a:lnTo>
                  <a:lnTo>
                    <a:pt x="97" y="453"/>
                  </a:lnTo>
                  <a:lnTo>
                    <a:pt x="95" y="447"/>
                  </a:lnTo>
                  <a:lnTo>
                    <a:pt x="95" y="442"/>
                  </a:lnTo>
                  <a:lnTo>
                    <a:pt x="95" y="438"/>
                  </a:lnTo>
                  <a:lnTo>
                    <a:pt x="93" y="432"/>
                  </a:lnTo>
                  <a:lnTo>
                    <a:pt x="93" y="426"/>
                  </a:lnTo>
                  <a:lnTo>
                    <a:pt x="91" y="421"/>
                  </a:lnTo>
                  <a:lnTo>
                    <a:pt x="91" y="415"/>
                  </a:lnTo>
                  <a:lnTo>
                    <a:pt x="89" y="409"/>
                  </a:lnTo>
                  <a:lnTo>
                    <a:pt x="89" y="402"/>
                  </a:lnTo>
                  <a:lnTo>
                    <a:pt x="87" y="396"/>
                  </a:lnTo>
                  <a:lnTo>
                    <a:pt x="87" y="388"/>
                  </a:lnTo>
                  <a:lnTo>
                    <a:pt x="85" y="383"/>
                  </a:lnTo>
                  <a:lnTo>
                    <a:pt x="85" y="375"/>
                  </a:lnTo>
                  <a:lnTo>
                    <a:pt x="85" y="367"/>
                  </a:lnTo>
                  <a:lnTo>
                    <a:pt x="85" y="360"/>
                  </a:lnTo>
                  <a:lnTo>
                    <a:pt x="83" y="350"/>
                  </a:lnTo>
                  <a:lnTo>
                    <a:pt x="83" y="343"/>
                  </a:lnTo>
                  <a:lnTo>
                    <a:pt x="81" y="335"/>
                  </a:lnTo>
                  <a:lnTo>
                    <a:pt x="81" y="326"/>
                  </a:lnTo>
                  <a:lnTo>
                    <a:pt x="79" y="316"/>
                  </a:lnTo>
                  <a:lnTo>
                    <a:pt x="79" y="307"/>
                  </a:lnTo>
                  <a:lnTo>
                    <a:pt x="79" y="297"/>
                  </a:lnTo>
                  <a:lnTo>
                    <a:pt x="79" y="289"/>
                  </a:lnTo>
                  <a:lnTo>
                    <a:pt x="77" y="280"/>
                  </a:lnTo>
                  <a:lnTo>
                    <a:pt x="77" y="268"/>
                  </a:lnTo>
                  <a:lnTo>
                    <a:pt x="77" y="259"/>
                  </a:lnTo>
                  <a:lnTo>
                    <a:pt x="77" y="249"/>
                  </a:lnTo>
                  <a:lnTo>
                    <a:pt x="76" y="238"/>
                  </a:lnTo>
                  <a:lnTo>
                    <a:pt x="76" y="229"/>
                  </a:lnTo>
                  <a:lnTo>
                    <a:pt x="76" y="217"/>
                  </a:lnTo>
                  <a:lnTo>
                    <a:pt x="76" y="206"/>
                  </a:lnTo>
                  <a:lnTo>
                    <a:pt x="76" y="194"/>
                  </a:lnTo>
                  <a:lnTo>
                    <a:pt x="76" y="183"/>
                  </a:lnTo>
                  <a:lnTo>
                    <a:pt x="76" y="171"/>
                  </a:lnTo>
                  <a:lnTo>
                    <a:pt x="76" y="160"/>
                  </a:lnTo>
                  <a:lnTo>
                    <a:pt x="76" y="149"/>
                  </a:lnTo>
                  <a:lnTo>
                    <a:pt x="76" y="135"/>
                  </a:lnTo>
                  <a:lnTo>
                    <a:pt x="77" y="124"/>
                  </a:lnTo>
                  <a:lnTo>
                    <a:pt x="77" y="111"/>
                  </a:lnTo>
                  <a:lnTo>
                    <a:pt x="77" y="97"/>
                  </a:lnTo>
                  <a:lnTo>
                    <a:pt x="77" y="86"/>
                  </a:lnTo>
                  <a:lnTo>
                    <a:pt x="79" y="72"/>
                  </a:lnTo>
                  <a:lnTo>
                    <a:pt x="79" y="59"/>
                  </a:lnTo>
                  <a:lnTo>
                    <a:pt x="81" y="46"/>
                  </a:lnTo>
                  <a:lnTo>
                    <a:pt x="81" y="33"/>
                  </a:lnTo>
                  <a:lnTo>
                    <a:pt x="83" y="19"/>
                  </a:lnTo>
                  <a:lnTo>
                    <a:pt x="85" y="6"/>
                  </a:lnTo>
                  <a:lnTo>
                    <a:pt x="51" y="0"/>
                  </a:lnTo>
                  <a:lnTo>
                    <a:pt x="51" y="0"/>
                  </a:lnTo>
                  <a:close/>
                </a:path>
              </a:pathLst>
            </a:custGeom>
            <a:solidFill>
              <a:srgbClr val="0087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9" name="Freeform 1012"/>
            <p:cNvSpPr>
              <a:spLocks/>
            </p:cNvSpPr>
            <p:nvPr/>
          </p:nvSpPr>
          <p:spPr bwMode="auto">
            <a:xfrm>
              <a:off x="2955" y="2268"/>
              <a:ext cx="103" cy="223"/>
            </a:xfrm>
            <a:custGeom>
              <a:avLst/>
              <a:gdLst>
                <a:gd name="T0" fmla="*/ 4 w 207"/>
                <a:gd name="T1" fmla="*/ 137 h 445"/>
                <a:gd name="T2" fmla="*/ 122 w 207"/>
                <a:gd name="T3" fmla="*/ 0 h 445"/>
                <a:gd name="T4" fmla="*/ 207 w 207"/>
                <a:gd name="T5" fmla="*/ 108 h 445"/>
                <a:gd name="T6" fmla="*/ 207 w 207"/>
                <a:gd name="T7" fmla="*/ 424 h 445"/>
                <a:gd name="T8" fmla="*/ 0 w 207"/>
                <a:gd name="T9" fmla="*/ 445 h 445"/>
                <a:gd name="T10" fmla="*/ 4 w 207"/>
                <a:gd name="T11" fmla="*/ 137 h 445"/>
                <a:gd name="T12" fmla="*/ 4 w 207"/>
                <a:gd name="T13" fmla="*/ 137 h 445"/>
              </a:gdLst>
              <a:ahLst/>
              <a:cxnLst>
                <a:cxn ang="0">
                  <a:pos x="T0" y="T1"/>
                </a:cxn>
                <a:cxn ang="0">
                  <a:pos x="T2" y="T3"/>
                </a:cxn>
                <a:cxn ang="0">
                  <a:pos x="T4" y="T5"/>
                </a:cxn>
                <a:cxn ang="0">
                  <a:pos x="T6" y="T7"/>
                </a:cxn>
                <a:cxn ang="0">
                  <a:pos x="T8" y="T9"/>
                </a:cxn>
                <a:cxn ang="0">
                  <a:pos x="T10" y="T11"/>
                </a:cxn>
                <a:cxn ang="0">
                  <a:pos x="T12" y="T13"/>
                </a:cxn>
              </a:cxnLst>
              <a:rect l="0" t="0" r="r" b="b"/>
              <a:pathLst>
                <a:path w="207" h="445">
                  <a:moveTo>
                    <a:pt x="4" y="137"/>
                  </a:moveTo>
                  <a:lnTo>
                    <a:pt x="122" y="0"/>
                  </a:lnTo>
                  <a:lnTo>
                    <a:pt x="207" y="108"/>
                  </a:lnTo>
                  <a:lnTo>
                    <a:pt x="207" y="424"/>
                  </a:lnTo>
                  <a:lnTo>
                    <a:pt x="0" y="445"/>
                  </a:lnTo>
                  <a:lnTo>
                    <a:pt x="4" y="137"/>
                  </a:lnTo>
                  <a:lnTo>
                    <a:pt x="4" y="137"/>
                  </a:lnTo>
                  <a:close/>
                </a:path>
              </a:pathLst>
            </a:custGeom>
            <a:solidFill>
              <a:srgbClr val="FFE3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0" name="Freeform 1013"/>
            <p:cNvSpPr>
              <a:spLocks/>
            </p:cNvSpPr>
            <p:nvPr/>
          </p:nvSpPr>
          <p:spPr bwMode="auto">
            <a:xfrm>
              <a:off x="2923" y="2046"/>
              <a:ext cx="52" cy="80"/>
            </a:xfrm>
            <a:custGeom>
              <a:avLst/>
              <a:gdLst>
                <a:gd name="T0" fmla="*/ 0 w 103"/>
                <a:gd name="T1" fmla="*/ 159 h 159"/>
                <a:gd name="T2" fmla="*/ 82 w 103"/>
                <a:gd name="T3" fmla="*/ 0 h 159"/>
                <a:gd name="T4" fmla="*/ 103 w 103"/>
                <a:gd name="T5" fmla="*/ 159 h 159"/>
                <a:gd name="T6" fmla="*/ 0 w 103"/>
                <a:gd name="T7" fmla="*/ 159 h 159"/>
                <a:gd name="T8" fmla="*/ 0 w 103"/>
                <a:gd name="T9" fmla="*/ 159 h 159"/>
              </a:gdLst>
              <a:ahLst/>
              <a:cxnLst>
                <a:cxn ang="0">
                  <a:pos x="T0" y="T1"/>
                </a:cxn>
                <a:cxn ang="0">
                  <a:pos x="T2" y="T3"/>
                </a:cxn>
                <a:cxn ang="0">
                  <a:pos x="T4" y="T5"/>
                </a:cxn>
                <a:cxn ang="0">
                  <a:pos x="T6" y="T7"/>
                </a:cxn>
                <a:cxn ang="0">
                  <a:pos x="T8" y="T9"/>
                </a:cxn>
              </a:cxnLst>
              <a:rect l="0" t="0" r="r" b="b"/>
              <a:pathLst>
                <a:path w="103" h="159">
                  <a:moveTo>
                    <a:pt x="0" y="159"/>
                  </a:moveTo>
                  <a:lnTo>
                    <a:pt x="82" y="0"/>
                  </a:lnTo>
                  <a:lnTo>
                    <a:pt x="103" y="159"/>
                  </a:lnTo>
                  <a:lnTo>
                    <a:pt x="0" y="159"/>
                  </a:lnTo>
                  <a:lnTo>
                    <a:pt x="0" y="159"/>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1" name="Freeform 1014"/>
            <p:cNvSpPr>
              <a:spLocks/>
            </p:cNvSpPr>
            <p:nvPr/>
          </p:nvSpPr>
          <p:spPr bwMode="auto">
            <a:xfrm>
              <a:off x="2964" y="2046"/>
              <a:ext cx="43" cy="83"/>
            </a:xfrm>
            <a:custGeom>
              <a:avLst/>
              <a:gdLst>
                <a:gd name="T0" fmla="*/ 0 w 86"/>
                <a:gd name="T1" fmla="*/ 0 h 165"/>
                <a:gd name="T2" fmla="*/ 86 w 86"/>
                <a:gd name="T3" fmla="*/ 165 h 165"/>
                <a:gd name="T4" fmla="*/ 21 w 86"/>
                <a:gd name="T5" fmla="*/ 159 h 165"/>
                <a:gd name="T6" fmla="*/ 0 w 86"/>
                <a:gd name="T7" fmla="*/ 0 h 165"/>
                <a:gd name="T8" fmla="*/ 0 w 86"/>
                <a:gd name="T9" fmla="*/ 0 h 165"/>
              </a:gdLst>
              <a:ahLst/>
              <a:cxnLst>
                <a:cxn ang="0">
                  <a:pos x="T0" y="T1"/>
                </a:cxn>
                <a:cxn ang="0">
                  <a:pos x="T2" y="T3"/>
                </a:cxn>
                <a:cxn ang="0">
                  <a:pos x="T4" y="T5"/>
                </a:cxn>
                <a:cxn ang="0">
                  <a:pos x="T6" y="T7"/>
                </a:cxn>
                <a:cxn ang="0">
                  <a:pos x="T8" y="T9"/>
                </a:cxn>
              </a:cxnLst>
              <a:rect l="0" t="0" r="r" b="b"/>
              <a:pathLst>
                <a:path w="86" h="165">
                  <a:moveTo>
                    <a:pt x="0" y="0"/>
                  </a:moveTo>
                  <a:lnTo>
                    <a:pt x="86" y="165"/>
                  </a:lnTo>
                  <a:lnTo>
                    <a:pt x="21" y="159"/>
                  </a:lnTo>
                  <a:lnTo>
                    <a:pt x="0" y="0"/>
                  </a:lnTo>
                  <a:lnTo>
                    <a:pt x="0" y="0"/>
                  </a:lnTo>
                  <a:close/>
                </a:path>
              </a:pathLst>
            </a:custGeom>
            <a:solidFill>
              <a:srgbClr val="FF17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2" name="Freeform 1015"/>
            <p:cNvSpPr>
              <a:spLocks/>
            </p:cNvSpPr>
            <p:nvPr/>
          </p:nvSpPr>
          <p:spPr bwMode="auto">
            <a:xfrm>
              <a:off x="2997" y="2324"/>
              <a:ext cx="34" cy="39"/>
            </a:xfrm>
            <a:custGeom>
              <a:avLst/>
              <a:gdLst>
                <a:gd name="T0" fmla="*/ 32 w 66"/>
                <a:gd name="T1" fmla="*/ 78 h 78"/>
                <a:gd name="T2" fmla="*/ 38 w 66"/>
                <a:gd name="T3" fmla="*/ 76 h 78"/>
                <a:gd name="T4" fmla="*/ 43 w 66"/>
                <a:gd name="T5" fmla="*/ 75 h 78"/>
                <a:gd name="T6" fmla="*/ 49 w 66"/>
                <a:gd name="T7" fmla="*/ 71 h 78"/>
                <a:gd name="T8" fmla="*/ 55 w 66"/>
                <a:gd name="T9" fmla="*/ 67 h 78"/>
                <a:gd name="T10" fmla="*/ 59 w 66"/>
                <a:gd name="T11" fmla="*/ 59 h 78"/>
                <a:gd name="T12" fmla="*/ 62 w 66"/>
                <a:gd name="T13" fmla="*/ 54 h 78"/>
                <a:gd name="T14" fmla="*/ 62 w 66"/>
                <a:gd name="T15" fmla="*/ 50 h 78"/>
                <a:gd name="T16" fmla="*/ 64 w 66"/>
                <a:gd name="T17" fmla="*/ 46 h 78"/>
                <a:gd name="T18" fmla="*/ 64 w 66"/>
                <a:gd name="T19" fmla="*/ 42 h 78"/>
                <a:gd name="T20" fmla="*/ 66 w 66"/>
                <a:gd name="T21" fmla="*/ 40 h 78"/>
                <a:gd name="T22" fmla="*/ 64 w 66"/>
                <a:gd name="T23" fmla="*/ 35 h 78"/>
                <a:gd name="T24" fmla="*/ 64 w 66"/>
                <a:gd name="T25" fmla="*/ 31 h 78"/>
                <a:gd name="T26" fmla="*/ 62 w 66"/>
                <a:gd name="T27" fmla="*/ 27 h 78"/>
                <a:gd name="T28" fmla="*/ 62 w 66"/>
                <a:gd name="T29" fmla="*/ 23 h 78"/>
                <a:gd name="T30" fmla="*/ 59 w 66"/>
                <a:gd name="T31" fmla="*/ 17 h 78"/>
                <a:gd name="T32" fmla="*/ 55 w 66"/>
                <a:gd name="T33" fmla="*/ 12 h 78"/>
                <a:gd name="T34" fmla="*/ 49 w 66"/>
                <a:gd name="T35" fmla="*/ 6 h 78"/>
                <a:gd name="T36" fmla="*/ 43 w 66"/>
                <a:gd name="T37" fmla="*/ 4 h 78"/>
                <a:gd name="T38" fmla="*/ 38 w 66"/>
                <a:gd name="T39" fmla="*/ 0 h 78"/>
                <a:gd name="T40" fmla="*/ 32 w 66"/>
                <a:gd name="T41" fmla="*/ 0 h 78"/>
                <a:gd name="T42" fmla="*/ 24 w 66"/>
                <a:gd name="T43" fmla="*/ 0 h 78"/>
                <a:gd name="T44" fmla="*/ 19 w 66"/>
                <a:gd name="T45" fmla="*/ 4 h 78"/>
                <a:gd name="T46" fmla="*/ 13 w 66"/>
                <a:gd name="T47" fmla="*/ 6 h 78"/>
                <a:gd name="T48" fmla="*/ 7 w 66"/>
                <a:gd name="T49" fmla="*/ 12 h 78"/>
                <a:gd name="T50" fmla="*/ 4 w 66"/>
                <a:gd name="T51" fmla="*/ 17 h 78"/>
                <a:gd name="T52" fmla="*/ 2 w 66"/>
                <a:gd name="T53" fmla="*/ 23 h 78"/>
                <a:gd name="T54" fmla="*/ 0 w 66"/>
                <a:gd name="T55" fmla="*/ 27 h 78"/>
                <a:gd name="T56" fmla="*/ 0 w 66"/>
                <a:gd name="T57" fmla="*/ 31 h 78"/>
                <a:gd name="T58" fmla="*/ 0 w 66"/>
                <a:gd name="T59" fmla="*/ 35 h 78"/>
                <a:gd name="T60" fmla="*/ 0 w 66"/>
                <a:gd name="T61" fmla="*/ 40 h 78"/>
                <a:gd name="T62" fmla="*/ 0 w 66"/>
                <a:gd name="T63" fmla="*/ 42 h 78"/>
                <a:gd name="T64" fmla="*/ 0 w 66"/>
                <a:gd name="T65" fmla="*/ 46 h 78"/>
                <a:gd name="T66" fmla="*/ 0 w 66"/>
                <a:gd name="T67" fmla="*/ 50 h 78"/>
                <a:gd name="T68" fmla="*/ 2 w 66"/>
                <a:gd name="T69" fmla="*/ 54 h 78"/>
                <a:gd name="T70" fmla="*/ 4 w 66"/>
                <a:gd name="T71" fmla="*/ 59 h 78"/>
                <a:gd name="T72" fmla="*/ 7 w 66"/>
                <a:gd name="T73" fmla="*/ 67 h 78"/>
                <a:gd name="T74" fmla="*/ 13 w 66"/>
                <a:gd name="T75" fmla="*/ 71 h 78"/>
                <a:gd name="T76" fmla="*/ 19 w 66"/>
                <a:gd name="T77" fmla="*/ 75 h 78"/>
                <a:gd name="T78" fmla="*/ 24 w 66"/>
                <a:gd name="T79" fmla="*/ 76 h 78"/>
                <a:gd name="T80" fmla="*/ 32 w 66"/>
                <a:gd name="T81" fmla="*/ 78 h 78"/>
                <a:gd name="T82" fmla="*/ 32 w 66"/>
                <a:gd name="T8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78">
                  <a:moveTo>
                    <a:pt x="32" y="78"/>
                  </a:moveTo>
                  <a:lnTo>
                    <a:pt x="38" y="76"/>
                  </a:lnTo>
                  <a:lnTo>
                    <a:pt x="43" y="75"/>
                  </a:lnTo>
                  <a:lnTo>
                    <a:pt x="49" y="71"/>
                  </a:lnTo>
                  <a:lnTo>
                    <a:pt x="55" y="67"/>
                  </a:lnTo>
                  <a:lnTo>
                    <a:pt x="59" y="59"/>
                  </a:lnTo>
                  <a:lnTo>
                    <a:pt x="62" y="54"/>
                  </a:lnTo>
                  <a:lnTo>
                    <a:pt x="62" y="50"/>
                  </a:lnTo>
                  <a:lnTo>
                    <a:pt x="64" y="46"/>
                  </a:lnTo>
                  <a:lnTo>
                    <a:pt x="64" y="42"/>
                  </a:lnTo>
                  <a:lnTo>
                    <a:pt x="66" y="40"/>
                  </a:lnTo>
                  <a:lnTo>
                    <a:pt x="64" y="35"/>
                  </a:lnTo>
                  <a:lnTo>
                    <a:pt x="64" y="31"/>
                  </a:lnTo>
                  <a:lnTo>
                    <a:pt x="62" y="27"/>
                  </a:lnTo>
                  <a:lnTo>
                    <a:pt x="62" y="23"/>
                  </a:lnTo>
                  <a:lnTo>
                    <a:pt x="59" y="17"/>
                  </a:lnTo>
                  <a:lnTo>
                    <a:pt x="55" y="12"/>
                  </a:lnTo>
                  <a:lnTo>
                    <a:pt x="49" y="6"/>
                  </a:lnTo>
                  <a:lnTo>
                    <a:pt x="43" y="4"/>
                  </a:lnTo>
                  <a:lnTo>
                    <a:pt x="38" y="0"/>
                  </a:lnTo>
                  <a:lnTo>
                    <a:pt x="32" y="0"/>
                  </a:lnTo>
                  <a:lnTo>
                    <a:pt x="24" y="0"/>
                  </a:lnTo>
                  <a:lnTo>
                    <a:pt x="19" y="4"/>
                  </a:lnTo>
                  <a:lnTo>
                    <a:pt x="13" y="6"/>
                  </a:lnTo>
                  <a:lnTo>
                    <a:pt x="7" y="12"/>
                  </a:lnTo>
                  <a:lnTo>
                    <a:pt x="4" y="17"/>
                  </a:lnTo>
                  <a:lnTo>
                    <a:pt x="2" y="23"/>
                  </a:lnTo>
                  <a:lnTo>
                    <a:pt x="0" y="27"/>
                  </a:lnTo>
                  <a:lnTo>
                    <a:pt x="0" y="31"/>
                  </a:lnTo>
                  <a:lnTo>
                    <a:pt x="0" y="35"/>
                  </a:lnTo>
                  <a:lnTo>
                    <a:pt x="0" y="40"/>
                  </a:lnTo>
                  <a:lnTo>
                    <a:pt x="0" y="42"/>
                  </a:lnTo>
                  <a:lnTo>
                    <a:pt x="0" y="46"/>
                  </a:lnTo>
                  <a:lnTo>
                    <a:pt x="0" y="50"/>
                  </a:lnTo>
                  <a:lnTo>
                    <a:pt x="2" y="54"/>
                  </a:lnTo>
                  <a:lnTo>
                    <a:pt x="4" y="59"/>
                  </a:lnTo>
                  <a:lnTo>
                    <a:pt x="7" y="67"/>
                  </a:lnTo>
                  <a:lnTo>
                    <a:pt x="13" y="71"/>
                  </a:lnTo>
                  <a:lnTo>
                    <a:pt x="19" y="75"/>
                  </a:lnTo>
                  <a:lnTo>
                    <a:pt x="24" y="76"/>
                  </a:lnTo>
                  <a:lnTo>
                    <a:pt x="32" y="78"/>
                  </a:lnTo>
                  <a:lnTo>
                    <a:pt x="32" y="78"/>
                  </a:lnTo>
                  <a:close/>
                </a:path>
              </a:pathLst>
            </a:custGeom>
            <a:solidFill>
              <a:srgbClr val="FF17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3" name="Freeform 1016"/>
            <p:cNvSpPr>
              <a:spLocks/>
            </p:cNvSpPr>
            <p:nvPr/>
          </p:nvSpPr>
          <p:spPr bwMode="auto">
            <a:xfrm>
              <a:off x="2999" y="2385"/>
              <a:ext cx="32" cy="103"/>
            </a:xfrm>
            <a:custGeom>
              <a:avLst/>
              <a:gdLst>
                <a:gd name="T0" fmla="*/ 0 w 62"/>
                <a:gd name="T1" fmla="*/ 207 h 207"/>
                <a:gd name="T2" fmla="*/ 3 w 62"/>
                <a:gd name="T3" fmla="*/ 19 h 207"/>
                <a:gd name="T4" fmla="*/ 3 w 62"/>
                <a:gd name="T5" fmla="*/ 17 h 207"/>
                <a:gd name="T6" fmla="*/ 9 w 62"/>
                <a:gd name="T7" fmla="*/ 13 h 207"/>
                <a:gd name="T8" fmla="*/ 11 w 62"/>
                <a:gd name="T9" fmla="*/ 10 h 207"/>
                <a:gd name="T10" fmla="*/ 15 w 62"/>
                <a:gd name="T11" fmla="*/ 8 h 207"/>
                <a:gd name="T12" fmla="*/ 17 w 62"/>
                <a:gd name="T13" fmla="*/ 6 h 207"/>
                <a:gd name="T14" fmla="*/ 22 w 62"/>
                <a:gd name="T15" fmla="*/ 4 h 207"/>
                <a:gd name="T16" fmla="*/ 26 w 62"/>
                <a:gd name="T17" fmla="*/ 2 h 207"/>
                <a:gd name="T18" fmla="*/ 30 w 62"/>
                <a:gd name="T19" fmla="*/ 0 h 207"/>
                <a:gd name="T20" fmla="*/ 36 w 62"/>
                <a:gd name="T21" fmla="*/ 0 h 207"/>
                <a:gd name="T22" fmla="*/ 41 w 62"/>
                <a:gd name="T23" fmla="*/ 2 h 207"/>
                <a:gd name="T24" fmla="*/ 45 w 62"/>
                <a:gd name="T25" fmla="*/ 2 h 207"/>
                <a:gd name="T26" fmla="*/ 51 w 62"/>
                <a:gd name="T27" fmla="*/ 8 h 207"/>
                <a:gd name="T28" fmla="*/ 53 w 62"/>
                <a:gd name="T29" fmla="*/ 10 h 207"/>
                <a:gd name="T30" fmla="*/ 57 w 62"/>
                <a:gd name="T31" fmla="*/ 11 h 207"/>
                <a:gd name="T32" fmla="*/ 58 w 62"/>
                <a:gd name="T33" fmla="*/ 15 h 207"/>
                <a:gd name="T34" fmla="*/ 62 w 62"/>
                <a:gd name="T35" fmla="*/ 19 h 207"/>
                <a:gd name="T36" fmla="*/ 62 w 62"/>
                <a:gd name="T37" fmla="*/ 200 h 207"/>
                <a:gd name="T38" fmla="*/ 0 w 62"/>
                <a:gd name="T39" fmla="*/ 207 h 207"/>
                <a:gd name="T40" fmla="*/ 0 w 62"/>
                <a:gd name="T41"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207">
                  <a:moveTo>
                    <a:pt x="0" y="207"/>
                  </a:moveTo>
                  <a:lnTo>
                    <a:pt x="3" y="19"/>
                  </a:lnTo>
                  <a:lnTo>
                    <a:pt x="3" y="17"/>
                  </a:lnTo>
                  <a:lnTo>
                    <a:pt x="9" y="13"/>
                  </a:lnTo>
                  <a:lnTo>
                    <a:pt x="11" y="10"/>
                  </a:lnTo>
                  <a:lnTo>
                    <a:pt x="15" y="8"/>
                  </a:lnTo>
                  <a:lnTo>
                    <a:pt x="17" y="6"/>
                  </a:lnTo>
                  <a:lnTo>
                    <a:pt x="22" y="4"/>
                  </a:lnTo>
                  <a:lnTo>
                    <a:pt x="26" y="2"/>
                  </a:lnTo>
                  <a:lnTo>
                    <a:pt x="30" y="0"/>
                  </a:lnTo>
                  <a:lnTo>
                    <a:pt x="36" y="0"/>
                  </a:lnTo>
                  <a:lnTo>
                    <a:pt x="41" y="2"/>
                  </a:lnTo>
                  <a:lnTo>
                    <a:pt x="45" y="2"/>
                  </a:lnTo>
                  <a:lnTo>
                    <a:pt x="51" y="8"/>
                  </a:lnTo>
                  <a:lnTo>
                    <a:pt x="53" y="10"/>
                  </a:lnTo>
                  <a:lnTo>
                    <a:pt x="57" y="11"/>
                  </a:lnTo>
                  <a:lnTo>
                    <a:pt x="58" y="15"/>
                  </a:lnTo>
                  <a:lnTo>
                    <a:pt x="62" y="19"/>
                  </a:lnTo>
                  <a:lnTo>
                    <a:pt x="62" y="200"/>
                  </a:lnTo>
                  <a:lnTo>
                    <a:pt x="0" y="207"/>
                  </a:lnTo>
                  <a:lnTo>
                    <a:pt x="0" y="207"/>
                  </a:lnTo>
                  <a:close/>
                </a:path>
              </a:pathLst>
            </a:custGeom>
            <a:solidFill>
              <a:srgbClr val="FF9E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4" name="Freeform 1017"/>
            <p:cNvSpPr>
              <a:spLocks/>
            </p:cNvSpPr>
            <p:nvPr/>
          </p:nvSpPr>
          <p:spPr bwMode="auto">
            <a:xfrm>
              <a:off x="2909" y="2358"/>
              <a:ext cx="18" cy="86"/>
            </a:xfrm>
            <a:custGeom>
              <a:avLst/>
              <a:gdLst>
                <a:gd name="T0" fmla="*/ 0 w 36"/>
                <a:gd name="T1" fmla="*/ 169 h 171"/>
                <a:gd name="T2" fmla="*/ 2 w 36"/>
                <a:gd name="T3" fmla="*/ 13 h 171"/>
                <a:gd name="T4" fmla="*/ 2 w 36"/>
                <a:gd name="T5" fmla="*/ 11 h 171"/>
                <a:gd name="T6" fmla="*/ 4 w 36"/>
                <a:gd name="T7" fmla="*/ 9 h 171"/>
                <a:gd name="T8" fmla="*/ 6 w 36"/>
                <a:gd name="T9" fmla="*/ 6 h 171"/>
                <a:gd name="T10" fmla="*/ 11 w 36"/>
                <a:gd name="T11" fmla="*/ 2 h 171"/>
                <a:gd name="T12" fmla="*/ 15 w 36"/>
                <a:gd name="T13" fmla="*/ 0 h 171"/>
                <a:gd name="T14" fmla="*/ 21 w 36"/>
                <a:gd name="T15" fmla="*/ 2 h 171"/>
                <a:gd name="T16" fmla="*/ 23 w 36"/>
                <a:gd name="T17" fmla="*/ 2 h 171"/>
                <a:gd name="T18" fmla="*/ 27 w 36"/>
                <a:gd name="T19" fmla="*/ 6 h 171"/>
                <a:gd name="T20" fmla="*/ 30 w 36"/>
                <a:gd name="T21" fmla="*/ 7 h 171"/>
                <a:gd name="T22" fmla="*/ 34 w 36"/>
                <a:gd name="T23" fmla="*/ 13 h 171"/>
                <a:gd name="T24" fmla="*/ 36 w 36"/>
                <a:gd name="T25" fmla="*/ 171 h 171"/>
                <a:gd name="T26" fmla="*/ 0 w 36"/>
                <a:gd name="T27" fmla="*/ 169 h 171"/>
                <a:gd name="T28" fmla="*/ 0 w 36"/>
                <a:gd name="T29" fmla="*/ 1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71">
                  <a:moveTo>
                    <a:pt x="0" y="169"/>
                  </a:moveTo>
                  <a:lnTo>
                    <a:pt x="2" y="13"/>
                  </a:lnTo>
                  <a:lnTo>
                    <a:pt x="2" y="11"/>
                  </a:lnTo>
                  <a:lnTo>
                    <a:pt x="4" y="9"/>
                  </a:lnTo>
                  <a:lnTo>
                    <a:pt x="6" y="6"/>
                  </a:lnTo>
                  <a:lnTo>
                    <a:pt x="11" y="2"/>
                  </a:lnTo>
                  <a:lnTo>
                    <a:pt x="15" y="0"/>
                  </a:lnTo>
                  <a:lnTo>
                    <a:pt x="21" y="2"/>
                  </a:lnTo>
                  <a:lnTo>
                    <a:pt x="23" y="2"/>
                  </a:lnTo>
                  <a:lnTo>
                    <a:pt x="27" y="6"/>
                  </a:lnTo>
                  <a:lnTo>
                    <a:pt x="30" y="7"/>
                  </a:lnTo>
                  <a:lnTo>
                    <a:pt x="34" y="13"/>
                  </a:lnTo>
                  <a:lnTo>
                    <a:pt x="36" y="171"/>
                  </a:lnTo>
                  <a:lnTo>
                    <a:pt x="0" y="169"/>
                  </a:lnTo>
                  <a:lnTo>
                    <a:pt x="0" y="169"/>
                  </a:lnTo>
                  <a:close/>
                </a:path>
              </a:pathLst>
            </a:custGeom>
            <a:solidFill>
              <a:srgbClr val="FFB0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5" name="Freeform 1018"/>
            <p:cNvSpPr>
              <a:spLocks/>
            </p:cNvSpPr>
            <p:nvPr/>
          </p:nvSpPr>
          <p:spPr bwMode="auto">
            <a:xfrm>
              <a:off x="2858" y="2357"/>
              <a:ext cx="18" cy="86"/>
            </a:xfrm>
            <a:custGeom>
              <a:avLst/>
              <a:gdLst>
                <a:gd name="T0" fmla="*/ 0 w 36"/>
                <a:gd name="T1" fmla="*/ 169 h 171"/>
                <a:gd name="T2" fmla="*/ 2 w 36"/>
                <a:gd name="T3" fmla="*/ 13 h 171"/>
                <a:gd name="T4" fmla="*/ 2 w 36"/>
                <a:gd name="T5" fmla="*/ 11 h 171"/>
                <a:gd name="T6" fmla="*/ 4 w 36"/>
                <a:gd name="T7" fmla="*/ 9 h 171"/>
                <a:gd name="T8" fmla="*/ 8 w 36"/>
                <a:gd name="T9" fmla="*/ 4 h 171"/>
                <a:gd name="T10" fmla="*/ 12 w 36"/>
                <a:gd name="T11" fmla="*/ 2 h 171"/>
                <a:gd name="T12" fmla="*/ 16 w 36"/>
                <a:gd name="T13" fmla="*/ 0 h 171"/>
                <a:gd name="T14" fmla="*/ 23 w 36"/>
                <a:gd name="T15" fmla="*/ 0 h 171"/>
                <a:gd name="T16" fmla="*/ 25 w 36"/>
                <a:gd name="T17" fmla="*/ 2 h 171"/>
                <a:gd name="T18" fmla="*/ 29 w 36"/>
                <a:gd name="T19" fmla="*/ 4 h 171"/>
                <a:gd name="T20" fmla="*/ 33 w 36"/>
                <a:gd name="T21" fmla="*/ 8 h 171"/>
                <a:gd name="T22" fmla="*/ 36 w 36"/>
                <a:gd name="T23" fmla="*/ 13 h 171"/>
                <a:gd name="T24" fmla="*/ 36 w 36"/>
                <a:gd name="T25" fmla="*/ 171 h 171"/>
                <a:gd name="T26" fmla="*/ 0 w 36"/>
                <a:gd name="T27" fmla="*/ 169 h 171"/>
                <a:gd name="T28" fmla="*/ 0 w 36"/>
                <a:gd name="T29" fmla="*/ 1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71">
                  <a:moveTo>
                    <a:pt x="0" y="169"/>
                  </a:moveTo>
                  <a:lnTo>
                    <a:pt x="2" y="13"/>
                  </a:lnTo>
                  <a:lnTo>
                    <a:pt x="2" y="11"/>
                  </a:lnTo>
                  <a:lnTo>
                    <a:pt x="4" y="9"/>
                  </a:lnTo>
                  <a:lnTo>
                    <a:pt x="8" y="4"/>
                  </a:lnTo>
                  <a:lnTo>
                    <a:pt x="12" y="2"/>
                  </a:lnTo>
                  <a:lnTo>
                    <a:pt x="16" y="0"/>
                  </a:lnTo>
                  <a:lnTo>
                    <a:pt x="23" y="0"/>
                  </a:lnTo>
                  <a:lnTo>
                    <a:pt x="25" y="2"/>
                  </a:lnTo>
                  <a:lnTo>
                    <a:pt x="29" y="4"/>
                  </a:lnTo>
                  <a:lnTo>
                    <a:pt x="33" y="8"/>
                  </a:lnTo>
                  <a:lnTo>
                    <a:pt x="36" y="13"/>
                  </a:lnTo>
                  <a:lnTo>
                    <a:pt x="36" y="171"/>
                  </a:lnTo>
                  <a:lnTo>
                    <a:pt x="0" y="169"/>
                  </a:lnTo>
                  <a:lnTo>
                    <a:pt x="0" y="169"/>
                  </a:lnTo>
                  <a:close/>
                </a:path>
              </a:pathLst>
            </a:custGeom>
            <a:solidFill>
              <a:srgbClr val="FFB0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6" name="Freeform 1019"/>
            <p:cNvSpPr>
              <a:spLocks/>
            </p:cNvSpPr>
            <p:nvPr/>
          </p:nvSpPr>
          <p:spPr bwMode="auto">
            <a:xfrm>
              <a:off x="2806" y="2357"/>
              <a:ext cx="18" cy="86"/>
            </a:xfrm>
            <a:custGeom>
              <a:avLst/>
              <a:gdLst>
                <a:gd name="T0" fmla="*/ 0 w 36"/>
                <a:gd name="T1" fmla="*/ 169 h 171"/>
                <a:gd name="T2" fmla="*/ 2 w 36"/>
                <a:gd name="T3" fmla="*/ 13 h 171"/>
                <a:gd name="T4" fmla="*/ 2 w 36"/>
                <a:gd name="T5" fmla="*/ 11 h 171"/>
                <a:gd name="T6" fmla="*/ 4 w 36"/>
                <a:gd name="T7" fmla="*/ 9 h 171"/>
                <a:gd name="T8" fmla="*/ 7 w 36"/>
                <a:gd name="T9" fmla="*/ 4 h 171"/>
                <a:gd name="T10" fmla="*/ 11 w 36"/>
                <a:gd name="T11" fmla="*/ 2 h 171"/>
                <a:gd name="T12" fmla="*/ 15 w 36"/>
                <a:gd name="T13" fmla="*/ 0 h 171"/>
                <a:gd name="T14" fmla="*/ 21 w 36"/>
                <a:gd name="T15" fmla="*/ 0 h 171"/>
                <a:gd name="T16" fmla="*/ 24 w 36"/>
                <a:gd name="T17" fmla="*/ 2 h 171"/>
                <a:gd name="T18" fmla="*/ 28 w 36"/>
                <a:gd name="T19" fmla="*/ 4 h 171"/>
                <a:gd name="T20" fmla="*/ 30 w 36"/>
                <a:gd name="T21" fmla="*/ 8 h 171"/>
                <a:gd name="T22" fmla="*/ 34 w 36"/>
                <a:gd name="T23" fmla="*/ 13 h 171"/>
                <a:gd name="T24" fmla="*/ 36 w 36"/>
                <a:gd name="T25" fmla="*/ 171 h 171"/>
                <a:gd name="T26" fmla="*/ 0 w 36"/>
                <a:gd name="T27" fmla="*/ 169 h 171"/>
                <a:gd name="T28" fmla="*/ 0 w 36"/>
                <a:gd name="T29" fmla="*/ 1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71">
                  <a:moveTo>
                    <a:pt x="0" y="169"/>
                  </a:moveTo>
                  <a:lnTo>
                    <a:pt x="2" y="13"/>
                  </a:lnTo>
                  <a:lnTo>
                    <a:pt x="2" y="11"/>
                  </a:lnTo>
                  <a:lnTo>
                    <a:pt x="4" y="9"/>
                  </a:lnTo>
                  <a:lnTo>
                    <a:pt x="7" y="4"/>
                  </a:lnTo>
                  <a:lnTo>
                    <a:pt x="11" y="2"/>
                  </a:lnTo>
                  <a:lnTo>
                    <a:pt x="15" y="0"/>
                  </a:lnTo>
                  <a:lnTo>
                    <a:pt x="21" y="0"/>
                  </a:lnTo>
                  <a:lnTo>
                    <a:pt x="24" y="2"/>
                  </a:lnTo>
                  <a:lnTo>
                    <a:pt x="28" y="4"/>
                  </a:lnTo>
                  <a:lnTo>
                    <a:pt x="30" y="8"/>
                  </a:lnTo>
                  <a:lnTo>
                    <a:pt x="34" y="13"/>
                  </a:lnTo>
                  <a:lnTo>
                    <a:pt x="36" y="171"/>
                  </a:lnTo>
                  <a:lnTo>
                    <a:pt x="0" y="169"/>
                  </a:lnTo>
                  <a:lnTo>
                    <a:pt x="0" y="169"/>
                  </a:lnTo>
                  <a:close/>
                </a:path>
              </a:pathLst>
            </a:custGeom>
            <a:solidFill>
              <a:srgbClr val="FFB0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 name="Freeform 1024"/>
            <p:cNvSpPr>
              <a:spLocks/>
            </p:cNvSpPr>
            <p:nvPr/>
          </p:nvSpPr>
          <p:spPr bwMode="auto">
            <a:xfrm>
              <a:off x="2957" y="2268"/>
              <a:ext cx="101" cy="69"/>
            </a:xfrm>
            <a:custGeom>
              <a:avLst/>
              <a:gdLst>
                <a:gd name="T0" fmla="*/ 0 w 203"/>
                <a:gd name="T1" fmla="*/ 137 h 137"/>
                <a:gd name="T2" fmla="*/ 0 w 203"/>
                <a:gd name="T3" fmla="*/ 122 h 137"/>
                <a:gd name="T4" fmla="*/ 118 w 203"/>
                <a:gd name="T5" fmla="*/ 0 h 137"/>
                <a:gd name="T6" fmla="*/ 203 w 203"/>
                <a:gd name="T7" fmla="*/ 108 h 137"/>
                <a:gd name="T8" fmla="*/ 203 w 203"/>
                <a:gd name="T9" fmla="*/ 131 h 137"/>
                <a:gd name="T10" fmla="*/ 116 w 203"/>
                <a:gd name="T11" fmla="*/ 21 h 137"/>
                <a:gd name="T12" fmla="*/ 0 w 203"/>
                <a:gd name="T13" fmla="*/ 137 h 137"/>
                <a:gd name="T14" fmla="*/ 0 w 203"/>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37">
                  <a:moveTo>
                    <a:pt x="0" y="137"/>
                  </a:moveTo>
                  <a:lnTo>
                    <a:pt x="0" y="122"/>
                  </a:lnTo>
                  <a:lnTo>
                    <a:pt x="118" y="0"/>
                  </a:lnTo>
                  <a:lnTo>
                    <a:pt x="203" y="108"/>
                  </a:lnTo>
                  <a:lnTo>
                    <a:pt x="203" y="131"/>
                  </a:lnTo>
                  <a:lnTo>
                    <a:pt x="116" y="21"/>
                  </a:lnTo>
                  <a:lnTo>
                    <a:pt x="0" y="137"/>
                  </a:lnTo>
                  <a:lnTo>
                    <a:pt x="0" y="137"/>
                  </a:lnTo>
                  <a:close/>
                </a:path>
              </a:pathLst>
            </a:custGeom>
            <a:solidFill>
              <a:srgbClr val="FF17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 name="Freeform 1028"/>
            <p:cNvSpPr>
              <a:spLocks/>
            </p:cNvSpPr>
            <p:nvPr/>
          </p:nvSpPr>
          <p:spPr bwMode="auto">
            <a:xfrm>
              <a:off x="2959" y="2006"/>
              <a:ext cx="8" cy="47"/>
            </a:xfrm>
            <a:custGeom>
              <a:avLst/>
              <a:gdLst>
                <a:gd name="T0" fmla="*/ 0 w 15"/>
                <a:gd name="T1" fmla="*/ 95 h 95"/>
                <a:gd name="T2" fmla="*/ 0 w 15"/>
                <a:gd name="T3" fmla="*/ 0 h 95"/>
                <a:gd name="T4" fmla="*/ 15 w 15"/>
                <a:gd name="T5" fmla="*/ 0 h 95"/>
                <a:gd name="T6" fmla="*/ 15 w 15"/>
                <a:gd name="T7" fmla="*/ 95 h 95"/>
                <a:gd name="T8" fmla="*/ 0 w 15"/>
                <a:gd name="T9" fmla="*/ 95 h 95"/>
                <a:gd name="T10" fmla="*/ 0 w 15"/>
                <a:gd name="T11" fmla="*/ 95 h 95"/>
              </a:gdLst>
              <a:ahLst/>
              <a:cxnLst>
                <a:cxn ang="0">
                  <a:pos x="T0" y="T1"/>
                </a:cxn>
                <a:cxn ang="0">
                  <a:pos x="T2" y="T3"/>
                </a:cxn>
                <a:cxn ang="0">
                  <a:pos x="T4" y="T5"/>
                </a:cxn>
                <a:cxn ang="0">
                  <a:pos x="T6" y="T7"/>
                </a:cxn>
                <a:cxn ang="0">
                  <a:pos x="T8" y="T9"/>
                </a:cxn>
                <a:cxn ang="0">
                  <a:pos x="T10" y="T11"/>
                </a:cxn>
              </a:cxnLst>
              <a:rect l="0" t="0" r="r" b="b"/>
              <a:pathLst>
                <a:path w="15" h="95">
                  <a:moveTo>
                    <a:pt x="0" y="95"/>
                  </a:moveTo>
                  <a:lnTo>
                    <a:pt x="0" y="0"/>
                  </a:lnTo>
                  <a:lnTo>
                    <a:pt x="15" y="0"/>
                  </a:lnTo>
                  <a:lnTo>
                    <a:pt x="15" y="95"/>
                  </a:lnTo>
                  <a:lnTo>
                    <a:pt x="0" y="95"/>
                  </a:lnTo>
                  <a:lnTo>
                    <a:pt x="0" y="95"/>
                  </a:lnTo>
                  <a:close/>
                </a:path>
              </a:pathLst>
            </a:custGeom>
            <a:solidFill>
              <a:srgbClr val="FF17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 name="Freeform 1029"/>
            <p:cNvSpPr>
              <a:spLocks/>
            </p:cNvSpPr>
            <p:nvPr/>
          </p:nvSpPr>
          <p:spPr bwMode="auto">
            <a:xfrm>
              <a:off x="2947" y="2020"/>
              <a:ext cx="31" cy="9"/>
            </a:xfrm>
            <a:custGeom>
              <a:avLst/>
              <a:gdLst>
                <a:gd name="T0" fmla="*/ 0 w 63"/>
                <a:gd name="T1" fmla="*/ 0 h 17"/>
                <a:gd name="T2" fmla="*/ 63 w 63"/>
                <a:gd name="T3" fmla="*/ 0 h 17"/>
                <a:gd name="T4" fmla="*/ 63 w 63"/>
                <a:gd name="T5" fmla="*/ 17 h 17"/>
                <a:gd name="T6" fmla="*/ 0 w 63"/>
                <a:gd name="T7" fmla="*/ 17 h 17"/>
                <a:gd name="T8" fmla="*/ 0 w 63"/>
                <a:gd name="T9" fmla="*/ 0 h 17"/>
                <a:gd name="T10" fmla="*/ 0 w 63"/>
                <a:gd name="T11" fmla="*/ 0 h 17"/>
              </a:gdLst>
              <a:ahLst/>
              <a:cxnLst>
                <a:cxn ang="0">
                  <a:pos x="T0" y="T1"/>
                </a:cxn>
                <a:cxn ang="0">
                  <a:pos x="T2" y="T3"/>
                </a:cxn>
                <a:cxn ang="0">
                  <a:pos x="T4" y="T5"/>
                </a:cxn>
                <a:cxn ang="0">
                  <a:pos x="T6" y="T7"/>
                </a:cxn>
                <a:cxn ang="0">
                  <a:pos x="T8" y="T9"/>
                </a:cxn>
                <a:cxn ang="0">
                  <a:pos x="T10" y="T11"/>
                </a:cxn>
              </a:cxnLst>
              <a:rect l="0" t="0" r="r" b="b"/>
              <a:pathLst>
                <a:path w="63" h="17">
                  <a:moveTo>
                    <a:pt x="0" y="0"/>
                  </a:moveTo>
                  <a:lnTo>
                    <a:pt x="63" y="0"/>
                  </a:lnTo>
                  <a:lnTo>
                    <a:pt x="63" y="17"/>
                  </a:lnTo>
                  <a:lnTo>
                    <a:pt x="0" y="17"/>
                  </a:lnTo>
                  <a:lnTo>
                    <a:pt x="0" y="0"/>
                  </a:lnTo>
                  <a:lnTo>
                    <a:pt x="0" y="0"/>
                  </a:lnTo>
                  <a:close/>
                </a:path>
              </a:pathLst>
            </a:custGeom>
            <a:solidFill>
              <a:srgbClr val="FF17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0" name="Freeform 1062"/>
            <p:cNvSpPr>
              <a:spLocks/>
            </p:cNvSpPr>
            <p:nvPr/>
          </p:nvSpPr>
          <p:spPr bwMode="auto">
            <a:xfrm>
              <a:off x="3085" y="2296"/>
              <a:ext cx="116" cy="156"/>
            </a:xfrm>
            <a:custGeom>
              <a:avLst/>
              <a:gdLst>
                <a:gd name="T0" fmla="*/ 68 w 231"/>
                <a:gd name="T1" fmla="*/ 91 h 312"/>
                <a:gd name="T2" fmla="*/ 85 w 231"/>
                <a:gd name="T3" fmla="*/ 84 h 312"/>
                <a:gd name="T4" fmla="*/ 104 w 231"/>
                <a:gd name="T5" fmla="*/ 74 h 312"/>
                <a:gd name="T6" fmla="*/ 127 w 231"/>
                <a:gd name="T7" fmla="*/ 59 h 312"/>
                <a:gd name="T8" fmla="*/ 150 w 231"/>
                <a:gd name="T9" fmla="*/ 44 h 312"/>
                <a:gd name="T10" fmla="*/ 176 w 231"/>
                <a:gd name="T11" fmla="*/ 25 h 312"/>
                <a:gd name="T12" fmla="*/ 201 w 231"/>
                <a:gd name="T13" fmla="*/ 4 h 312"/>
                <a:gd name="T14" fmla="*/ 207 w 231"/>
                <a:gd name="T15" fmla="*/ 6 h 312"/>
                <a:gd name="T16" fmla="*/ 209 w 231"/>
                <a:gd name="T17" fmla="*/ 19 h 312"/>
                <a:gd name="T18" fmla="*/ 211 w 231"/>
                <a:gd name="T19" fmla="*/ 38 h 312"/>
                <a:gd name="T20" fmla="*/ 212 w 231"/>
                <a:gd name="T21" fmla="*/ 61 h 312"/>
                <a:gd name="T22" fmla="*/ 216 w 231"/>
                <a:gd name="T23" fmla="*/ 86 h 312"/>
                <a:gd name="T24" fmla="*/ 222 w 231"/>
                <a:gd name="T25" fmla="*/ 112 h 312"/>
                <a:gd name="T26" fmla="*/ 226 w 231"/>
                <a:gd name="T27" fmla="*/ 137 h 312"/>
                <a:gd name="T28" fmla="*/ 188 w 231"/>
                <a:gd name="T29" fmla="*/ 131 h 312"/>
                <a:gd name="T30" fmla="*/ 190 w 231"/>
                <a:gd name="T31" fmla="*/ 145 h 312"/>
                <a:gd name="T32" fmla="*/ 193 w 231"/>
                <a:gd name="T33" fmla="*/ 160 h 312"/>
                <a:gd name="T34" fmla="*/ 197 w 231"/>
                <a:gd name="T35" fmla="*/ 175 h 312"/>
                <a:gd name="T36" fmla="*/ 201 w 231"/>
                <a:gd name="T37" fmla="*/ 190 h 312"/>
                <a:gd name="T38" fmla="*/ 205 w 231"/>
                <a:gd name="T39" fmla="*/ 208 h 312"/>
                <a:gd name="T40" fmla="*/ 209 w 231"/>
                <a:gd name="T41" fmla="*/ 225 h 312"/>
                <a:gd name="T42" fmla="*/ 193 w 231"/>
                <a:gd name="T43" fmla="*/ 228 h 312"/>
                <a:gd name="T44" fmla="*/ 178 w 231"/>
                <a:gd name="T45" fmla="*/ 227 h 312"/>
                <a:gd name="T46" fmla="*/ 165 w 231"/>
                <a:gd name="T47" fmla="*/ 225 h 312"/>
                <a:gd name="T48" fmla="*/ 165 w 231"/>
                <a:gd name="T49" fmla="*/ 234 h 312"/>
                <a:gd name="T50" fmla="*/ 165 w 231"/>
                <a:gd name="T51" fmla="*/ 257 h 312"/>
                <a:gd name="T52" fmla="*/ 167 w 231"/>
                <a:gd name="T53" fmla="*/ 278 h 312"/>
                <a:gd name="T54" fmla="*/ 173 w 231"/>
                <a:gd name="T55" fmla="*/ 299 h 312"/>
                <a:gd name="T56" fmla="*/ 173 w 231"/>
                <a:gd name="T57" fmla="*/ 312 h 312"/>
                <a:gd name="T58" fmla="*/ 155 w 231"/>
                <a:gd name="T59" fmla="*/ 310 h 312"/>
                <a:gd name="T60" fmla="*/ 131 w 231"/>
                <a:gd name="T61" fmla="*/ 308 h 312"/>
                <a:gd name="T62" fmla="*/ 116 w 231"/>
                <a:gd name="T63" fmla="*/ 306 h 312"/>
                <a:gd name="T64" fmla="*/ 95 w 231"/>
                <a:gd name="T65" fmla="*/ 303 h 312"/>
                <a:gd name="T66" fmla="*/ 79 w 231"/>
                <a:gd name="T67" fmla="*/ 299 h 312"/>
                <a:gd name="T68" fmla="*/ 64 w 231"/>
                <a:gd name="T69" fmla="*/ 293 h 312"/>
                <a:gd name="T70" fmla="*/ 43 w 231"/>
                <a:gd name="T71" fmla="*/ 286 h 312"/>
                <a:gd name="T72" fmla="*/ 19 w 231"/>
                <a:gd name="T73" fmla="*/ 268 h 312"/>
                <a:gd name="T74" fmla="*/ 0 w 231"/>
                <a:gd name="T75" fmla="*/ 247 h 312"/>
                <a:gd name="T76" fmla="*/ 17 w 231"/>
                <a:gd name="T77" fmla="*/ 242 h 312"/>
                <a:gd name="T78" fmla="*/ 36 w 231"/>
                <a:gd name="T79" fmla="*/ 232 h 312"/>
                <a:gd name="T80" fmla="*/ 57 w 231"/>
                <a:gd name="T81" fmla="*/ 217 h 312"/>
                <a:gd name="T82" fmla="*/ 78 w 231"/>
                <a:gd name="T83" fmla="*/ 202 h 312"/>
                <a:gd name="T84" fmla="*/ 59 w 231"/>
                <a:gd name="T85" fmla="*/ 192 h 312"/>
                <a:gd name="T86" fmla="*/ 43 w 231"/>
                <a:gd name="T87" fmla="*/ 181 h 312"/>
                <a:gd name="T88" fmla="*/ 32 w 231"/>
                <a:gd name="T89" fmla="*/ 168 h 312"/>
                <a:gd name="T90" fmla="*/ 30 w 231"/>
                <a:gd name="T91" fmla="*/ 164 h 312"/>
                <a:gd name="T92" fmla="*/ 45 w 231"/>
                <a:gd name="T93" fmla="*/ 158 h 312"/>
                <a:gd name="T94" fmla="*/ 70 w 231"/>
                <a:gd name="T95" fmla="*/ 147 h 312"/>
                <a:gd name="T96" fmla="*/ 97 w 231"/>
                <a:gd name="T97" fmla="*/ 130 h 312"/>
                <a:gd name="T98" fmla="*/ 60 w 231"/>
                <a:gd name="T99" fmla="*/ 9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1" h="312">
                  <a:moveTo>
                    <a:pt x="60" y="97"/>
                  </a:moveTo>
                  <a:lnTo>
                    <a:pt x="62" y="95"/>
                  </a:lnTo>
                  <a:lnTo>
                    <a:pt x="64" y="95"/>
                  </a:lnTo>
                  <a:lnTo>
                    <a:pt x="68" y="91"/>
                  </a:lnTo>
                  <a:lnTo>
                    <a:pt x="74" y="90"/>
                  </a:lnTo>
                  <a:lnTo>
                    <a:pt x="78" y="88"/>
                  </a:lnTo>
                  <a:lnTo>
                    <a:pt x="81" y="86"/>
                  </a:lnTo>
                  <a:lnTo>
                    <a:pt x="85" y="84"/>
                  </a:lnTo>
                  <a:lnTo>
                    <a:pt x="91" y="82"/>
                  </a:lnTo>
                  <a:lnTo>
                    <a:pt x="95" y="80"/>
                  </a:lnTo>
                  <a:lnTo>
                    <a:pt x="100" y="76"/>
                  </a:lnTo>
                  <a:lnTo>
                    <a:pt x="104" y="74"/>
                  </a:lnTo>
                  <a:lnTo>
                    <a:pt x="110" y="71"/>
                  </a:lnTo>
                  <a:lnTo>
                    <a:pt x="116" y="67"/>
                  </a:lnTo>
                  <a:lnTo>
                    <a:pt x="121" y="65"/>
                  </a:lnTo>
                  <a:lnTo>
                    <a:pt x="127" y="59"/>
                  </a:lnTo>
                  <a:lnTo>
                    <a:pt x="133" y="57"/>
                  </a:lnTo>
                  <a:lnTo>
                    <a:pt x="138" y="53"/>
                  </a:lnTo>
                  <a:lnTo>
                    <a:pt x="144" y="50"/>
                  </a:lnTo>
                  <a:lnTo>
                    <a:pt x="150" y="44"/>
                  </a:lnTo>
                  <a:lnTo>
                    <a:pt x="157" y="40"/>
                  </a:lnTo>
                  <a:lnTo>
                    <a:pt x="163" y="34"/>
                  </a:lnTo>
                  <a:lnTo>
                    <a:pt x="171" y="31"/>
                  </a:lnTo>
                  <a:lnTo>
                    <a:pt x="176" y="25"/>
                  </a:lnTo>
                  <a:lnTo>
                    <a:pt x="182" y="21"/>
                  </a:lnTo>
                  <a:lnTo>
                    <a:pt x="188" y="15"/>
                  </a:lnTo>
                  <a:lnTo>
                    <a:pt x="195" y="10"/>
                  </a:lnTo>
                  <a:lnTo>
                    <a:pt x="201" y="4"/>
                  </a:lnTo>
                  <a:lnTo>
                    <a:pt x="207" y="0"/>
                  </a:lnTo>
                  <a:lnTo>
                    <a:pt x="207" y="0"/>
                  </a:lnTo>
                  <a:lnTo>
                    <a:pt x="207" y="4"/>
                  </a:lnTo>
                  <a:lnTo>
                    <a:pt x="207" y="6"/>
                  </a:lnTo>
                  <a:lnTo>
                    <a:pt x="207" y="8"/>
                  </a:lnTo>
                  <a:lnTo>
                    <a:pt x="209" y="12"/>
                  </a:lnTo>
                  <a:lnTo>
                    <a:pt x="209" y="15"/>
                  </a:lnTo>
                  <a:lnTo>
                    <a:pt x="209" y="19"/>
                  </a:lnTo>
                  <a:lnTo>
                    <a:pt x="209" y="23"/>
                  </a:lnTo>
                  <a:lnTo>
                    <a:pt x="209" y="27"/>
                  </a:lnTo>
                  <a:lnTo>
                    <a:pt x="211" y="32"/>
                  </a:lnTo>
                  <a:lnTo>
                    <a:pt x="211" y="38"/>
                  </a:lnTo>
                  <a:lnTo>
                    <a:pt x="211" y="44"/>
                  </a:lnTo>
                  <a:lnTo>
                    <a:pt x="212" y="50"/>
                  </a:lnTo>
                  <a:lnTo>
                    <a:pt x="212" y="55"/>
                  </a:lnTo>
                  <a:lnTo>
                    <a:pt x="212" y="61"/>
                  </a:lnTo>
                  <a:lnTo>
                    <a:pt x="214" y="67"/>
                  </a:lnTo>
                  <a:lnTo>
                    <a:pt x="214" y="74"/>
                  </a:lnTo>
                  <a:lnTo>
                    <a:pt x="216" y="80"/>
                  </a:lnTo>
                  <a:lnTo>
                    <a:pt x="216" y="86"/>
                  </a:lnTo>
                  <a:lnTo>
                    <a:pt x="218" y="93"/>
                  </a:lnTo>
                  <a:lnTo>
                    <a:pt x="218" y="99"/>
                  </a:lnTo>
                  <a:lnTo>
                    <a:pt x="220" y="107"/>
                  </a:lnTo>
                  <a:lnTo>
                    <a:pt x="222" y="112"/>
                  </a:lnTo>
                  <a:lnTo>
                    <a:pt x="222" y="118"/>
                  </a:lnTo>
                  <a:lnTo>
                    <a:pt x="224" y="124"/>
                  </a:lnTo>
                  <a:lnTo>
                    <a:pt x="226" y="131"/>
                  </a:lnTo>
                  <a:lnTo>
                    <a:pt x="226" y="137"/>
                  </a:lnTo>
                  <a:lnTo>
                    <a:pt x="228" y="143"/>
                  </a:lnTo>
                  <a:lnTo>
                    <a:pt x="230" y="149"/>
                  </a:lnTo>
                  <a:lnTo>
                    <a:pt x="231" y="154"/>
                  </a:lnTo>
                  <a:lnTo>
                    <a:pt x="188" y="131"/>
                  </a:lnTo>
                  <a:lnTo>
                    <a:pt x="188" y="133"/>
                  </a:lnTo>
                  <a:lnTo>
                    <a:pt x="188" y="135"/>
                  </a:lnTo>
                  <a:lnTo>
                    <a:pt x="188" y="139"/>
                  </a:lnTo>
                  <a:lnTo>
                    <a:pt x="190" y="145"/>
                  </a:lnTo>
                  <a:lnTo>
                    <a:pt x="192" y="150"/>
                  </a:lnTo>
                  <a:lnTo>
                    <a:pt x="192" y="152"/>
                  </a:lnTo>
                  <a:lnTo>
                    <a:pt x="193" y="156"/>
                  </a:lnTo>
                  <a:lnTo>
                    <a:pt x="193" y="160"/>
                  </a:lnTo>
                  <a:lnTo>
                    <a:pt x="195" y="164"/>
                  </a:lnTo>
                  <a:lnTo>
                    <a:pt x="195" y="168"/>
                  </a:lnTo>
                  <a:lnTo>
                    <a:pt x="195" y="171"/>
                  </a:lnTo>
                  <a:lnTo>
                    <a:pt x="197" y="175"/>
                  </a:lnTo>
                  <a:lnTo>
                    <a:pt x="197" y="179"/>
                  </a:lnTo>
                  <a:lnTo>
                    <a:pt x="199" y="183"/>
                  </a:lnTo>
                  <a:lnTo>
                    <a:pt x="199" y="187"/>
                  </a:lnTo>
                  <a:lnTo>
                    <a:pt x="201" y="190"/>
                  </a:lnTo>
                  <a:lnTo>
                    <a:pt x="201" y="194"/>
                  </a:lnTo>
                  <a:lnTo>
                    <a:pt x="203" y="200"/>
                  </a:lnTo>
                  <a:lnTo>
                    <a:pt x="203" y="204"/>
                  </a:lnTo>
                  <a:lnTo>
                    <a:pt x="205" y="208"/>
                  </a:lnTo>
                  <a:lnTo>
                    <a:pt x="207" y="211"/>
                  </a:lnTo>
                  <a:lnTo>
                    <a:pt x="207" y="215"/>
                  </a:lnTo>
                  <a:lnTo>
                    <a:pt x="209" y="221"/>
                  </a:lnTo>
                  <a:lnTo>
                    <a:pt x="209" y="225"/>
                  </a:lnTo>
                  <a:lnTo>
                    <a:pt x="211" y="228"/>
                  </a:lnTo>
                  <a:lnTo>
                    <a:pt x="205" y="228"/>
                  </a:lnTo>
                  <a:lnTo>
                    <a:pt x="199" y="228"/>
                  </a:lnTo>
                  <a:lnTo>
                    <a:pt x="193" y="228"/>
                  </a:lnTo>
                  <a:lnTo>
                    <a:pt x="190" y="228"/>
                  </a:lnTo>
                  <a:lnTo>
                    <a:pt x="186" y="227"/>
                  </a:lnTo>
                  <a:lnTo>
                    <a:pt x="182" y="227"/>
                  </a:lnTo>
                  <a:lnTo>
                    <a:pt x="178" y="227"/>
                  </a:lnTo>
                  <a:lnTo>
                    <a:pt x="174" y="227"/>
                  </a:lnTo>
                  <a:lnTo>
                    <a:pt x="171" y="227"/>
                  </a:lnTo>
                  <a:lnTo>
                    <a:pt x="167" y="225"/>
                  </a:lnTo>
                  <a:lnTo>
                    <a:pt x="165" y="225"/>
                  </a:lnTo>
                  <a:lnTo>
                    <a:pt x="165" y="225"/>
                  </a:lnTo>
                  <a:lnTo>
                    <a:pt x="165" y="227"/>
                  </a:lnTo>
                  <a:lnTo>
                    <a:pt x="165" y="230"/>
                  </a:lnTo>
                  <a:lnTo>
                    <a:pt x="165" y="234"/>
                  </a:lnTo>
                  <a:lnTo>
                    <a:pt x="165" y="238"/>
                  </a:lnTo>
                  <a:lnTo>
                    <a:pt x="165" y="244"/>
                  </a:lnTo>
                  <a:lnTo>
                    <a:pt x="165" y="251"/>
                  </a:lnTo>
                  <a:lnTo>
                    <a:pt x="165" y="257"/>
                  </a:lnTo>
                  <a:lnTo>
                    <a:pt x="165" y="265"/>
                  </a:lnTo>
                  <a:lnTo>
                    <a:pt x="167" y="270"/>
                  </a:lnTo>
                  <a:lnTo>
                    <a:pt x="167" y="274"/>
                  </a:lnTo>
                  <a:lnTo>
                    <a:pt x="167" y="278"/>
                  </a:lnTo>
                  <a:lnTo>
                    <a:pt x="169" y="282"/>
                  </a:lnTo>
                  <a:lnTo>
                    <a:pt x="169" y="286"/>
                  </a:lnTo>
                  <a:lnTo>
                    <a:pt x="171" y="293"/>
                  </a:lnTo>
                  <a:lnTo>
                    <a:pt x="173" y="299"/>
                  </a:lnTo>
                  <a:lnTo>
                    <a:pt x="174" y="306"/>
                  </a:lnTo>
                  <a:lnTo>
                    <a:pt x="178" y="312"/>
                  </a:lnTo>
                  <a:lnTo>
                    <a:pt x="176" y="312"/>
                  </a:lnTo>
                  <a:lnTo>
                    <a:pt x="173" y="312"/>
                  </a:lnTo>
                  <a:lnTo>
                    <a:pt x="169" y="310"/>
                  </a:lnTo>
                  <a:lnTo>
                    <a:pt x="165" y="310"/>
                  </a:lnTo>
                  <a:lnTo>
                    <a:pt x="159" y="310"/>
                  </a:lnTo>
                  <a:lnTo>
                    <a:pt x="155" y="310"/>
                  </a:lnTo>
                  <a:lnTo>
                    <a:pt x="150" y="310"/>
                  </a:lnTo>
                  <a:lnTo>
                    <a:pt x="144" y="310"/>
                  </a:lnTo>
                  <a:lnTo>
                    <a:pt x="136" y="308"/>
                  </a:lnTo>
                  <a:lnTo>
                    <a:pt x="131" y="308"/>
                  </a:lnTo>
                  <a:lnTo>
                    <a:pt x="127" y="308"/>
                  </a:lnTo>
                  <a:lnTo>
                    <a:pt x="123" y="306"/>
                  </a:lnTo>
                  <a:lnTo>
                    <a:pt x="119" y="306"/>
                  </a:lnTo>
                  <a:lnTo>
                    <a:pt x="116" y="306"/>
                  </a:lnTo>
                  <a:lnTo>
                    <a:pt x="108" y="305"/>
                  </a:lnTo>
                  <a:lnTo>
                    <a:pt x="102" y="305"/>
                  </a:lnTo>
                  <a:lnTo>
                    <a:pt x="98" y="303"/>
                  </a:lnTo>
                  <a:lnTo>
                    <a:pt x="95" y="303"/>
                  </a:lnTo>
                  <a:lnTo>
                    <a:pt x="91" y="301"/>
                  </a:lnTo>
                  <a:lnTo>
                    <a:pt x="87" y="301"/>
                  </a:lnTo>
                  <a:lnTo>
                    <a:pt x="83" y="299"/>
                  </a:lnTo>
                  <a:lnTo>
                    <a:pt x="79" y="299"/>
                  </a:lnTo>
                  <a:lnTo>
                    <a:pt x="76" y="297"/>
                  </a:lnTo>
                  <a:lnTo>
                    <a:pt x="72" y="297"/>
                  </a:lnTo>
                  <a:lnTo>
                    <a:pt x="68" y="295"/>
                  </a:lnTo>
                  <a:lnTo>
                    <a:pt x="64" y="293"/>
                  </a:lnTo>
                  <a:lnTo>
                    <a:pt x="60" y="291"/>
                  </a:lnTo>
                  <a:lnTo>
                    <a:pt x="57" y="291"/>
                  </a:lnTo>
                  <a:lnTo>
                    <a:pt x="49" y="287"/>
                  </a:lnTo>
                  <a:lnTo>
                    <a:pt x="43" y="286"/>
                  </a:lnTo>
                  <a:lnTo>
                    <a:pt x="36" y="282"/>
                  </a:lnTo>
                  <a:lnTo>
                    <a:pt x="30" y="278"/>
                  </a:lnTo>
                  <a:lnTo>
                    <a:pt x="22" y="272"/>
                  </a:lnTo>
                  <a:lnTo>
                    <a:pt x="19" y="268"/>
                  </a:lnTo>
                  <a:lnTo>
                    <a:pt x="11" y="263"/>
                  </a:lnTo>
                  <a:lnTo>
                    <a:pt x="7" y="259"/>
                  </a:lnTo>
                  <a:lnTo>
                    <a:pt x="3" y="253"/>
                  </a:lnTo>
                  <a:lnTo>
                    <a:pt x="0" y="247"/>
                  </a:lnTo>
                  <a:lnTo>
                    <a:pt x="3" y="246"/>
                  </a:lnTo>
                  <a:lnTo>
                    <a:pt x="7" y="244"/>
                  </a:lnTo>
                  <a:lnTo>
                    <a:pt x="11" y="242"/>
                  </a:lnTo>
                  <a:lnTo>
                    <a:pt x="17" y="242"/>
                  </a:lnTo>
                  <a:lnTo>
                    <a:pt x="20" y="238"/>
                  </a:lnTo>
                  <a:lnTo>
                    <a:pt x="24" y="236"/>
                  </a:lnTo>
                  <a:lnTo>
                    <a:pt x="30" y="234"/>
                  </a:lnTo>
                  <a:lnTo>
                    <a:pt x="36" y="232"/>
                  </a:lnTo>
                  <a:lnTo>
                    <a:pt x="40" y="228"/>
                  </a:lnTo>
                  <a:lnTo>
                    <a:pt x="45" y="225"/>
                  </a:lnTo>
                  <a:lnTo>
                    <a:pt x="51" y="221"/>
                  </a:lnTo>
                  <a:lnTo>
                    <a:pt x="57" y="217"/>
                  </a:lnTo>
                  <a:lnTo>
                    <a:pt x="62" y="213"/>
                  </a:lnTo>
                  <a:lnTo>
                    <a:pt x="66" y="209"/>
                  </a:lnTo>
                  <a:lnTo>
                    <a:pt x="72" y="206"/>
                  </a:lnTo>
                  <a:lnTo>
                    <a:pt x="78" y="202"/>
                  </a:lnTo>
                  <a:lnTo>
                    <a:pt x="72" y="200"/>
                  </a:lnTo>
                  <a:lnTo>
                    <a:pt x="68" y="198"/>
                  </a:lnTo>
                  <a:lnTo>
                    <a:pt x="62" y="196"/>
                  </a:lnTo>
                  <a:lnTo>
                    <a:pt x="59" y="192"/>
                  </a:lnTo>
                  <a:lnTo>
                    <a:pt x="55" y="190"/>
                  </a:lnTo>
                  <a:lnTo>
                    <a:pt x="51" y="187"/>
                  </a:lnTo>
                  <a:lnTo>
                    <a:pt x="47" y="185"/>
                  </a:lnTo>
                  <a:lnTo>
                    <a:pt x="43" y="181"/>
                  </a:lnTo>
                  <a:lnTo>
                    <a:pt x="40" y="177"/>
                  </a:lnTo>
                  <a:lnTo>
                    <a:pt x="36" y="173"/>
                  </a:lnTo>
                  <a:lnTo>
                    <a:pt x="34" y="171"/>
                  </a:lnTo>
                  <a:lnTo>
                    <a:pt x="32" y="168"/>
                  </a:lnTo>
                  <a:lnTo>
                    <a:pt x="28" y="166"/>
                  </a:lnTo>
                  <a:lnTo>
                    <a:pt x="26" y="164"/>
                  </a:lnTo>
                  <a:lnTo>
                    <a:pt x="26" y="164"/>
                  </a:lnTo>
                  <a:lnTo>
                    <a:pt x="30" y="164"/>
                  </a:lnTo>
                  <a:lnTo>
                    <a:pt x="32" y="162"/>
                  </a:lnTo>
                  <a:lnTo>
                    <a:pt x="36" y="162"/>
                  </a:lnTo>
                  <a:lnTo>
                    <a:pt x="40" y="160"/>
                  </a:lnTo>
                  <a:lnTo>
                    <a:pt x="45" y="158"/>
                  </a:lnTo>
                  <a:lnTo>
                    <a:pt x="51" y="156"/>
                  </a:lnTo>
                  <a:lnTo>
                    <a:pt x="59" y="154"/>
                  </a:lnTo>
                  <a:lnTo>
                    <a:pt x="64" y="150"/>
                  </a:lnTo>
                  <a:lnTo>
                    <a:pt x="70" y="147"/>
                  </a:lnTo>
                  <a:lnTo>
                    <a:pt x="76" y="143"/>
                  </a:lnTo>
                  <a:lnTo>
                    <a:pt x="83" y="139"/>
                  </a:lnTo>
                  <a:lnTo>
                    <a:pt x="91" y="133"/>
                  </a:lnTo>
                  <a:lnTo>
                    <a:pt x="97" y="130"/>
                  </a:lnTo>
                  <a:lnTo>
                    <a:pt x="102" y="124"/>
                  </a:lnTo>
                  <a:lnTo>
                    <a:pt x="108" y="118"/>
                  </a:lnTo>
                  <a:lnTo>
                    <a:pt x="60" y="97"/>
                  </a:lnTo>
                  <a:lnTo>
                    <a:pt x="60" y="97"/>
                  </a:lnTo>
                  <a:close/>
                </a:path>
              </a:pathLst>
            </a:custGeom>
            <a:solidFill>
              <a:srgbClr val="009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1" name="Freeform 1087"/>
            <p:cNvSpPr>
              <a:spLocks/>
            </p:cNvSpPr>
            <p:nvPr/>
          </p:nvSpPr>
          <p:spPr bwMode="auto">
            <a:xfrm>
              <a:off x="3096" y="2372"/>
              <a:ext cx="63" cy="120"/>
            </a:xfrm>
            <a:custGeom>
              <a:avLst/>
              <a:gdLst>
                <a:gd name="T0" fmla="*/ 2 w 126"/>
                <a:gd name="T1" fmla="*/ 212 h 240"/>
                <a:gd name="T2" fmla="*/ 8 w 126"/>
                <a:gd name="T3" fmla="*/ 202 h 240"/>
                <a:gd name="T4" fmla="*/ 12 w 126"/>
                <a:gd name="T5" fmla="*/ 194 h 240"/>
                <a:gd name="T6" fmla="*/ 19 w 126"/>
                <a:gd name="T7" fmla="*/ 183 h 240"/>
                <a:gd name="T8" fmla="*/ 29 w 126"/>
                <a:gd name="T9" fmla="*/ 170 h 240"/>
                <a:gd name="T10" fmla="*/ 35 w 126"/>
                <a:gd name="T11" fmla="*/ 158 h 240"/>
                <a:gd name="T12" fmla="*/ 40 w 126"/>
                <a:gd name="T13" fmla="*/ 151 h 240"/>
                <a:gd name="T14" fmla="*/ 44 w 126"/>
                <a:gd name="T15" fmla="*/ 143 h 240"/>
                <a:gd name="T16" fmla="*/ 50 w 126"/>
                <a:gd name="T17" fmla="*/ 135 h 240"/>
                <a:gd name="T18" fmla="*/ 54 w 126"/>
                <a:gd name="T19" fmla="*/ 128 h 240"/>
                <a:gd name="T20" fmla="*/ 59 w 126"/>
                <a:gd name="T21" fmla="*/ 118 h 240"/>
                <a:gd name="T22" fmla="*/ 63 w 126"/>
                <a:gd name="T23" fmla="*/ 111 h 240"/>
                <a:gd name="T24" fmla="*/ 69 w 126"/>
                <a:gd name="T25" fmla="*/ 101 h 240"/>
                <a:gd name="T26" fmla="*/ 73 w 126"/>
                <a:gd name="T27" fmla="*/ 94 h 240"/>
                <a:gd name="T28" fmla="*/ 78 w 126"/>
                <a:gd name="T29" fmla="*/ 84 h 240"/>
                <a:gd name="T30" fmla="*/ 82 w 126"/>
                <a:gd name="T31" fmla="*/ 75 h 240"/>
                <a:gd name="T32" fmla="*/ 88 w 126"/>
                <a:gd name="T33" fmla="*/ 67 h 240"/>
                <a:gd name="T34" fmla="*/ 92 w 126"/>
                <a:gd name="T35" fmla="*/ 57 h 240"/>
                <a:gd name="T36" fmla="*/ 95 w 126"/>
                <a:gd name="T37" fmla="*/ 48 h 240"/>
                <a:gd name="T38" fmla="*/ 99 w 126"/>
                <a:gd name="T39" fmla="*/ 40 h 240"/>
                <a:gd name="T40" fmla="*/ 101 w 126"/>
                <a:gd name="T41" fmla="*/ 33 h 240"/>
                <a:gd name="T42" fmla="*/ 105 w 126"/>
                <a:gd name="T43" fmla="*/ 25 h 240"/>
                <a:gd name="T44" fmla="*/ 107 w 126"/>
                <a:gd name="T45" fmla="*/ 16 h 240"/>
                <a:gd name="T46" fmla="*/ 111 w 126"/>
                <a:gd name="T47" fmla="*/ 6 h 240"/>
                <a:gd name="T48" fmla="*/ 126 w 126"/>
                <a:gd name="T49" fmla="*/ 2 h 240"/>
                <a:gd name="T50" fmla="*/ 126 w 126"/>
                <a:gd name="T51" fmla="*/ 4 h 240"/>
                <a:gd name="T52" fmla="*/ 124 w 126"/>
                <a:gd name="T53" fmla="*/ 10 h 240"/>
                <a:gd name="T54" fmla="*/ 120 w 126"/>
                <a:gd name="T55" fmla="*/ 19 h 240"/>
                <a:gd name="T56" fmla="*/ 116 w 126"/>
                <a:gd name="T57" fmla="*/ 33 h 240"/>
                <a:gd name="T58" fmla="*/ 113 w 126"/>
                <a:gd name="T59" fmla="*/ 38 h 240"/>
                <a:gd name="T60" fmla="*/ 109 w 126"/>
                <a:gd name="T61" fmla="*/ 46 h 240"/>
                <a:gd name="T62" fmla="*/ 107 w 126"/>
                <a:gd name="T63" fmla="*/ 54 h 240"/>
                <a:gd name="T64" fmla="*/ 103 w 126"/>
                <a:gd name="T65" fmla="*/ 63 h 240"/>
                <a:gd name="T66" fmla="*/ 99 w 126"/>
                <a:gd name="T67" fmla="*/ 73 h 240"/>
                <a:gd name="T68" fmla="*/ 97 w 126"/>
                <a:gd name="T69" fmla="*/ 82 h 240"/>
                <a:gd name="T70" fmla="*/ 94 w 126"/>
                <a:gd name="T71" fmla="*/ 92 h 240"/>
                <a:gd name="T72" fmla="*/ 90 w 126"/>
                <a:gd name="T73" fmla="*/ 101 h 240"/>
                <a:gd name="T74" fmla="*/ 86 w 126"/>
                <a:gd name="T75" fmla="*/ 113 h 240"/>
                <a:gd name="T76" fmla="*/ 82 w 126"/>
                <a:gd name="T77" fmla="*/ 122 h 240"/>
                <a:gd name="T78" fmla="*/ 78 w 126"/>
                <a:gd name="T79" fmla="*/ 132 h 240"/>
                <a:gd name="T80" fmla="*/ 76 w 126"/>
                <a:gd name="T81" fmla="*/ 141 h 240"/>
                <a:gd name="T82" fmla="*/ 71 w 126"/>
                <a:gd name="T83" fmla="*/ 151 h 240"/>
                <a:gd name="T84" fmla="*/ 69 w 126"/>
                <a:gd name="T85" fmla="*/ 160 h 240"/>
                <a:gd name="T86" fmla="*/ 65 w 126"/>
                <a:gd name="T87" fmla="*/ 172 h 240"/>
                <a:gd name="T88" fmla="*/ 63 w 126"/>
                <a:gd name="T89" fmla="*/ 181 h 240"/>
                <a:gd name="T90" fmla="*/ 59 w 126"/>
                <a:gd name="T91" fmla="*/ 189 h 240"/>
                <a:gd name="T92" fmla="*/ 57 w 126"/>
                <a:gd name="T93" fmla="*/ 198 h 240"/>
                <a:gd name="T94" fmla="*/ 54 w 126"/>
                <a:gd name="T95" fmla="*/ 206 h 240"/>
                <a:gd name="T96" fmla="*/ 52 w 126"/>
                <a:gd name="T97" fmla="*/ 213 h 240"/>
                <a:gd name="T98" fmla="*/ 48 w 126"/>
                <a:gd name="T99" fmla="*/ 227 h 240"/>
                <a:gd name="T100" fmla="*/ 46 w 126"/>
                <a:gd name="T101" fmla="*/ 240 h 240"/>
                <a:gd name="T102" fmla="*/ 37 w 126"/>
                <a:gd name="T103" fmla="*/ 236 h 240"/>
                <a:gd name="T104" fmla="*/ 29 w 126"/>
                <a:gd name="T105" fmla="*/ 232 h 240"/>
                <a:gd name="T106" fmla="*/ 23 w 126"/>
                <a:gd name="T107" fmla="*/ 227 h 240"/>
                <a:gd name="T108" fmla="*/ 14 w 126"/>
                <a:gd name="T109" fmla="*/ 221 h 240"/>
                <a:gd name="T110" fmla="*/ 8 w 126"/>
                <a:gd name="T111" fmla="*/ 217 h 240"/>
                <a:gd name="T112" fmla="*/ 0 w 126"/>
                <a:gd name="T113" fmla="*/ 21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 h="240">
                  <a:moveTo>
                    <a:pt x="0" y="213"/>
                  </a:moveTo>
                  <a:lnTo>
                    <a:pt x="2" y="212"/>
                  </a:lnTo>
                  <a:lnTo>
                    <a:pt x="4" y="206"/>
                  </a:lnTo>
                  <a:lnTo>
                    <a:pt x="8" y="202"/>
                  </a:lnTo>
                  <a:lnTo>
                    <a:pt x="10" y="198"/>
                  </a:lnTo>
                  <a:lnTo>
                    <a:pt x="12" y="194"/>
                  </a:lnTo>
                  <a:lnTo>
                    <a:pt x="16" y="189"/>
                  </a:lnTo>
                  <a:lnTo>
                    <a:pt x="19" y="183"/>
                  </a:lnTo>
                  <a:lnTo>
                    <a:pt x="23" y="177"/>
                  </a:lnTo>
                  <a:lnTo>
                    <a:pt x="29" y="170"/>
                  </a:lnTo>
                  <a:lnTo>
                    <a:pt x="33" y="162"/>
                  </a:lnTo>
                  <a:lnTo>
                    <a:pt x="35" y="158"/>
                  </a:lnTo>
                  <a:lnTo>
                    <a:pt x="37" y="154"/>
                  </a:lnTo>
                  <a:lnTo>
                    <a:pt x="40" y="151"/>
                  </a:lnTo>
                  <a:lnTo>
                    <a:pt x="42" y="147"/>
                  </a:lnTo>
                  <a:lnTo>
                    <a:pt x="44" y="143"/>
                  </a:lnTo>
                  <a:lnTo>
                    <a:pt x="48" y="139"/>
                  </a:lnTo>
                  <a:lnTo>
                    <a:pt x="50" y="135"/>
                  </a:lnTo>
                  <a:lnTo>
                    <a:pt x="52" y="132"/>
                  </a:lnTo>
                  <a:lnTo>
                    <a:pt x="54" y="128"/>
                  </a:lnTo>
                  <a:lnTo>
                    <a:pt x="57" y="124"/>
                  </a:lnTo>
                  <a:lnTo>
                    <a:pt x="59" y="118"/>
                  </a:lnTo>
                  <a:lnTo>
                    <a:pt x="61" y="115"/>
                  </a:lnTo>
                  <a:lnTo>
                    <a:pt x="63" y="111"/>
                  </a:lnTo>
                  <a:lnTo>
                    <a:pt x="67" y="107"/>
                  </a:lnTo>
                  <a:lnTo>
                    <a:pt x="69" y="101"/>
                  </a:lnTo>
                  <a:lnTo>
                    <a:pt x="71" y="97"/>
                  </a:lnTo>
                  <a:lnTo>
                    <a:pt x="73" y="94"/>
                  </a:lnTo>
                  <a:lnTo>
                    <a:pt x="76" y="88"/>
                  </a:lnTo>
                  <a:lnTo>
                    <a:pt x="78" y="84"/>
                  </a:lnTo>
                  <a:lnTo>
                    <a:pt x="80" y="80"/>
                  </a:lnTo>
                  <a:lnTo>
                    <a:pt x="82" y="75"/>
                  </a:lnTo>
                  <a:lnTo>
                    <a:pt x="86" y="71"/>
                  </a:lnTo>
                  <a:lnTo>
                    <a:pt x="88" y="67"/>
                  </a:lnTo>
                  <a:lnTo>
                    <a:pt x="90" y="63"/>
                  </a:lnTo>
                  <a:lnTo>
                    <a:pt x="92" y="57"/>
                  </a:lnTo>
                  <a:lnTo>
                    <a:pt x="94" y="54"/>
                  </a:lnTo>
                  <a:lnTo>
                    <a:pt x="95" y="48"/>
                  </a:lnTo>
                  <a:lnTo>
                    <a:pt x="97" y="44"/>
                  </a:lnTo>
                  <a:lnTo>
                    <a:pt x="99" y="40"/>
                  </a:lnTo>
                  <a:lnTo>
                    <a:pt x="101" y="36"/>
                  </a:lnTo>
                  <a:lnTo>
                    <a:pt x="101" y="33"/>
                  </a:lnTo>
                  <a:lnTo>
                    <a:pt x="105" y="29"/>
                  </a:lnTo>
                  <a:lnTo>
                    <a:pt x="105" y="25"/>
                  </a:lnTo>
                  <a:lnTo>
                    <a:pt x="107" y="21"/>
                  </a:lnTo>
                  <a:lnTo>
                    <a:pt x="107" y="16"/>
                  </a:lnTo>
                  <a:lnTo>
                    <a:pt x="109" y="14"/>
                  </a:lnTo>
                  <a:lnTo>
                    <a:pt x="111" y="6"/>
                  </a:lnTo>
                  <a:lnTo>
                    <a:pt x="113" y="0"/>
                  </a:lnTo>
                  <a:lnTo>
                    <a:pt x="126" y="2"/>
                  </a:lnTo>
                  <a:lnTo>
                    <a:pt x="126" y="2"/>
                  </a:lnTo>
                  <a:lnTo>
                    <a:pt x="126" y="4"/>
                  </a:lnTo>
                  <a:lnTo>
                    <a:pt x="124" y="6"/>
                  </a:lnTo>
                  <a:lnTo>
                    <a:pt x="124" y="10"/>
                  </a:lnTo>
                  <a:lnTo>
                    <a:pt x="122" y="14"/>
                  </a:lnTo>
                  <a:lnTo>
                    <a:pt x="120" y="19"/>
                  </a:lnTo>
                  <a:lnTo>
                    <a:pt x="118" y="25"/>
                  </a:lnTo>
                  <a:lnTo>
                    <a:pt x="116" y="33"/>
                  </a:lnTo>
                  <a:lnTo>
                    <a:pt x="113" y="35"/>
                  </a:lnTo>
                  <a:lnTo>
                    <a:pt x="113" y="38"/>
                  </a:lnTo>
                  <a:lnTo>
                    <a:pt x="111" y="42"/>
                  </a:lnTo>
                  <a:lnTo>
                    <a:pt x="109" y="46"/>
                  </a:lnTo>
                  <a:lnTo>
                    <a:pt x="107" y="50"/>
                  </a:lnTo>
                  <a:lnTo>
                    <a:pt x="107" y="54"/>
                  </a:lnTo>
                  <a:lnTo>
                    <a:pt x="105" y="59"/>
                  </a:lnTo>
                  <a:lnTo>
                    <a:pt x="103" y="63"/>
                  </a:lnTo>
                  <a:lnTo>
                    <a:pt x="101" y="67"/>
                  </a:lnTo>
                  <a:lnTo>
                    <a:pt x="99" y="73"/>
                  </a:lnTo>
                  <a:lnTo>
                    <a:pt x="97" y="76"/>
                  </a:lnTo>
                  <a:lnTo>
                    <a:pt x="97" y="82"/>
                  </a:lnTo>
                  <a:lnTo>
                    <a:pt x="95" y="86"/>
                  </a:lnTo>
                  <a:lnTo>
                    <a:pt x="94" y="92"/>
                  </a:lnTo>
                  <a:lnTo>
                    <a:pt x="92" y="95"/>
                  </a:lnTo>
                  <a:lnTo>
                    <a:pt x="90" y="101"/>
                  </a:lnTo>
                  <a:lnTo>
                    <a:pt x="88" y="107"/>
                  </a:lnTo>
                  <a:lnTo>
                    <a:pt x="86" y="113"/>
                  </a:lnTo>
                  <a:lnTo>
                    <a:pt x="84" y="116"/>
                  </a:lnTo>
                  <a:lnTo>
                    <a:pt x="82" y="122"/>
                  </a:lnTo>
                  <a:lnTo>
                    <a:pt x="80" y="126"/>
                  </a:lnTo>
                  <a:lnTo>
                    <a:pt x="78" y="132"/>
                  </a:lnTo>
                  <a:lnTo>
                    <a:pt x="76" y="135"/>
                  </a:lnTo>
                  <a:lnTo>
                    <a:pt x="76" y="141"/>
                  </a:lnTo>
                  <a:lnTo>
                    <a:pt x="73" y="147"/>
                  </a:lnTo>
                  <a:lnTo>
                    <a:pt x="71" y="151"/>
                  </a:lnTo>
                  <a:lnTo>
                    <a:pt x="71" y="156"/>
                  </a:lnTo>
                  <a:lnTo>
                    <a:pt x="69" y="160"/>
                  </a:lnTo>
                  <a:lnTo>
                    <a:pt x="67" y="166"/>
                  </a:lnTo>
                  <a:lnTo>
                    <a:pt x="65" y="172"/>
                  </a:lnTo>
                  <a:lnTo>
                    <a:pt x="65" y="175"/>
                  </a:lnTo>
                  <a:lnTo>
                    <a:pt x="63" y="181"/>
                  </a:lnTo>
                  <a:lnTo>
                    <a:pt x="61" y="185"/>
                  </a:lnTo>
                  <a:lnTo>
                    <a:pt x="59" y="189"/>
                  </a:lnTo>
                  <a:lnTo>
                    <a:pt x="57" y="194"/>
                  </a:lnTo>
                  <a:lnTo>
                    <a:pt x="57" y="198"/>
                  </a:lnTo>
                  <a:lnTo>
                    <a:pt x="56" y="202"/>
                  </a:lnTo>
                  <a:lnTo>
                    <a:pt x="54" y="206"/>
                  </a:lnTo>
                  <a:lnTo>
                    <a:pt x="54" y="210"/>
                  </a:lnTo>
                  <a:lnTo>
                    <a:pt x="52" y="213"/>
                  </a:lnTo>
                  <a:lnTo>
                    <a:pt x="50" y="221"/>
                  </a:lnTo>
                  <a:lnTo>
                    <a:pt x="48" y="227"/>
                  </a:lnTo>
                  <a:lnTo>
                    <a:pt x="46" y="234"/>
                  </a:lnTo>
                  <a:lnTo>
                    <a:pt x="46" y="240"/>
                  </a:lnTo>
                  <a:lnTo>
                    <a:pt x="42" y="238"/>
                  </a:lnTo>
                  <a:lnTo>
                    <a:pt x="37" y="236"/>
                  </a:lnTo>
                  <a:lnTo>
                    <a:pt x="33" y="234"/>
                  </a:lnTo>
                  <a:lnTo>
                    <a:pt x="29" y="232"/>
                  </a:lnTo>
                  <a:lnTo>
                    <a:pt x="25" y="231"/>
                  </a:lnTo>
                  <a:lnTo>
                    <a:pt x="23" y="227"/>
                  </a:lnTo>
                  <a:lnTo>
                    <a:pt x="18" y="225"/>
                  </a:lnTo>
                  <a:lnTo>
                    <a:pt x="14" y="221"/>
                  </a:lnTo>
                  <a:lnTo>
                    <a:pt x="10" y="219"/>
                  </a:lnTo>
                  <a:lnTo>
                    <a:pt x="8" y="217"/>
                  </a:lnTo>
                  <a:lnTo>
                    <a:pt x="2" y="213"/>
                  </a:lnTo>
                  <a:lnTo>
                    <a:pt x="0" y="213"/>
                  </a:lnTo>
                  <a:lnTo>
                    <a:pt x="0" y="213"/>
                  </a:lnTo>
                  <a:close/>
                </a:path>
              </a:pathLst>
            </a:custGeom>
            <a:solidFill>
              <a:srgbClr val="0087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8133591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77"/>
                                        </p:tgtEl>
                                        <p:attrNameLst>
                                          <p:attrName>style.visibility</p:attrName>
                                        </p:attrNameLst>
                                      </p:cBhvr>
                                      <p:to>
                                        <p:strVal val="visible"/>
                                      </p:to>
                                    </p:set>
                                    <p:animEffect transition="in" filter="randombar(vertical)">
                                      <p:cBhvr>
                                        <p:cTn id="7" dur="500"/>
                                        <p:tgtEl>
                                          <p:spTgt spid="2077"/>
                                        </p:tgtEl>
                                      </p:cBhvr>
                                    </p:animEffect>
                                  </p:childTnLst>
                                </p:cTn>
                              </p:par>
                              <p:par>
                                <p:cTn id="8" presetID="14" presetClass="entr" presetSubtype="5" fill="hold" nodeType="withEffect">
                                  <p:stCondLst>
                                    <p:cond delay="0"/>
                                  </p:stCondLst>
                                  <p:childTnLst>
                                    <p:set>
                                      <p:cBhvr>
                                        <p:cTn id="9" dur="1" fill="hold">
                                          <p:stCondLst>
                                            <p:cond delay="0"/>
                                          </p:stCondLst>
                                        </p:cTn>
                                        <p:tgtEl>
                                          <p:spTgt spid="1297"/>
                                        </p:tgtEl>
                                        <p:attrNameLst>
                                          <p:attrName>style.visibility</p:attrName>
                                        </p:attrNameLst>
                                      </p:cBhvr>
                                      <p:to>
                                        <p:strVal val="visible"/>
                                      </p:to>
                                    </p:set>
                                    <p:animEffect transition="in" filter="randombar(vertical)">
                                      <p:cBhvr>
                                        <p:cTn id="10" dur="500"/>
                                        <p:tgtEl>
                                          <p:spTgt spid="1297"/>
                                        </p:tgtEl>
                                      </p:cBhvr>
                                    </p:animEffect>
                                  </p:childTnLst>
                                </p:cTn>
                              </p:par>
                            </p:childTnLst>
                          </p:cTn>
                        </p:par>
                        <p:par>
                          <p:cTn id="11" fill="hold">
                            <p:stCondLst>
                              <p:cond delay="500"/>
                            </p:stCondLst>
                            <p:childTnLst>
                              <p:par>
                                <p:cTn id="12" presetID="14" presetClass="entr" presetSubtype="5" fill="hold" nodeType="afterEffect">
                                  <p:stCondLst>
                                    <p:cond delay="0"/>
                                  </p:stCondLst>
                                  <p:childTnLst>
                                    <p:set>
                                      <p:cBhvr>
                                        <p:cTn id="13" dur="1" fill="hold">
                                          <p:stCondLst>
                                            <p:cond delay="0"/>
                                          </p:stCondLst>
                                        </p:cTn>
                                        <p:tgtEl>
                                          <p:spTgt spid="1972"/>
                                        </p:tgtEl>
                                        <p:attrNameLst>
                                          <p:attrName>style.visibility</p:attrName>
                                        </p:attrNameLst>
                                      </p:cBhvr>
                                      <p:to>
                                        <p:strVal val="visible"/>
                                      </p:to>
                                    </p:set>
                                    <p:animEffect transition="in" filter="randombar(vertical)">
                                      <p:cBhvr>
                                        <p:cTn id="14" dur="500"/>
                                        <p:tgtEl>
                                          <p:spTgt spid="1972"/>
                                        </p:tgtEl>
                                      </p:cBhvr>
                                    </p:animEffect>
                                  </p:childTnLst>
                                </p:cTn>
                              </p:par>
                            </p:childTnLst>
                          </p:cTn>
                        </p:par>
                        <p:par>
                          <p:cTn id="15" fill="hold">
                            <p:stCondLst>
                              <p:cond delay="1000"/>
                            </p:stCondLst>
                            <p:childTnLst>
                              <p:par>
                                <p:cTn id="16" presetID="35" presetClass="path" presetSubtype="0" accel="50000" decel="50000" fill="hold" nodeType="afterEffect">
                                  <p:stCondLst>
                                    <p:cond delay="0"/>
                                  </p:stCondLst>
                                  <p:childTnLst>
                                    <p:animMotion origin="layout" path="M -8.33333E-7 1.85185E-6 L -0.67135 -0.02315 " pathEditMode="relative" rAng="0" ptsTypes="AA">
                                      <p:cBhvr>
                                        <p:cTn id="17" dur="5000" fill="hold"/>
                                        <p:tgtEl>
                                          <p:spTgt spid="1972"/>
                                        </p:tgtEl>
                                        <p:attrNameLst>
                                          <p:attrName>ppt_x</p:attrName>
                                          <p:attrName>ppt_y</p:attrName>
                                        </p:attrNameLst>
                                      </p:cBhvr>
                                      <p:rCtr x="-33576" y="-1157"/>
                                    </p:animMotion>
                                  </p:childTnLst>
                                </p:cTn>
                              </p:par>
                            </p:childTnLst>
                          </p:cTn>
                        </p:par>
                      </p:childTnLst>
                    </p:cTn>
                  </p:par>
                  <p:par>
                    <p:cTn id="18" fill="hold">
                      <p:stCondLst>
                        <p:cond delay="indefinite"/>
                      </p:stCondLst>
                      <p:childTnLst>
                        <p:par>
                          <p:cTn id="19" fill="hold">
                            <p:stCondLst>
                              <p:cond delay="0"/>
                            </p:stCondLst>
                            <p:childTnLst>
                              <p:par>
                                <p:cTn id="20" presetID="14" presetClass="exit" presetSubtype="5" fill="hold" nodeType="clickEffect">
                                  <p:stCondLst>
                                    <p:cond delay="0"/>
                                  </p:stCondLst>
                                  <p:childTnLst>
                                    <p:animEffect transition="out" filter="randombar(vertical)">
                                      <p:cBhvr>
                                        <p:cTn id="21" dur="500"/>
                                        <p:tgtEl>
                                          <p:spTgt spid="1972"/>
                                        </p:tgtEl>
                                      </p:cBhvr>
                                    </p:animEffect>
                                    <p:set>
                                      <p:cBhvr>
                                        <p:cTn id="22" dur="1" fill="hold">
                                          <p:stCondLst>
                                            <p:cond delay="499"/>
                                          </p:stCondLst>
                                        </p:cTn>
                                        <p:tgtEl>
                                          <p:spTgt spid="1972"/>
                                        </p:tgtEl>
                                        <p:attrNameLst>
                                          <p:attrName>style.visibility</p:attrName>
                                        </p:attrNameLst>
                                      </p:cBhvr>
                                      <p:to>
                                        <p:strVal val="hidden"/>
                                      </p:to>
                                    </p:set>
                                  </p:childTnLst>
                                </p:cTn>
                              </p:par>
                            </p:childTnLst>
                          </p:cTn>
                        </p:par>
                        <p:par>
                          <p:cTn id="23" fill="hold">
                            <p:stCondLst>
                              <p:cond delay="500"/>
                            </p:stCondLst>
                            <p:childTnLst>
                              <p:par>
                                <p:cTn id="24" presetID="14" presetClass="entr" presetSubtype="5" fill="hold" nodeType="afterEffect">
                                  <p:stCondLst>
                                    <p:cond delay="0"/>
                                  </p:stCondLst>
                                  <p:childTnLst>
                                    <p:set>
                                      <p:cBhvr>
                                        <p:cTn id="25" dur="1" fill="hold">
                                          <p:stCondLst>
                                            <p:cond delay="0"/>
                                          </p:stCondLst>
                                        </p:cTn>
                                        <p:tgtEl>
                                          <p:spTgt spid="1728"/>
                                        </p:tgtEl>
                                        <p:attrNameLst>
                                          <p:attrName>style.visibility</p:attrName>
                                        </p:attrNameLst>
                                      </p:cBhvr>
                                      <p:to>
                                        <p:strVal val="visible"/>
                                      </p:to>
                                    </p:set>
                                    <p:animEffect transition="in" filter="randombar(vertical)">
                                      <p:cBhvr>
                                        <p:cTn id="26" dur="500"/>
                                        <p:tgtEl>
                                          <p:spTgt spid="1728"/>
                                        </p:tgtEl>
                                      </p:cBhvr>
                                    </p:animEffect>
                                  </p:childTnLst>
                                </p:cTn>
                              </p:par>
                            </p:childTnLst>
                          </p:cTn>
                        </p:par>
                        <p:par>
                          <p:cTn id="27" fill="hold">
                            <p:stCondLst>
                              <p:cond delay="1000"/>
                            </p:stCondLst>
                            <p:childTnLst>
                              <p:par>
                                <p:cTn id="28" presetID="59" presetClass="path" presetSubtype="0" accel="50000" decel="50000" fill="hold" nodeType="afterEffect">
                                  <p:stCondLst>
                                    <p:cond delay="0"/>
                                  </p:stCondLst>
                                  <p:childTnLst>
                                    <p:animMotion origin="layout" path="M 4.72222E-6 1.48148E-6 C 4.72222E-6 -0.03496 -0.04653 -0.11852 -0.05 -0.16898 C -0.06893 -0.21042 -0.07587 -0.25417 -0.15678 -0.24259 C -0.1724 -0.23125 -0.23369 -0.2257 -0.26546 -0.21505 C -0.29757 -0.2044 -0.30087 -0.19097 -0.34844 -0.17824 C -0.39601 -0.16111 -0.49514 -0.15903 -0.55 -0.13912 C -0.6066 -0.11458 -0.67379 -0.06111 -0.68785 -0.03125 C -0.70191 -0.00139 -0.65556 0.02616 -0.63438 0.04004 C -0.6132 0.05393 -0.57431 0.03472 -0.56025 0.05162 C -0.54619 0.06852 -0.56754 0.13079 -0.55 0.1412 C -0.53247 0.15162 -0.4783 0.11018 -0.45504 0.11366 C -0.43178 0.11713 -0.41997 0.15208 -0.41025 0.16204 " pathEditMode="relative" rAng="0" ptsTypes="fffafaaaaaaf">
                                      <p:cBhvr>
                                        <p:cTn id="29" dur="7500" fill="hold"/>
                                        <p:tgtEl>
                                          <p:spTgt spid="1728"/>
                                        </p:tgtEl>
                                        <p:attrNameLst>
                                          <p:attrName>ppt_x</p:attrName>
                                          <p:attrName>ppt_y</p:attrName>
                                        </p:attrNameLst>
                                      </p:cBhvr>
                                      <p:rCtr x="-35104" y="-4606"/>
                                    </p:animMotion>
                                  </p:childTnLst>
                                </p:cTn>
                              </p:par>
                            </p:childTnLst>
                          </p:cTn>
                        </p:par>
                      </p:childTnLst>
                    </p:cTn>
                  </p:par>
                  <p:par>
                    <p:cTn id="30" fill="hold">
                      <p:stCondLst>
                        <p:cond delay="indefinite"/>
                      </p:stCondLst>
                      <p:childTnLst>
                        <p:par>
                          <p:cTn id="31" fill="hold">
                            <p:stCondLst>
                              <p:cond delay="0"/>
                            </p:stCondLst>
                            <p:childTnLst>
                              <p:par>
                                <p:cTn id="32" presetID="14" presetClass="exit" presetSubtype="5" fill="hold" nodeType="clickEffect">
                                  <p:stCondLst>
                                    <p:cond delay="0"/>
                                  </p:stCondLst>
                                  <p:childTnLst>
                                    <p:animEffect transition="out" filter="randombar(vertical)">
                                      <p:cBhvr>
                                        <p:cTn id="33" dur="500"/>
                                        <p:tgtEl>
                                          <p:spTgt spid="2077"/>
                                        </p:tgtEl>
                                      </p:cBhvr>
                                    </p:animEffect>
                                    <p:set>
                                      <p:cBhvr>
                                        <p:cTn id="34" dur="1" fill="hold">
                                          <p:stCondLst>
                                            <p:cond delay="499"/>
                                          </p:stCondLst>
                                        </p:cTn>
                                        <p:tgtEl>
                                          <p:spTgt spid="2077"/>
                                        </p:tgtEl>
                                        <p:attrNameLst>
                                          <p:attrName>style.visibility</p:attrName>
                                        </p:attrNameLst>
                                      </p:cBhvr>
                                      <p:to>
                                        <p:strVal val="hidden"/>
                                      </p:to>
                                    </p:set>
                                  </p:childTnLst>
                                </p:cTn>
                              </p:par>
                              <p:par>
                                <p:cTn id="35" presetID="14" presetClass="exit" presetSubtype="5" fill="hold" nodeType="withEffect">
                                  <p:stCondLst>
                                    <p:cond delay="0"/>
                                  </p:stCondLst>
                                  <p:childTnLst>
                                    <p:animEffect transition="out" filter="randombar(vertical)">
                                      <p:cBhvr>
                                        <p:cTn id="36" dur="500"/>
                                        <p:tgtEl>
                                          <p:spTgt spid="1297"/>
                                        </p:tgtEl>
                                      </p:cBhvr>
                                    </p:animEffect>
                                    <p:set>
                                      <p:cBhvr>
                                        <p:cTn id="37" dur="1" fill="hold">
                                          <p:stCondLst>
                                            <p:cond delay="499"/>
                                          </p:stCondLst>
                                        </p:cTn>
                                        <p:tgtEl>
                                          <p:spTgt spid="1297"/>
                                        </p:tgtEl>
                                        <p:attrNameLst>
                                          <p:attrName>style.visibility</p:attrName>
                                        </p:attrNameLst>
                                      </p:cBhvr>
                                      <p:to>
                                        <p:strVal val="hidden"/>
                                      </p:to>
                                    </p:set>
                                  </p:childTnLst>
                                </p:cTn>
                              </p:par>
                              <p:par>
                                <p:cTn id="38" presetID="14" presetClass="exit" presetSubtype="5" fill="hold" nodeType="withEffect">
                                  <p:stCondLst>
                                    <p:cond delay="0"/>
                                  </p:stCondLst>
                                  <p:childTnLst>
                                    <p:animEffect transition="out" filter="randombar(vertical)">
                                      <p:cBhvr>
                                        <p:cTn id="39" dur="500"/>
                                        <p:tgtEl>
                                          <p:spTgt spid="1972"/>
                                        </p:tgtEl>
                                      </p:cBhvr>
                                    </p:animEffect>
                                    <p:set>
                                      <p:cBhvr>
                                        <p:cTn id="40" dur="1" fill="hold">
                                          <p:stCondLst>
                                            <p:cond delay="499"/>
                                          </p:stCondLst>
                                        </p:cTn>
                                        <p:tgtEl>
                                          <p:spTgt spid="1972"/>
                                        </p:tgtEl>
                                        <p:attrNameLst>
                                          <p:attrName>style.visibility</p:attrName>
                                        </p:attrNameLst>
                                      </p:cBhvr>
                                      <p:to>
                                        <p:strVal val="hidden"/>
                                      </p:to>
                                    </p:set>
                                  </p:childTnLst>
                                </p:cTn>
                              </p:par>
                              <p:par>
                                <p:cTn id="41" presetID="14" presetClass="exit" presetSubtype="5" fill="hold" nodeType="withEffect">
                                  <p:stCondLst>
                                    <p:cond delay="0"/>
                                  </p:stCondLst>
                                  <p:childTnLst>
                                    <p:animEffect transition="out" filter="randombar(vertical)">
                                      <p:cBhvr>
                                        <p:cTn id="42" dur="500"/>
                                        <p:tgtEl>
                                          <p:spTgt spid="1728"/>
                                        </p:tgtEl>
                                      </p:cBhvr>
                                    </p:animEffect>
                                    <p:set>
                                      <p:cBhvr>
                                        <p:cTn id="43" dur="1" fill="hold">
                                          <p:stCondLst>
                                            <p:cond delay="499"/>
                                          </p:stCondLst>
                                        </p:cTn>
                                        <p:tgtEl>
                                          <p:spTgt spid="17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2:12-3:21</a:t>
            </a:r>
            <a:endParaRPr lang="en-US" sz="6000" dirty="0">
              <a:solidFill>
                <a:srgbClr val="4B2215"/>
              </a:solidFill>
              <a:latin typeface="Mitzvah" pitchFamily="2" charset="0"/>
            </a:endParaRPr>
          </a:p>
        </p:txBody>
      </p:sp>
      <p:sp>
        <p:nvSpPr>
          <p:cNvPr id="41" name="TextBox 40"/>
          <p:cNvSpPr txBox="1"/>
          <p:nvPr/>
        </p:nvSpPr>
        <p:spPr>
          <a:xfrm>
            <a:off x="381001" y="1107996"/>
            <a:ext cx="8305799" cy="3970318"/>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Is. </a:t>
            </a:r>
            <a:r>
              <a:rPr lang="en-US" sz="3600" dirty="0" smtClean="0">
                <a:effectLst>
                  <a:outerShdw blurRad="38100" dist="38100" dir="2700000" algn="tl">
                    <a:srgbClr val="000000">
                      <a:alpha val="43137"/>
                    </a:srgbClr>
                  </a:outerShdw>
                </a:effectLst>
              </a:rPr>
              <a:t>2:4 </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He shall judge between the nations, And rebuke many people; They shall beat their swords into plowshares, And their spears into pruning hooks; Nation shall not lift up sword against nation, Neither shall they learn war anymore.</a:t>
            </a:r>
          </a:p>
        </p:txBody>
      </p:sp>
    </p:spTree>
    <p:extLst>
      <p:ext uri="{BB962C8B-B14F-4D97-AF65-F5344CB8AC3E}">
        <p14:creationId xmlns:p14="http://schemas.microsoft.com/office/powerpoint/2010/main" xmlns="" val="41099829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2:12-3:21</a:t>
            </a:r>
            <a:endParaRPr lang="en-US" sz="6000" dirty="0">
              <a:solidFill>
                <a:srgbClr val="4B2215"/>
              </a:solidFill>
              <a:latin typeface="Mitzvah" pitchFamily="2" charset="0"/>
            </a:endParaRPr>
          </a:p>
        </p:txBody>
      </p:sp>
      <p:sp>
        <p:nvSpPr>
          <p:cNvPr id="41" name="TextBox 40"/>
          <p:cNvSpPr txBox="1"/>
          <p:nvPr/>
        </p:nvSpPr>
        <p:spPr>
          <a:xfrm>
            <a:off x="381001" y="1107996"/>
            <a:ext cx="8305799" cy="4524315"/>
          </a:xfrm>
          <a:prstGeom prst="rect">
            <a:avLst/>
          </a:prstGeom>
          <a:noFill/>
        </p:spPr>
        <p:txBody>
          <a:bodyPr wrap="square" rtlCol="0">
            <a:spAutoFit/>
          </a:bodyPr>
          <a:lstStyle/>
          <a:p>
            <a:r>
              <a:rPr lang="en-US" sz="3600" dirty="0" err="1">
                <a:effectLst>
                  <a:outerShdw blurRad="38100" dist="38100" dir="2700000" algn="tl">
                    <a:srgbClr val="000000">
                      <a:alpha val="43137"/>
                    </a:srgbClr>
                  </a:outerShdw>
                </a:effectLst>
              </a:rPr>
              <a:t>Zech</a:t>
            </a:r>
            <a:r>
              <a:rPr lang="en-US" sz="3600" dirty="0">
                <a:effectLst>
                  <a:outerShdw blurRad="38100" dist="38100" dir="2700000" algn="tl">
                    <a:srgbClr val="000000">
                      <a:alpha val="43137"/>
                    </a:srgbClr>
                  </a:outerShdw>
                </a:effectLst>
              </a:rPr>
              <a:t> 14:8 ~ </a:t>
            </a:r>
            <a:r>
              <a:rPr lang="en-US" sz="3600" dirty="0">
                <a:solidFill>
                  <a:srgbClr val="FFFF00"/>
                </a:solidFill>
                <a:effectLst>
                  <a:outerShdw blurRad="38100" dist="38100" dir="2700000" algn="tl">
                    <a:srgbClr val="000000">
                      <a:alpha val="43137"/>
                    </a:srgbClr>
                  </a:outerShdw>
                </a:effectLst>
              </a:rPr>
              <a:t>And in that day it shall be</a:t>
            </a:r>
          </a:p>
          <a:p>
            <a:r>
              <a:rPr lang="en-US" sz="3600" i="1" dirty="0">
                <a:solidFill>
                  <a:srgbClr val="FFFF00"/>
                </a:solidFill>
                <a:effectLst>
                  <a:outerShdw blurRad="38100" dist="38100" dir="2700000" algn="tl">
                    <a:srgbClr val="000000">
                      <a:alpha val="43137"/>
                    </a:srgbClr>
                  </a:outerShdw>
                </a:effectLst>
              </a:rPr>
              <a:t>That</a:t>
            </a:r>
            <a:r>
              <a:rPr lang="en-US" sz="3600" dirty="0">
                <a:solidFill>
                  <a:srgbClr val="FFFF00"/>
                </a:solidFill>
                <a:effectLst>
                  <a:outerShdw blurRad="38100" dist="38100" dir="2700000" algn="tl">
                    <a:srgbClr val="000000">
                      <a:alpha val="43137"/>
                    </a:srgbClr>
                  </a:outerShdw>
                </a:effectLst>
              </a:rPr>
              <a:t> living waters shall flow from Jerusalem,</a:t>
            </a:r>
          </a:p>
          <a:p>
            <a:r>
              <a:rPr lang="en-US" sz="3600" dirty="0">
                <a:solidFill>
                  <a:srgbClr val="FFFF00"/>
                </a:solidFill>
                <a:effectLst>
                  <a:outerShdw blurRad="38100" dist="38100" dir="2700000" algn="tl">
                    <a:srgbClr val="000000">
                      <a:alpha val="43137"/>
                    </a:srgbClr>
                  </a:outerShdw>
                </a:effectLst>
              </a:rPr>
              <a:t>Half of them toward the eastern sea</a:t>
            </a:r>
          </a:p>
          <a:p>
            <a:r>
              <a:rPr lang="en-US" sz="3600" dirty="0">
                <a:solidFill>
                  <a:srgbClr val="FFFF00"/>
                </a:solidFill>
                <a:effectLst>
                  <a:outerShdw blurRad="38100" dist="38100" dir="2700000" algn="tl">
                    <a:srgbClr val="000000">
                      <a:alpha val="43137"/>
                    </a:srgbClr>
                  </a:outerShdw>
                </a:effectLst>
              </a:rPr>
              <a:t>And half of them toward the western sea;</a:t>
            </a:r>
          </a:p>
          <a:p>
            <a:r>
              <a:rPr lang="en-US" sz="3600" dirty="0">
                <a:solidFill>
                  <a:srgbClr val="FFFF00"/>
                </a:solidFill>
                <a:effectLst>
                  <a:outerShdw blurRad="38100" dist="38100" dir="2700000" algn="tl">
                    <a:srgbClr val="000000">
                      <a:alpha val="43137"/>
                    </a:srgbClr>
                  </a:outerShdw>
                </a:effectLst>
              </a:rPr>
              <a:t>In both summer and winter it shall occur.</a:t>
            </a:r>
          </a:p>
        </p:txBody>
      </p:sp>
    </p:spTree>
    <p:extLst>
      <p:ext uri="{BB962C8B-B14F-4D97-AF65-F5344CB8AC3E}">
        <p14:creationId xmlns:p14="http://schemas.microsoft.com/office/powerpoint/2010/main" xmlns="" val="32228127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2:12-3:21</a:t>
            </a:r>
            <a:endParaRPr lang="en-US" sz="6000" dirty="0">
              <a:solidFill>
                <a:srgbClr val="4B2215"/>
              </a:solidFill>
              <a:latin typeface="Mitzvah" pitchFamily="2" charset="0"/>
            </a:endParaRPr>
          </a:p>
        </p:txBody>
      </p:sp>
      <p:sp>
        <p:nvSpPr>
          <p:cNvPr id="41" name="TextBox 40"/>
          <p:cNvSpPr txBox="1"/>
          <p:nvPr/>
        </p:nvSpPr>
        <p:spPr>
          <a:xfrm>
            <a:off x="381001" y="1107996"/>
            <a:ext cx="8305799" cy="1754326"/>
          </a:xfrm>
          <a:prstGeom prst="rect">
            <a:avLst/>
          </a:prstGeom>
          <a:noFill/>
        </p:spPr>
        <p:txBody>
          <a:bodyPr wrap="square" rtlCol="0">
            <a:spAutoFit/>
          </a:bodyPr>
          <a:lstStyle/>
          <a:p>
            <a:r>
              <a:rPr lang="en-US" sz="3600" cap="all" dirty="0" err="1">
                <a:effectLst>
                  <a:outerShdw blurRad="38100" dist="38100" dir="2700000" algn="tl">
                    <a:srgbClr val="000000">
                      <a:alpha val="43137"/>
                    </a:srgbClr>
                  </a:outerShdw>
                </a:effectLst>
              </a:rPr>
              <a:t>nasb</a:t>
            </a:r>
            <a:r>
              <a:rPr lang="en-US" sz="3600" dirty="0">
                <a:effectLst>
                  <a:outerShdw blurRad="38100" dist="38100" dir="2700000" algn="tl">
                    <a:srgbClr val="000000">
                      <a:alpha val="43137"/>
                    </a:srgbClr>
                  </a:outerShdw>
                </a:effectLst>
              </a:rPr>
              <a:t> ~ </a:t>
            </a:r>
            <a:r>
              <a:rPr lang="en-US" sz="3600" dirty="0">
                <a:solidFill>
                  <a:srgbClr val="FFFF00"/>
                </a:solidFill>
                <a:effectLst>
                  <a:outerShdw blurRad="38100" dist="38100" dir="2700000" algn="tl">
                    <a:srgbClr val="000000">
                      <a:alpha val="43137"/>
                    </a:srgbClr>
                  </a:outerShdw>
                </a:effectLst>
              </a:rPr>
              <a:t>And I will avenge their blood which I have not avenged, For the Lord dwells in Zion.</a:t>
            </a:r>
          </a:p>
        </p:txBody>
      </p:sp>
    </p:spTree>
    <p:extLst>
      <p:ext uri="{BB962C8B-B14F-4D97-AF65-F5344CB8AC3E}">
        <p14:creationId xmlns:p14="http://schemas.microsoft.com/office/powerpoint/2010/main" xmlns="" val="18395514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2:12-3:21</a:t>
            </a:r>
            <a:endParaRPr lang="en-US" sz="6000" dirty="0">
              <a:solidFill>
                <a:srgbClr val="4B2215"/>
              </a:solidFill>
              <a:latin typeface="Mitzvah" pitchFamily="2" charset="0"/>
            </a:endParaRPr>
          </a:p>
        </p:txBody>
      </p:sp>
      <p:sp>
        <p:nvSpPr>
          <p:cNvPr id="41" name="TextBox 40"/>
          <p:cNvSpPr txBox="1"/>
          <p:nvPr/>
        </p:nvSpPr>
        <p:spPr>
          <a:xfrm>
            <a:off x="381001" y="1107996"/>
            <a:ext cx="8305799" cy="563231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Adam Clarke ~ </a:t>
            </a:r>
            <a:r>
              <a:rPr lang="en-US" sz="3600" dirty="0">
                <a:effectLst>
                  <a:outerShdw blurRad="38100" dist="38100" dir="2700000" algn="tl">
                    <a:srgbClr val="000000">
                      <a:alpha val="43137"/>
                    </a:srgbClr>
                  </a:outerShdw>
                </a:effectLst>
              </a:rPr>
              <a:t>“This prophet, who has many things similar to Ezekiel, ends his prophecy in nearly the same way: </a:t>
            </a:r>
            <a:r>
              <a:rPr lang="en-US" sz="3600" i="1" dirty="0">
                <a:effectLst>
                  <a:outerShdw blurRad="38100" dist="38100" dir="2700000" algn="tl">
                    <a:srgbClr val="000000">
                      <a:alpha val="43137"/>
                    </a:srgbClr>
                  </a:outerShdw>
                </a:effectLst>
              </a:rPr>
              <a:t>Ezekiel</a:t>
            </a:r>
            <a:r>
              <a:rPr lang="en-US" sz="3600" dirty="0">
                <a:effectLst>
                  <a:outerShdw blurRad="38100" dist="38100" dir="2700000" algn="tl">
                    <a:srgbClr val="000000">
                      <a:alpha val="43137"/>
                    </a:srgbClr>
                  </a:outerShdw>
                </a:effectLst>
              </a:rPr>
              <a:t> says of the glory of the Church, </a:t>
            </a:r>
            <a:r>
              <a:rPr lang="en-US" sz="3600" i="1" dirty="0" err="1">
                <a:effectLst>
                  <a:outerShdw blurRad="38100" dist="38100" dir="2700000" algn="tl">
                    <a:srgbClr val="000000">
                      <a:alpha val="43137"/>
                    </a:srgbClr>
                  </a:outerShdw>
                </a:effectLst>
              </a:rPr>
              <a:t>Yehovah</a:t>
            </a:r>
            <a:r>
              <a:rPr lang="en-US" sz="3600" i="1" dirty="0">
                <a:effectLst>
                  <a:outerShdw blurRad="38100" dist="38100" dir="2700000" algn="tl">
                    <a:srgbClr val="000000">
                      <a:alpha val="43137"/>
                    </a:srgbClr>
                  </a:outerShdw>
                </a:effectLst>
              </a:rPr>
              <a:t> </a:t>
            </a:r>
            <a:r>
              <a:rPr lang="en-US" sz="3600" i="1" dirty="0" err="1">
                <a:effectLst>
                  <a:outerShdw blurRad="38100" dist="38100" dir="2700000" algn="tl">
                    <a:srgbClr val="000000">
                      <a:alpha val="43137"/>
                    </a:srgbClr>
                  </a:outerShdw>
                </a:effectLst>
              </a:rPr>
              <a:t>shammah</a:t>
            </a:r>
            <a:r>
              <a:rPr lang="en-US" sz="3600" dirty="0">
                <a:effectLst>
                  <a:outerShdw blurRad="38100" dist="38100" dir="2700000" algn="tl">
                    <a:srgbClr val="000000">
                      <a:alpha val="43137"/>
                    </a:srgbClr>
                  </a:outerShdw>
                </a:effectLst>
              </a:rPr>
              <a:t>, </a:t>
            </a:r>
            <a:r>
              <a:rPr lang="en-US" sz="3600" cap="all" dirty="0">
                <a:effectLst>
                  <a:outerShdw blurRad="38100" dist="38100" dir="2700000" algn="tl">
                    <a:srgbClr val="000000">
                      <a:alpha val="43137"/>
                    </a:srgbClr>
                  </a:outerShdw>
                </a:effectLst>
              </a:rPr>
              <a:t>THE LORD IS THERE </a:t>
            </a:r>
            <a:r>
              <a:rPr lang="en-US" sz="3600" cap="all" dirty="0">
                <a:solidFill>
                  <a:srgbClr val="FFFF00"/>
                </a:solidFill>
                <a:effectLst>
                  <a:outerShdw blurRad="38100" dist="38100" dir="2700000" algn="tl">
                    <a:srgbClr val="000000">
                      <a:alpha val="43137"/>
                    </a:srgbClr>
                  </a:outerShdw>
                </a:effectLst>
              </a:rPr>
              <a:t>(</a:t>
            </a:r>
            <a:r>
              <a:rPr lang="en-US" sz="3600" dirty="0" err="1">
                <a:solidFill>
                  <a:srgbClr val="FFFF00"/>
                </a:solidFill>
                <a:effectLst>
                  <a:outerShdw blurRad="38100" dist="38100" dir="2700000" algn="tl">
                    <a:srgbClr val="000000">
                      <a:alpha val="43137"/>
                    </a:srgbClr>
                  </a:outerShdw>
                </a:effectLst>
              </a:rPr>
              <a:t>Eze</a:t>
            </a:r>
            <a:r>
              <a:rPr lang="en-US" sz="3600" cap="all" dirty="0">
                <a:solidFill>
                  <a:srgbClr val="FFFF00"/>
                </a:solidFill>
                <a:effectLst>
                  <a:outerShdw blurRad="38100" dist="38100" dir="2700000" algn="tl">
                    <a:srgbClr val="000000">
                      <a:alpha val="43137"/>
                    </a:srgbClr>
                  </a:outerShdw>
                </a:effectLst>
              </a:rPr>
              <a:t>. 48:35)</a:t>
            </a:r>
            <a:r>
              <a:rPr lang="en-US" sz="3600" cap="all" dirty="0">
                <a:effectLst>
                  <a:outerShdw blurRad="38100" dist="38100" dir="2700000" algn="tl">
                    <a:srgbClr val="000000">
                      <a:alpha val="43137"/>
                    </a:srgbClr>
                  </a:outerShdw>
                </a:effectLst>
              </a:rPr>
              <a:t>. </a:t>
            </a:r>
            <a:r>
              <a:rPr lang="en-US" sz="3600" i="1" dirty="0">
                <a:effectLst>
                  <a:outerShdw blurRad="38100" dist="38100" dir="2700000" algn="tl">
                    <a:srgbClr val="000000">
                      <a:alpha val="43137"/>
                    </a:srgbClr>
                  </a:outerShdw>
                </a:effectLst>
              </a:rPr>
              <a:t>Joel</a:t>
            </a:r>
            <a:r>
              <a:rPr lang="en-US" sz="3600" dirty="0">
                <a:effectLst>
                  <a:outerShdw blurRad="38100" dist="38100" dir="2700000" algn="tl">
                    <a:srgbClr val="000000">
                      <a:alpha val="43137"/>
                    </a:srgbClr>
                  </a:outerShdw>
                </a:effectLst>
              </a:rPr>
              <a:t> says, </a:t>
            </a:r>
            <a:r>
              <a:rPr lang="en-US" sz="3600" i="1" dirty="0" err="1">
                <a:effectLst>
                  <a:outerShdw blurRad="38100" dist="38100" dir="2700000" algn="tl">
                    <a:srgbClr val="000000">
                      <a:alpha val="43137"/>
                    </a:srgbClr>
                  </a:outerShdw>
                </a:effectLst>
              </a:rPr>
              <a:t>Yehovah</a:t>
            </a:r>
            <a:r>
              <a:rPr lang="en-US" sz="3600" i="1" dirty="0">
                <a:effectLst>
                  <a:outerShdw blurRad="38100" dist="38100" dir="2700000" algn="tl">
                    <a:srgbClr val="000000">
                      <a:alpha val="43137"/>
                    </a:srgbClr>
                  </a:outerShdw>
                </a:effectLst>
              </a:rPr>
              <a:t> </a:t>
            </a:r>
            <a:r>
              <a:rPr lang="en-US" sz="3600" i="1" dirty="0" err="1">
                <a:effectLst>
                  <a:outerShdw blurRad="38100" dist="38100" dir="2700000" algn="tl">
                    <a:srgbClr val="000000">
                      <a:alpha val="43137"/>
                    </a:srgbClr>
                  </a:outerShdw>
                </a:effectLst>
              </a:rPr>
              <a:t>shochen</a:t>
            </a:r>
            <a:r>
              <a:rPr lang="en-US" sz="3600" i="1" dirty="0">
                <a:effectLst>
                  <a:outerShdw blurRad="38100" dist="38100" dir="2700000" algn="tl">
                    <a:srgbClr val="000000">
                      <a:alpha val="43137"/>
                    </a:srgbClr>
                  </a:outerShdw>
                </a:effectLst>
              </a:rPr>
              <a:t> </a:t>
            </a:r>
            <a:r>
              <a:rPr lang="en-US" sz="3600" i="1" dirty="0" err="1">
                <a:effectLst>
                  <a:outerShdw blurRad="38100" dist="38100" dir="2700000" algn="tl">
                    <a:srgbClr val="000000">
                      <a:alpha val="43137"/>
                    </a:srgbClr>
                  </a:outerShdw>
                </a:effectLst>
              </a:rPr>
              <a:t>betsiyon</a:t>
            </a:r>
            <a:r>
              <a:rPr lang="en-US" sz="3600" dirty="0">
                <a:effectLst>
                  <a:outerShdw blurRad="38100" dist="38100" dir="2700000" algn="tl">
                    <a:srgbClr val="000000">
                      <a:alpha val="43137"/>
                    </a:srgbClr>
                  </a:outerShdw>
                </a:effectLst>
              </a:rPr>
              <a:t>, </a:t>
            </a:r>
            <a:r>
              <a:rPr lang="en-US" sz="3600" cap="all" dirty="0">
                <a:effectLst>
                  <a:outerShdw blurRad="38100" dist="38100" dir="2700000" algn="tl">
                    <a:srgbClr val="000000">
                      <a:alpha val="43137"/>
                    </a:srgbClr>
                  </a:outerShdw>
                </a:effectLst>
              </a:rPr>
              <a:t>THE LORD DWELLETH IN ZION</a:t>
            </a:r>
            <a:r>
              <a:rPr lang="en-US" sz="3600" dirty="0">
                <a:effectLst>
                  <a:outerShdw blurRad="38100" dist="38100" dir="2700000" algn="tl">
                    <a:srgbClr val="000000">
                      <a:alpha val="43137"/>
                    </a:srgbClr>
                  </a:outerShdw>
                </a:effectLst>
              </a:rPr>
              <a:t>. Both point out the continued indwelling of Christ among his people.”</a:t>
            </a:r>
          </a:p>
        </p:txBody>
      </p:sp>
    </p:spTree>
    <p:extLst>
      <p:ext uri="{BB962C8B-B14F-4D97-AF65-F5344CB8AC3E}">
        <p14:creationId xmlns:p14="http://schemas.microsoft.com/office/powerpoint/2010/main" xmlns="" val="11044070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2:12-3:21</a:t>
            </a:r>
            <a:endParaRPr lang="en-US" sz="6000" dirty="0">
              <a:solidFill>
                <a:srgbClr val="4B2215"/>
              </a:solidFill>
              <a:latin typeface="Mitzvah" pitchFamily="2" charset="0"/>
            </a:endParaRPr>
          </a:p>
        </p:txBody>
      </p:sp>
      <p:sp>
        <p:nvSpPr>
          <p:cNvPr id="41" name="TextBox 40"/>
          <p:cNvSpPr txBox="1"/>
          <p:nvPr/>
        </p:nvSpPr>
        <p:spPr>
          <a:xfrm>
            <a:off x="381001" y="1107996"/>
            <a:ext cx="8305799" cy="3416320"/>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David Guzik ~ </a:t>
            </a:r>
            <a:r>
              <a:rPr lang="en-US" sz="3600" dirty="0">
                <a:effectLst>
                  <a:outerShdw blurRad="38100" dist="38100" dir="2700000" algn="tl">
                    <a:srgbClr val="000000">
                      <a:alpha val="43137"/>
                    </a:srgbClr>
                  </a:outerShdw>
                </a:effectLst>
              </a:rPr>
              <a:t>“Sincere repentance is marked by </a:t>
            </a:r>
            <a:r>
              <a:rPr lang="en-US" sz="3600" i="1" dirty="0">
                <a:effectLst>
                  <a:outerShdw blurRad="38100" dist="38100" dir="2700000" algn="tl">
                    <a:srgbClr val="000000">
                      <a:alpha val="43137"/>
                    </a:srgbClr>
                  </a:outerShdw>
                </a:effectLst>
              </a:rPr>
              <a:t>action</a:t>
            </a:r>
            <a:r>
              <a:rPr lang="en-US" sz="3600" dirty="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and </a:t>
            </a:r>
            <a:r>
              <a:rPr lang="en-US" sz="3600" i="1" dirty="0" smtClean="0">
                <a:effectLst>
                  <a:outerShdw blurRad="38100" dist="38100" dir="2700000" algn="tl">
                    <a:srgbClr val="000000">
                      <a:alpha val="43137"/>
                    </a:srgbClr>
                  </a:outerShdw>
                </a:effectLst>
              </a:rPr>
              <a:t>emotion</a:t>
            </a:r>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Not every act of repentance will include fasting and weeping, but if </a:t>
            </a:r>
            <a:r>
              <a:rPr lang="en-US" sz="3600" i="1" dirty="0">
                <a:effectLst>
                  <a:outerShdw blurRad="38100" dist="38100" dir="2700000" algn="tl">
                    <a:srgbClr val="000000">
                      <a:alpha val="43137"/>
                    </a:srgbClr>
                  </a:outerShdw>
                </a:effectLst>
              </a:rPr>
              <a:t>action</a:t>
            </a:r>
            <a:r>
              <a:rPr lang="en-US" sz="3600" dirty="0">
                <a:effectLst>
                  <a:outerShdw blurRad="38100" dist="38100" dir="2700000" algn="tl">
                    <a:srgbClr val="000000">
                      <a:alpha val="43137"/>
                    </a:srgbClr>
                  </a:outerShdw>
                </a:effectLst>
              </a:rPr>
              <a:t> and </a:t>
            </a:r>
            <a:r>
              <a:rPr lang="en-US" sz="3600" i="1" dirty="0">
                <a:effectLst>
                  <a:outerShdw blurRad="38100" dist="38100" dir="2700000" algn="tl">
                    <a:srgbClr val="000000">
                      <a:alpha val="43137"/>
                    </a:srgbClr>
                  </a:outerShdw>
                </a:effectLst>
              </a:rPr>
              <a:t>emotion</a:t>
            </a:r>
            <a:r>
              <a:rPr lang="en-US" sz="3600" dirty="0">
                <a:effectLst>
                  <a:outerShdw blurRad="38100" dist="38100" dir="2700000" algn="tl">
                    <a:srgbClr val="000000">
                      <a:alpha val="43137"/>
                    </a:srgbClr>
                  </a:outerShdw>
                </a:effectLst>
              </a:rPr>
              <a:t> are absent, it isn’t real repentance.”</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501857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2:12-3:21</a:t>
            </a:r>
            <a:endParaRPr lang="en-US" sz="6000" dirty="0">
              <a:solidFill>
                <a:srgbClr val="4B2215"/>
              </a:solidFill>
              <a:latin typeface="Mitzvah" pitchFamily="2" charset="0"/>
            </a:endParaRPr>
          </a:p>
        </p:txBody>
      </p:sp>
      <p:sp>
        <p:nvSpPr>
          <p:cNvPr id="41" name="TextBox 40"/>
          <p:cNvSpPr txBox="1"/>
          <p:nvPr/>
        </p:nvSpPr>
        <p:spPr>
          <a:xfrm>
            <a:off x="381001" y="1107996"/>
            <a:ext cx="8305799" cy="5078313"/>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Rom. 2:3-4 ~ </a:t>
            </a:r>
            <a:r>
              <a:rPr lang="en-US" sz="3600" baseline="30000" dirty="0">
                <a:effectLst>
                  <a:outerShdw blurRad="38100" dist="38100" dir="2700000" algn="tl">
                    <a:srgbClr val="000000">
                      <a:alpha val="43137"/>
                    </a:srgbClr>
                  </a:outerShdw>
                </a:effectLst>
              </a:rPr>
              <a:t>3</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And do you think this, O man, you who judge those practicing such things, and doing the same, that you will escape the judgment of God? </a:t>
            </a:r>
            <a:r>
              <a:rPr lang="en-US" sz="3600" baseline="30000" dirty="0">
                <a:solidFill>
                  <a:schemeClr val="bg1"/>
                </a:solidFill>
                <a:effectLst>
                  <a:outerShdw blurRad="38100" dist="38100" dir="2700000" algn="tl">
                    <a:srgbClr val="000000">
                      <a:alpha val="43137"/>
                    </a:srgbClr>
                  </a:outerShdw>
                </a:effectLst>
              </a:rPr>
              <a:t>4</a:t>
            </a:r>
            <a:r>
              <a:rPr lang="en-US" sz="3600" dirty="0">
                <a:solidFill>
                  <a:schemeClr val="bg1"/>
                </a:solidFill>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Or do you despise the riches of His goodness, forbearance, and longsuffering, not knowing that the goodness of God leads you to repentance?</a:t>
            </a:r>
          </a:p>
        </p:txBody>
      </p:sp>
    </p:spTree>
    <p:extLst>
      <p:ext uri="{BB962C8B-B14F-4D97-AF65-F5344CB8AC3E}">
        <p14:creationId xmlns:p14="http://schemas.microsoft.com/office/powerpoint/2010/main" xmlns="" val="28958930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2:12-3:21</a:t>
            </a:r>
            <a:endParaRPr lang="en-US" sz="6000" dirty="0">
              <a:solidFill>
                <a:srgbClr val="4B2215"/>
              </a:solidFill>
              <a:latin typeface="Mitzvah" pitchFamily="2" charset="0"/>
            </a:endParaRPr>
          </a:p>
        </p:txBody>
      </p:sp>
      <p:sp>
        <p:nvSpPr>
          <p:cNvPr id="41" name="TextBox 40"/>
          <p:cNvSpPr txBox="1"/>
          <p:nvPr/>
        </p:nvSpPr>
        <p:spPr>
          <a:xfrm>
            <a:off x="381001" y="1107996"/>
            <a:ext cx="8305799" cy="563231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C. H. Spurgeon ~ </a:t>
            </a:r>
            <a:r>
              <a:rPr lang="en-US" sz="3600" dirty="0">
                <a:effectLst>
                  <a:outerShdw blurRad="38100" dist="38100" dir="2700000" algn="tl">
                    <a:srgbClr val="000000">
                      <a:alpha val="43137"/>
                    </a:srgbClr>
                  </a:outerShdw>
                </a:effectLst>
              </a:rPr>
              <a:t>“Lost years can never be restored literally. Time once past is gone forever. Let no man make any mistake about this, or trifle with the present moment under any notion that the flying hour will ever wing its way back to him. As well recall the north wind, or fill again the emptied rain cloud, </a:t>
            </a:r>
            <a:r>
              <a:rPr lang="en-US" sz="3600" dirty="0" smtClean="0">
                <a:effectLst>
                  <a:outerShdw blurRad="38100" dist="38100" dir="2700000" algn="tl">
                    <a:srgbClr val="000000">
                      <a:alpha val="43137"/>
                    </a:srgbClr>
                  </a:outerShdw>
                </a:effectLst>
              </a:rPr>
              <a:t>or</a:t>
            </a:r>
          </a:p>
          <a:p>
            <a:r>
              <a:rPr lang="en-US" sz="3600" dirty="0" smtClean="0">
                <a:effectLst>
                  <a:outerShdw blurRad="38100" dist="38100" dir="2700000" algn="tl">
                    <a:srgbClr val="000000">
                      <a:alpha val="43137"/>
                    </a:srgbClr>
                  </a:outerShdw>
                </a:effectLst>
              </a:rPr>
              <a:t>put </a:t>
            </a:r>
            <a:r>
              <a:rPr lang="en-US" sz="3600" dirty="0">
                <a:effectLst>
                  <a:outerShdw blurRad="38100" dist="38100" dir="2700000" algn="tl">
                    <a:srgbClr val="000000">
                      <a:alpha val="43137"/>
                    </a:srgbClr>
                  </a:outerShdw>
                </a:effectLst>
              </a:rPr>
              <a:t>back into their quiver </a:t>
            </a:r>
            <a:r>
              <a:rPr lang="en-US" sz="3600" dirty="0" smtClean="0">
                <a:effectLst>
                  <a:outerShdw blurRad="38100" dist="38100" dir="2700000" algn="tl">
                    <a:srgbClr val="000000">
                      <a:alpha val="43137"/>
                    </a:srgbClr>
                  </a:outerShdw>
                </a:effectLst>
              </a:rPr>
              <a:t>the</a:t>
            </a:r>
            <a:endParaRPr lang="en-US" sz="3600" dirty="0">
              <a:effectLst>
                <a:outerShdw blurRad="38100" dist="38100" dir="2700000" algn="tl">
                  <a:srgbClr val="000000">
                    <a:alpha val="43137"/>
                  </a:srgbClr>
                </a:outerShdw>
              </a:effectLst>
            </a:endParaRPr>
          </a:p>
        </p:txBody>
      </p:sp>
      <p:sp>
        <p:nvSpPr>
          <p:cNvPr id="2" name="TextBox 1"/>
          <p:cNvSpPr txBox="1"/>
          <p:nvPr/>
        </p:nvSpPr>
        <p:spPr>
          <a:xfrm>
            <a:off x="399144" y="1127421"/>
            <a:ext cx="8305799" cy="563231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arrows of the lord of day. As well bid the river which has hastened onward to the sea, bring back its rolling floods, as imagine that the years that have once gone can ever be restored to us. It will strike you at once that the locusts did not eat the years: the locusts ate the fruits of the years’ </a:t>
            </a:r>
            <a:r>
              <a:rPr lang="en-US" sz="3600" dirty="0" err="1">
                <a:effectLst>
                  <a:outerShdw blurRad="38100" dist="38100" dir="2700000" algn="tl">
                    <a:srgbClr val="000000">
                      <a:alpha val="43137"/>
                    </a:srgbClr>
                  </a:outerShdw>
                </a:effectLst>
              </a:rPr>
              <a:t>labour</a:t>
            </a:r>
            <a:r>
              <a:rPr lang="en-US" sz="3600" dirty="0">
                <a:effectLst>
                  <a:outerShdw blurRad="38100" dist="38100" dir="2700000" algn="tl">
                    <a:srgbClr val="000000">
                      <a:alpha val="43137"/>
                    </a:srgbClr>
                  </a:outerShdw>
                </a:effectLst>
              </a:rPr>
              <a:t>, the harvests of the </a:t>
            </a:r>
            <a:r>
              <a:rPr lang="en-US" sz="3600" dirty="0" smtClean="0">
                <a:effectLst>
                  <a:outerShdw blurRad="38100" dist="38100" dir="2700000" algn="tl">
                    <a:srgbClr val="000000">
                      <a:alpha val="43137"/>
                    </a:srgbClr>
                  </a:outerShdw>
                </a:effectLst>
              </a:rPr>
              <a:t>fields;</a:t>
            </a:r>
          </a:p>
          <a:p>
            <a:r>
              <a:rPr lang="en-US" sz="3600" dirty="0" smtClean="0">
                <a:effectLst>
                  <a:outerShdw blurRad="38100" dist="38100" dir="2700000" algn="tl">
                    <a:srgbClr val="000000">
                      <a:alpha val="43137"/>
                    </a:srgbClr>
                  </a:outerShdw>
                </a:effectLst>
              </a:rPr>
              <a:t>so </a:t>
            </a:r>
            <a:r>
              <a:rPr lang="en-US" sz="3600" dirty="0">
                <a:effectLst>
                  <a:outerShdw blurRad="38100" dist="38100" dir="2700000" algn="tl">
                    <a:srgbClr val="000000">
                      <a:alpha val="43137"/>
                    </a:srgbClr>
                  </a:outerShdw>
                </a:effectLst>
              </a:rPr>
              <a:t>that the meaning of </a:t>
            </a:r>
            <a:r>
              <a:rPr lang="en-US" sz="3600" dirty="0" smtClean="0">
                <a:effectLst>
                  <a:outerShdw blurRad="38100" dist="38100" dir="2700000" algn="tl">
                    <a:srgbClr val="000000">
                      <a:alpha val="43137"/>
                    </a:srgbClr>
                  </a:outerShdw>
                </a:effectLst>
              </a:rPr>
              <a:t>the</a:t>
            </a:r>
            <a:endParaRPr lang="en-US" sz="3600" dirty="0"/>
          </a:p>
        </p:txBody>
      </p:sp>
      <p:sp>
        <p:nvSpPr>
          <p:cNvPr id="3" name="TextBox 2"/>
          <p:cNvSpPr txBox="1"/>
          <p:nvPr/>
        </p:nvSpPr>
        <p:spPr>
          <a:xfrm>
            <a:off x="399144" y="1127421"/>
            <a:ext cx="8305799" cy="6555641"/>
          </a:xfrm>
          <a:prstGeom prst="rect">
            <a:avLst/>
          </a:prstGeom>
          <a:noFill/>
        </p:spPr>
        <p:txBody>
          <a:bodyPr wrap="square" rtlCol="0">
            <a:spAutoFit/>
          </a:bodyPr>
          <a:lstStyle/>
          <a:p>
            <a:r>
              <a:rPr lang="en-US" sz="3500" dirty="0">
                <a:effectLst>
                  <a:outerShdw blurRad="38100" dist="38100" dir="2700000" algn="tl">
                    <a:srgbClr val="000000">
                      <a:alpha val="43137"/>
                    </a:srgbClr>
                  </a:outerShdw>
                </a:effectLst>
              </a:rPr>
              <a:t>restoration of the years must be the restoration of those fruits and of those harvests which the locusts consumed. You cannot have back your time; but there is a strange and wonderful way in which God can give back to you the wasted blessings, the </a:t>
            </a:r>
            <a:r>
              <a:rPr lang="en-US" sz="3500" dirty="0" err="1">
                <a:effectLst>
                  <a:outerShdw blurRad="38100" dist="38100" dir="2700000" algn="tl">
                    <a:srgbClr val="000000">
                      <a:alpha val="43137"/>
                    </a:srgbClr>
                  </a:outerShdw>
                </a:effectLst>
              </a:rPr>
              <a:t>unripened</a:t>
            </a:r>
            <a:r>
              <a:rPr lang="en-US" sz="3500" dirty="0">
                <a:effectLst>
                  <a:outerShdw blurRad="38100" dist="38100" dir="2700000" algn="tl">
                    <a:srgbClr val="000000">
                      <a:alpha val="43137"/>
                    </a:srgbClr>
                  </a:outerShdw>
                </a:effectLst>
              </a:rPr>
              <a:t> fruits of years over which you mourned. The fruits of wasted years may yet be yours.”</a:t>
            </a:r>
          </a:p>
          <a:p>
            <a:endParaRPr lang="en-US" sz="3500" dirty="0">
              <a:effectLst>
                <a:outerShdw blurRad="38100" dist="38100" dir="2700000" algn="tl">
                  <a:srgbClr val="000000">
                    <a:alpha val="43137"/>
                  </a:srgbClr>
                </a:outerShdw>
              </a:effectLst>
            </a:endParaRPr>
          </a:p>
          <a:p>
            <a:endParaRPr lang="en-US" sz="3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679291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par>
                                <p:cTn id="13" presetID="14" presetClass="entr" presetSubtype="5"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4" presetClass="entr" presetSubtype="5"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xit" presetSubtype="5" fill="hold" grpId="1" nodeType="clickEffect">
                                  <p:stCondLst>
                                    <p:cond delay="0"/>
                                  </p:stCondLst>
                                  <p:childTnLst>
                                    <p:animEffect transition="out" filter="randombar(vertical)">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2" grpId="0"/>
      <p:bldP spid="2" grpId="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2:12-3:21</a:t>
            </a:r>
            <a:endParaRPr lang="en-US" sz="6000" dirty="0">
              <a:solidFill>
                <a:srgbClr val="4B2215"/>
              </a:solidFill>
              <a:latin typeface="Mitzvah" pitchFamily="2" charset="0"/>
            </a:endParaRPr>
          </a:p>
        </p:txBody>
      </p:sp>
      <p:sp>
        <p:nvSpPr>
          <p:cNvPr id="41" name="TextBox 40"/>
          <p:cNvSpPr txBox="1"/>
          <p:nvPr/>
        </p:nvSpPr>
        <p:spPr>
          <a:xfrm>
            <a:off x="381001" y="1107996"/>
            <a:ext cx="8305799" cy="501675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23:37-39 ~ </a:t>
            </a:r>
            <a:r>
              <a:rPr lang="en-US" sz="3200" baseline="30000" dirty="0">
                <a:effectLst>
                  <a:outerShdw blurRad="38100" dist="38100" dir="2700000" algn="tl">
                    <a:srgbClr val="000000">
                      <a:alpha val="43137"/>
                    </a:srgbClr>
                  </a:outerShdw>
                </a:effectLst>
              </a:rPr>
              <a:t>37</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O Jerusalem, Jerusalem, the one who kills the prophets and stones those who are sent to her! How often I wanted to gather your children together, as a hen gathers her chicks under </a:t>
            </a:r>
            <a:r>
              <a:rPr lang="en-US" sz="3200" i="1" dirty="0">
                <a:solidFill>
                  <a:srgbClr val="FFFF00"/>
                </a:solidFill>
                <a:effectLst>
                  <a:outerShdw blurRad="38100" dist="38100" dir="2700000" algn="tl">
                    <a:srgbClr val="000000">
                      <a:alpha val="43137"/>
                    </a:srgbClr>
                  </a:outerShdw>
                </a:effectLst>
              </a:rPr>
              <a:t>her</a:t>
            </a:r>
            <a:r>
              <a:rPr lang="en-US" sz="3200" dirty="0">
                <a:solidFill>
                  <a:srgbClr val="FFFF00"/>
                </a:solidFill>
                <a:effectLst>
                  <a:outerShdw blurRad="38100" dist="38100" dir="2700000" algn="tl">
                    <a:srgbClr val="000000">
                      <a:alpha val="43137"/>
                    </a:srgbClr>
                  </a:outerShdw>
                </a:effectLst>
              </a:rPr>
              <a:t> wings, but you were not willing! </a:t>
            </a:r>
            <a:r>
              <a:rPr lang="en-US" sz="3200" baseline="30000" dirty="0">
                <a:effectLst>
                  <a:outerShdw blurRad="38100" dist="38100" dir="2700000" algn="tl">
                    <a:srgbClr val="000000">
                      <a:alpha val="43137"/>
                    </a:srgbClr>
                  </a:outerShdw>
                </a:effectLst>
              </a:rPr>
              <a:t>38</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See! Your house is left to you desolate; </a:t>
            </a:r>
            <a:r>
              <a:rPr lang="en-US" sz="3200" baseline="30000" dirty="0">
                <a:effectLst>
                  <a:outerShdw blurRad="38100" dist="38100" dir="2700000" algn="tl">
                    <a:srgbClr val="000000">
                      <a:alpha val="43137"/>
                    </a:srgbClr>
                  </a:outerShdw>
                </a:effectLst>
              </a:rPr>
              <a:t>39</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for I say to you, you shall see Me no more till you say, ‘Blessed </a:t>
            </a:r>
            <a:r>
              <a:rPr lang="en-US" sz="3200" i="1" dirty="0">
                <a:solidFill>
                  <a:srgbClr val="FFFF00"/>
                </a:solidFill>
                <a:effectLst>
                  <a:outerShdw blurRad="38100" dist="38100" dir="2700000" algn="tl">
                    <a:srgbClr val="000000">
                      <a:alpha val="43137"/>
                    </a:srgbClr>
                  </a:outerShdw>
                </a:effectLst>
              </a:rPr>
              <a:t>is</a:t>
            </a:r>
            <a:r>
              <a:rPr lang="en-US" sz="3200" dirty="0">
                <a:solidFill>
                  <a:srgbClr val="FFFF00"/>
                </a:solidFill>
                <a:effectLst>
                  <a:outerShdw blurRad="38100" dist="38100" dir="2700000" algn="tl">
                    <a:srgbClr val="000000">
                      <a:alpha val="43137"/>
                    </a:srgbClr>
                  </a:outerShdw>
                </a:effectLst>
              </a:rPr>
              <a:t> He who comes in the name of the LORD!’"</a:t>
            </a:r>
          </a:p>
        </p:txBody>
      </p:sp>
    </p:spTree>
    <p:extLst>
      <p:ext uri="{BB962C8B-B14F-4D97-AF65-F5344CB8AC3E}">
        <p14:creationId xmlns:p14="http://schemas.microsoft.com/office/powerpoint/2010/main" xmlns="" val="33000148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2:12-3:21</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Joel 2:28-32 </a:t>
            </a:r>
            <a:r>
              <a:rPr lang="en-US" sz="3600" dirty="0" smtClean="0">
                <a:effectLst>
                  <a:outerShdw blurRad="38100" dist="38100" dir="2700000" algn="tl">
                    <a:srgbClr val="000000">
                      <a:alpha val="43137"/>
                    </a:srgbClr>
                  </a:outerShdw>
                </a:effectLst>
              </a:rPr>
              <a:t>form a separate chapter in the </a:t>
            </a:r>
            <a:r>
              <a:rPr lang="en-US" sz="3600" dirty="0" err="1" smtClean="0">
                <a:effectLst>
                  <a:outerShdw blurRad="38100" dist="38100" dir="2700000" algn="tl">
                    <a:srgbClr val="000000">
                      <a:alpha val="43137"/>
                    </a:srgbClr>
                  </a:outerShdw>
                </a:effectLst>
              </a:rPr>
              <a:t>Tanakh</a:t>
            </a:r>
            <a:r>
              <a:rPr lang="en-US" sz="3600" dirty="0" smtClean="0">
                <a:effectLst>
                  <a:outerShdw blurRad="38100" dist="38100" dir="2700000" algn="tl">
                    <a:srgbClr val="000000">
                      <a:alpha val="43137"/>
                    </a:srgbClr>
                  </a:outerShdw>
                </a:effectLst>
              </a:rPr>
              <a:t> </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400606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2:12-3:21</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Acts 2:16 ~ </a:t>
            </a:r>
            <a:r>
              <a:rPr lang="en-US" sz="3600" dirty="0">
                <a:solidFill>
                  <a:srgbClr val="FFFF00"/>
                </a:solidFill>
                <a:effectLst>
                  <a:outerShdw blurRad="38100" dist="38100" dir="2700000" algn="tl">
                    <a:srgbClr val="000000">
                      <a:alpha val="43137"/>
                    </a:srgbClr>
                  </a:outerShdw>
                </a:effectLst>
              </a:rPr>
              <a:t>But this is that which was spoken by the prophet Joel … </a:t>
            </a:r>
          </a:p>
        </p:txBody>
      </p:sp>
    </p:spTree>
    <p:extLst>
      <p:ext uri="{BB962C8B-B14F-4D97-AF65-F5344CB8AC3E}">
        <p14:creationId xmlns:p14="http://schemas.microsoft.com/office/powerpoint/2010/main" xmlns="" val="19452064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2:12-3:21</a:t>
            </a:r>
            <a:endParaRPr lang="en-US" sz="6000" dirty="0">
              <a:solidFill>
                <a:srgbClr val="4B2215"/>
              </a:solidFill>
              <a:latin typeface="Mitzvah"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824273957"/>
              </p:ext>
            </p:extLst>
          </p:nvPr>
        </p:nvGraphicFramePr>
        <p:xfrm>
          <a:off x="228600" y="1397000"/>
          <a:ext cx="8686800" cy="3953694"/>
        </p:xfrm>
        <a:graphic>
          <a:graphicData uri="http://schemas.openxmlformats.org/drawingml/2006/table">
            <a:tbl>
              <a:tblPr firstRow="1" bandRow="1">
                <a:tableStyleId>{073A0DAA-6AF3-43AB-8588-CEC1D06C72B9}</a:tableStyleId>
              </a:tblPr>
              <a:tblGrid>
                <a:gridCol w="4343400"/>
                <a:gridCol w="4343400"/>
              </a:tblGrid>
              <a:tr h="562429">
                <a:tc>
                  <a:txBody>
                    <a:bodyPr/>
                    <a:lstStyle/>
                    <a:p>
                      <a:pPr algn="ctr"/>
                      <a:r>
                        <a:rPr lang="en-US" sz="3200" dirty="0" smtClean="0"/>
                        <a:t>Joel 2</a:t>
                      </a:r>
                      <a:endParaRPr lang="en-US" sz="3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4F27"/>
                    </a:solidFill>
                  </a:tcPr>
                </a:tc>
                <a:tc>
                  <a:txBody>
                    <a:bodyPr/>
                    <a:lstStyle/>
                    <a:p>
                      <a:pPr algn="ctr"/>
                      <a:r>
                        <a:rPr lang="en-US" sz="3200" dirty="0" smtClean="0"/>
                        <a:t>Acts 2</a:t>
                      </a:r>
                      <a:endParaRPr lang="en-US" sz="3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4F27"/>
                    </a:solidFill>
                  </a:tcPr>
                </a:tc>
              </a:tr>
              <a:tr h="562429">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4F27"/>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4F27"/>
                    </a:solidFill>
                  </a:tcPr>
                </a:tc>
              </a:tr>
              <a:tr h="562429">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4F27"/>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4F27"/>
                    </a:solidFill>
                  </a:tcPr>
                </a:tc>
              </a:tr>
              <a:tr h="562429">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4F27"/>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4F27"/>
                    </a:solidFill>
                  </a:tcPr>
                </a:tc>
              </a:tr>
              <a:tr h="562429">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4F27"/>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4F27"/>
                    </a:solidFill>
                  </a:tcPr>
                </a:tc>
              </a:tr>
              <a:tr h="562429">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4F27"/>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4F27"/>
                    </a:solidFill>
                  </a:tcPr>
                </a:tc>
              </a:tr>
              <a:tr h="562429">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4F27"/>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4F27"/>
                    </a:solidFill>
                  </a:tcPr>
                </a:tc>
              </a:tr>
            </a:tbl>
          </a:graphicData>
        </a:graphic>
      </p:graphicFrame>
      <p:sp>
        <p:nvSpPr>
          <p:cNvPr id="3" name="TextBox 2"/>
          <p:cNvSpPr txBox="1"/>
          <p:nvPr/>
        </p:nvSpPr>
        <p:spPr>
          <a:xfrm>
            <a:off x="228600" y="2010228"/>
            <a:ext cx="43434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Sons/Daughters prophesy</a:t>
            </a:r>
            <a:endParaRPr lang="en-US" sz="2400" dirty="0">
              <a:effectLst>
                <a:outerShdw blurRad="38100" dist="38100" dir="2700000" algn="tl">
                  <a:srgbClr val="000000">
                    <a:alpha val="43137"/>
                  </a:srgbClr>
                </a:outerShdw>
              </a:effectLst>
            </a:endParaRPr>
          </a:p>
        </p:txBody>
      </p:sp>
      <p:sp>
        <p:nvSpPr>
          <p:cNvPr id="7" name="TextBox 6"/>
          <p:cNvSpPr txBox="1"/>
          <p:nvPr/>
        </p:nvSpPr>
        <p:spPr>
          <a:xfrm>
            <a:off x="228600" y="2597219"/>
            <a:ext cx="43434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Old men dream</a:t>
            </a:r>
            <a:endParaRPr lang="en-US" sz="2400" dirty="0">
              <a:effectLst>
                <a:outerShdw blurRad="38100" dist="38100" dir="2700000" algn="tl">
                  <a:srgbClr val="000000">
                    <a:alpha val="43137"/>
                  </a:srgbClr>
                </a:outerShdw>
              </a:effectLst>
            </a:endParaRPr>
          </a:p>
        </p:txBody>
      </p:sp>
      <p:sp>
        <p:nvSpPr>
          <p:cNvPr id="8" name="TextBox 7"/>
          <p:cNvSpPr txBox="1"/>
          <p:nvPr/>
        </p:nvSpPr>
        <p:spPr>
          <a:xfrm>
            <a:off x="228600" y="3148763"/>
            <a:ext cx="43434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Young men see visions</a:t>
            </a:r>
            <a:endParaRPr lang="en-US" sz="2400" dirty="0">
              <a:effectLst>
                <a:outerShdw blurRad="38100" dist="38100" dir="2700000" algn="tl">
                  <a:srgbClr val="000000">
                    <a:alpha val="43137"/>
                  </a:srgbClr>
                </a:outerShdw>
              </a:effectLst>
            </a:endParaRPr>
          </a:p>
        </p:txBody>
      </p:sp>
      <p:sp>
        <p:nvSpPr>
          <p:cNvPr id="10" name="TextBox 9"/>
          <p:cNvSpPr txBox="1"/>
          <p:nvPr/>
        </p:nvSpPr>
        <p:spPr>
          <a:xfrm>
            <a:off x="228600" y="4291763"/>
            <a:ext cx="43434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Sun turned to darkness</a:t>
            </a:r>
            <a:endParaRPr lang="en-US" sz="2400" dirty="0">
              <a:effectLst>
                <a:outerShdw blurRad="38100" dist="38100" dir="2700000" algn="tl">
                  <a:srgbClr val="000000">
                    <a:alpha val="43137"/>
                  </a:srgbClr>
                </a:outerShdw>
              </a:effectLst>
            </a:endParaRPr>
          </a:p>
        </p:txBody>
      </p:sp>
      <p:sp>
        <p:nvSpPr>
          <p:cNvPr id="11" name="TextBox 10"/>
          <p:cNvSpPr txBox="1"/>
          <p:nvPr/>
        </p:nvSpPr>
        <p:spPr>
          <a:xfrm>
            <a:off x="228600" y="4854191"/>
            <a:ext cx="43434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Moon turned to blood</a:t>
            </a:r>
            <a:endParaRPr lang="en-US" sz="2400" dirty="0">
              <a:effectLst>
                <a:outerShdw blurRad="38100" dist="38100" dir="2700000" algn="tl">
                  <a:srgbClr val="000000">
                    <a:alpha val="43137"/>
                  </a:srgbClr>
                </a:outerShdw>
              </a:effectLst>
            </a:endParaRPr>
          </a:p>
        </p:txBody>
      </p:sp>
      <p:sp>
        <p:nvSpPr>
          <p:cNvPr id="12" name="TextBox 11"/>
          <p:cNvSpPr txBox="1"/>
          <p:nvPr/>
        </p:nvSpPr>
        <p:spPr>
          <a:xfrm>
            <a:off x="4572000" y="2039256"/>
            <a:ext cx="43434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Sound of rushing wind</a:t>
            </a:r>
            <a:endParaRPr lang="en-US" sz="2400" dirty="0">
              <a:effectLst>
                <a:outerShdw blurRad="38100" dist="38100" dir="2700000" algn="tl">
                  <a:srgbClr val="000000">
                    <a:alpha val="43137"/>
                  </a:srgbClr>
                </a:outerShdw>
              </a:effectLst>
            </a:endParaRPr>
          </a:p>
        </p:txBody>
      </p:sp>
      <p:sp>
        <p:nvSpPr>
          <p:cNvPr id="13" name="TextBox 12"/>
          <p:cNvSpPr txBox="1"/>
          <p:nvPr/>
        </p:nvSpPr>
        <p:spPr>
          <a:xfrm>
            <a:off x="4572000" y="2615363"/>
            <a:ext cx="43434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Cloven tongues of fire</a:t>
            </a:r>
            <a:endParaRPr lang="en-US" sz="2400" dirty="0">
              <a:effectLst>
                <a:outerShdw blurRad="38100" dist="38100" dir="2700000" algn="tl">
                  <a:srgbClr val="000000">
                    <a:alpha val="43137"/>
                  </a:srgbClr>
                </a:outerShdw>
              </a:effectLst>
            </a:endParaRPr>
          </a:p>
        </p:txBody>
      </p:sp>
      <p:sp>
        <p:nvSpPr>
          <p:cNvPr id="14" name="TextBox 13"/>
          <p:cNvSpPr txBox="1"/>
          <p:nvPr/>
        </p:nvSpPr>
        <p:spPr>
          <a:xfrm>
            <a:off x="4572000" y="3163277"/>
            <a:ext cx="43434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Spoke with other tongues</a:t>
            </a:r>
            <a:endParaRPr lang="en-US" sz="2400" dirty="0">
              <a:effectLst>
                <a:outerShdw blurRad="38100" dist="38100" dir="2700000" algn="tl">
                  <a:srgbClr val="000000">
                    <a:alpha val="43137"/>
                  </a:srgbClr>
                </a:outerShdw>
              </a:effectLst>
            </a:endParaRPr>
          </a:p>
        </p:txBody>
      </p:sp>
      <p:sp>
        <p:nvSpPr>
          <p:cNvPr id="16" name="TextBox 15"/>
          <p:cNvSpPr txBox="1"/>
          <p:nvPr/>
        </p:nvSpPr>
        <p:spPr>
          <a:xfrm>
            <a:off x="4572000" y="4288133"/>
            <a:ext cx="43434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Interpretation of tongues?</a:t>
            </a:r>
            <a:endParaRPr lang="en-US" sz="2400" dirty="0">
              <a:effectLst>
                <a:outerShdw blurRad="38100" dist="38100" dir="2700000" algn="tl">
                  <a:srgbClr val="000000">
                    <a:alpha val="43137"/>
                  </a:srgbClr>
                </a:outerShdw>
              </a:effectLst>
            </a:endParaRPr>
          </a:p>
        </p:txBody>
      </p:sp>
      <p:cxnSp>
        <p:nvCxnSpPr>
          <p:cNvPr id="5" name="Straight Connector 4"/>
          <p:cNvCxnSpPr/>
          <p:nvPr/>
        </p:nvCxnSpPr>
        <p:spPr>
          <a:xfrm>
            <a:off x="228600" y="1981200"/>
            <a:ext cx="4343400" cy="5289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28600" y="1981200"/>
            <a:ext cx="4343400" cy="5289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8600" y="2537209"/>
            <a:ext cx="4343400" cy="5289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8600" y="2537209"/>
            <a:ext cx="4343400" cy="5289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8600" y="3085123"/>
            <a:ext cx="4343400" cy="5289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28600" y="3085123"/>
            <a:ext cx="4343400" cy="5289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8600" y="4253521"/>
            <a:ext cx="4343400" cy="5289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28600" y="4253521"/>
            <a:ext cx="4343400" cy="5289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8600" y="4819579"/>
            <a:ext cx="4343400" cy="5289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28600" y="4819579"/>
            <a:ext cx="4343400" cy="5289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Picture 3"/>
          <p:cNvPicPr>
            <a:picLocks noChangeAspect="1" noChangeArrowheads="1"/>
          </p:cNvPicPr>
          <p:nvPr/>
        </p:nvPicPr>
        <p:blipFill rotWithShape="1">
          <a:blip r:embed="rId3" cstate="print">
            <a:lum bright="20000" contrast="-40000"/>
            <a:extLst>
              <a:ext uri="{28A0092B-C50C-407E-A947-70E740481C1C}">
                <a14:useLocalDpi xmlns:a14="http://schemas.microsoft.com/office/drawing/2010/main" xmlns="" val="0"/>
              </a:ext>
            </a:extLst>
          </a:blip>
          <a:srcRect l="4253" r="2425"/>
          <a:stretch/>
        </p:blipFill>
        <p:spPr bwMode="auto">
          <a:xfrm>
            <a:off x="125022" y="3686627"/>
            <a:ext cx="2835894" cy="590621"/>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3"/>
          <p:cNvPicPr>
            <a:picLocks noChangeAspect="1" noChangeArrowheads="1"/>
          </p:cNvPicPr>
          <p:nvPr/>
        </p:nvPicPr>
        <p:blipFill rotWithShape="1">
          <a:blip r:embed="rId3" cstate="print">
            <a:lum bright="20000" contrast="-40000"/>
            <a:extLst>
              <a:ext uri="{28A0092B-C50C-407E-A947-70E740481C1C}">
                <a14:useLocalDpi xmlns:a14="http://schemas.microsoft.com/office/drawing/2010/main" xmlns="" val="0"/>
              </a:ext>
            </a:extLst>
          </a:blip>
          <a:srcRect l="4253" r="2425"/>
          <a:stretch/>
        </p:blipFill>
        <p:spPr bwMode="auto">
          <a:xfrm>
            <a:off x="4484916" y="3690258"/>
            <a:ext cx="2835894" cy="590621"/>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228600" y="3701142"/>
            <a:ext cx="43434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Spirit poured out</a:t>
            </a:r>
            <a:endParaRPr lang="en-US" sz="2400" dirty="0">
              <a:effectLst>
                <a:outerShdw blurRad="38100" dist="38100" dir="2700000" algn="tl">
                  <a:srgbClr val="000000">
                    <a:alpha val="43137"/>
                  </a:srgbClr>
                </a:outerShdw>
              </a:effectLst>
            </a:endParaRPr>
          </a:p>
        </p:txBody>
      </p:sp>
      <p:sp>
        <p:nvSpPr>
          <p:cNvPr id="15" name="TextBox 14"/>
          <p:cNvSpPr txBox="1"/>
          <p:nvPr/>
        </p:nvSpPr>
        <p:spPr>
          <a:xfrm>
            <a:off x="4572000" y="3715656"/>
            <a:ext cx="43434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Spirit poured out</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785877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5"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randombar(vertic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1000"/>
                            </p:stCondLst>
                            <p:childTnLst>
                              <p:par>
                                <p:cTn id="73" presetID="9" presetClass="emph" presetSubtype="0" grpId="1" nodeType="afterEffect">
                                  <p:stCondLst>
                                    <p:cond delay="0"/>
                                  </p:stCondLst>
                                  <p:childTnLst>
                                    <p:set>
                                      <p:cBhvr rctx="PPT">
                                        <p:cTn id="74" dur="indefinite"/>
                                        <p:tgtEl>
                                          <p:spTgt spid="3"/>
                                        </p:tgtEl>
                                        <p:attrNameLst>
                                          <p:attrName>style.opacity</p:attrName>
                                        </p:attrNameLst>
                                      </p:cBhvr>
                                      <p:to>
                                        <p:strVal val="0.5"/>
                                      </p:to>
                                    </p:set>
                                    <p:animEffect filter="image" prLst="opacity: 0.5">
                                      <p:cBhvr rctx="IE">
                                        <p:cTn id="75" dur="indefinite"/>
                                        <p:tgtEl>
                                          <p:spTgt spid="3"/>
                                        </p:tgtEl>
                                      </p:cBhvr>
                                    </p:animEffect>
                                  </p:childTnLst>
                                </p:cTn>
                              </p:par>
                              <p:par>
                                <p:cTn id="76" presetID="9" presetClass="emph" presetSubtype="0" grpId="1" nodeType="withEffect">
                                  <p:stCondLst>
                                    <p:cond delay="0"/>
                                  </p:stCondLst>
                                  <p:childTnLst>
                                    <p:set>
                                      <p:cBhvr rctx="PPT">
                                        <p:cTn id="77" dur="indefinite"/>
                                        <p:tgtEl>
                                          <p:spTgt spid="12"/>
                                        </p:tgtEl>
                                        <p:attrNameLst>
                                          <p:attrName>style.opacity</p:attrName>
                                        </p:attrNameLst>
                                      </p:cBhvr>
                                      <p:to>
                                        <p:strVal val="0.5"/>
                                      </p:to>
                                    </p:set>
                                    <p:animEffect filter="image" prLst="opacity: 0.5">
                                      <p:cBhvr rctx="IE">
                                        <p:cTn id="78" dur="indefinite"/>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par>
                          <p:cTn id="84" fill="hold">
                            <p:stCondLst>
                              <p:cond delay="500"/>
                            </p:stCondLst>
                            <p:childTnLst>
                              <p:par>
                                <p:cTn id="85" presetID="22" presetClass="entr" presetSubtype="8"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childTnLst>
                          </p:cTn>
                        </p:par>
                        <p:par>
                          <p:cTn id="88" fill="hold">
                            <p:stCondLst>
                              <p:cond delay="1000"/>
                            </p:stCondLst>
                            <p:childTnLst>
                              <p:par>
                                <p:cTn id="89" presetID="9" presetClass="emph" presetSubtype="0" grpId="1" nodeType="afterEffect">
                                  <p:stCondLst>
                                    <p:cond delay="0"/>
                                  </p:stCondLst>
                                  <p:childTnLst>
                                    <p:set>
                                      <p:cBhvr rctx="PPT">
                                        <p:cTn id="90" dur="indefinite"/>
                                        <p:tgtEl>
                                          <p:spTgt spid="7"/>
                                        </p:tgtEl>
                                        <p:attrNameLst>
                                          <p:attrName>style.opacity</p:attrName>
                                        </p:attrNameLst>
                                      </p:cBhvr>
                                      <p:to>
                                        <p:strVal val="0.5"/>
                                      </p:to>
                                    </p:set>
                                    <p:animEffect filter="image" prLst="opacity: 0.5">
                                      <p:cBhvr rctx="IE">
                                        <p:cTn id="91" dur="indefinite"/>
                                        <p:tgtEl>
                                          <p:spTgt spid="7"/>
                                        </p:tgtEl>
                                      </p:cBhvr>
                                    </p:animEffect>
                                  </p:childTnLst>
                                </p:cTn>
                              </p:par>
                              <p:par>
                                <p:cTn id="92" presetID="9" presetClass="emph" presetSubtype="0" grpId="1" nodeType="withEffect">
                                  <p:stCondLst>
                                    <p:cond delay="0"/>
                                  </p:stCondLst>
                                  <p:childTnLst>
                                    <p:set>
                                      <p:cBhvr rctx="PPT">
                                        <p:cTn id="93" dur="indefinite"/>
                                        <p:tgtEl>
                                          <p:spTgt spid="13"/>
                                        </p:tgtEl>
                                        <p:attrNameLst>
                                          <p:attrName>style.opacity</p:attrName>
                                        </p:attrNameLst>
                                      </p:cBhvr>
                                      <p:to>
                                        <p:strVal val="0.5"/>
                                      </p:to>
                                    </p:set>
                                    <p:animEffect filter="image" prLst="opacity: 0.5">
                                      <p:cBhvr rctx="IE">
                                        <p:cTn id="94" dur="indefinite"/>
                                        <p:tgtEl>
                                          <p:spTgt spid="1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left)">
                                      <p:cBhvr>
                                        <p:cTn id="99" dur="500"/>
                                        <p:tgtEl>
                                          <p:spTgt spid="23"/>
                                        </p:tgtEl>
                                      </p:cBhvr>
                                    </p:animEffec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left)">
                                      <p:cBhvr>
                                        <p:cTn id="103" dur="500"/>
                                        <p:tgtEl>
                                          <p:spTgt spid="24"/>
                                        </p:tgtEl>
                                      </p:cBhvr>
                                    </p:animEffect>
                                  </p:childTnLst>
                                </p:cTn>
                              </p:par>
                            </p:childTnLst>
                          </p:cTn>
                        </p:par>
                        <p:par>
                          <p:cTn id="104" fill="hold">
                            <p:stCondLst>
                              <p:cond delay="1000"/>
                            </p:stCondLst>
                            <p:childTnLst>
                              <p:par>
                                <p:cTn id="105" presetID="9" presetClass="emph" presetSubtype="0" grpId="1" nodeType="afterEffect">
                                  <p:stCondLst>
                                    <p:cond delay="0"/>
                                  </p:stCondLst>
                                  <p:childTnLst>
                                    <p:set>
                                      <p:cBhvr rctx="PPT">
                                        <p:cTn id="106" dur="indefinite"/>
                                        <p:tgtEl>
                                          <p:spTgt spid="8"/>
                                        </p:tgtEl>
                                        <p:attrNameLst>
                                          <p:attrName>style.opacity</p:attrName>
                                        </p:attrNameLst>
                                      </p:cBhvr>
                                      <p:to>
                                        <p:strVal val="0.5"/>
                                      </p:to>
                                    </p:set>
                                    <p:animEffect filter="image" prLst="opacity: 0.5">
                                      <p:cBhvr rctx="IE">
                                        <p:cTn id="107" dur="indefinite"/>
                                        <p:tgtEl>
                                          <p:spTgt spid="8"/>
                                        </p:tgtEl>
                                      </p:cBhvr>
                                    </p:animEffect>
                                  </p:childTnLst>
                                </p:cTn>
                              </p:par>
                              <p:par>
                                <p:cTn id="108" presetID="9" presetClass="emph" presetSubtype="0" grpId="1" nodeType="withEffect">
                                  <p:stCondLst>
                                    <p:cond delay="0"/>
                                  </p:stCondLst>
                                  <p:childTnLst>
                                    <p:set>
                                      <p:cBhvr rctx="PPT">
                                        <p:cTn id="109" dur="indefinite"/>
                                        <p:tgtEl>
                                          <p:spTgt spid="14"/>
                                        </p:tgtEl>
                                        <p:attrNameLst>
                                          <p:attrName>style.opacity</p:attrName>
                                        </p:attrNameLst>
                                      </p:cBhvr>
                                      <p:to>
                                        <p:strVal val="0.5"/>
                                      </p:to>
                                    </p:set>
                                    <p:animEffect filter="image" prLst="opacity: 0.5">
                                      <p:cBhvr rctx="IE">
                                        <p:cTn id="110" dur="indefinite"/>
                                        <p:tgtEl>
                                          <p:spTgt spid="14"/>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wipe(left)">
                                      <p:cBhvr>
                                        <p:cTn id="115" dur="500"/>
                                        <p:tgtEl>
                                          <p:spTgt spid="25"/>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ipe(left)">
                                      <p:cBhvr>
                                        <p:cTn id="119" dur="500"/>
                                        <p:tgtEl>
                                          <p:spTgt spid="26"/>
                                        </p:tgtEl>
                                      </p:cBhvr>
                                    </p:animEffect>
                                  </p:childTnLst>
                                </p:cTn>
                              </p:par>
                            </p:childTnLst>
                          </p:cTn>
                        </p:par>
                        <p:par>
                          <p:cTn id="120" fill="hold">
                            <p:stCondLst>
                              <p:cond delay="1000"/>
                            </p:stCondLst>
                            <p:childTnLst>
                              <p:par>
                                <p:cTn id="121" presetID="9" presetClass="emph" presetSubtype="0" grpId="1" nodeType="afterEffect">
                                  <p:stCondLst>
                                    <p:cond delay="0"/>
                                  </p:stCondLst>
                                  <p:childTnLst>
                                    <p:set>
                                      <p:cBhvr rctx="PPT">
                                        <p:cTn id="122" dur="indefinite"/>
                                        <p:tgtEl>
                                          <p:spTgt spid="10"/>
                                        </p:tgtEl>
                                        <p:attrNameLst>
                                          <p:attrName>style.opacity</p:attrName>
                                        </p:attrNameLst>
                                      </p:cBhvr>
                                      <p:to>
                                        <p:strVal val="0.5"/>
                                      </p:to>
                                    </p:set>
                                    <p:animEffect filter="image" prLst="opacity: 0.5">
                                      <p:cBhvr rctx="IE">
                                        <p:cTn id="123" dur="indefinite"/>
                                        <p:tgtEl>
                                          <p:spTgt spid="10"/>
                                        </p:tgtEl>
                                      </p:cBhvr>
                                    </p:animEffect>
                                  </p:childTnLst>
                                </p:cTn>
                              </p:par>
                              <p:par>
                                <p:cTn id="124" presetID="9" presetClass="emph" presetSubtype="0" grpId="1" nodeType="withEffect">
                                  <p:stCondLst>
                                    <p:cond delay="0"/>
                                  </p:stCondLst>
                                  <p:childTnLst>
                                    <p:set>
                                      <p:cBhvr rctx="PPT">
                                        <p:cTn id="125" dur="indefinite"/>
                                        <p:tgtEl>
                                          <p:spTgt spid="16"/>
                                        </p:tgtEl>
                                        <p:attrNameLst>
                                          <p:attrName>style.opacity</p:attrName>
                                        </p:attrNameLst>
                                      </p:cBhvr>
                                      <p:to>
                                        <p:strVal val="0.5"/>
                                      </p:to>
                                    </p:set>
                                    <p:animEffect filter="image" prLst="opacity: 0.5">
                                      <p:cBhvr rctx="IE">
                                        <p:cTn id="126" dur="indefinite"/>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27"/>
                                        </p:tgtEl>
                                        <p:attrNameLst>
                                          <p:attrName>style.visibility</p:attrName>
                                        </p:attrNameLst>
                                      </p:cBhvr>
                                      <p:to>
                                        <p:strVal val="visible"/>
                                      </p:to>
                                    </p:set>
                                    <p:animEffect transition="in" filter="wipe(left)">
                                      <p:cBhvr>
                                        <p:cTn id="131" dur="500"/>
                                        <p:tgtEl>
                                          <p:spTgt spid="27"/>
                                        </p:tgtEl>
                                      </p:cBhvr>
                                    </p:animEffect>
                                  </p:childTnLst>
                                </p:cTn>
                              </p:par>
                            </p:childTnLst>
                          </p:cTn>
                        </p:par>
                        <p:par>
                          <p:cTn id="132" fill="hold">
                            <p:stCondLst>
                              <p:cond delay="500"/>
                            </p:stCondLst>
                            <p:childTnLst>
                              <p:par>
                                <p:cTn id="133" presetID="22" presetClass="entr" presetSubtype="8" fill="hold" nodeType="after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wipe(left)">
                                      <p:cBhvr>
                                        <p:cTn id="135" dur="500"/>
                                        <p:tgtEl>
                                          <p:spTgt spid="28"/>
                                        </p:tgtEl>
                                      </p:cBhvr>
                                    </p:animEffect>
                                  </p:childTnLst>
                                </p:cTn>
                              </p:par>
                              <p:par>
                                <p:cTn id="136" presetID="9" presetClass="emph" presetSubtype="0" grpId="1" nodeType="withEffect">
                                  <p:stCondLst>
                                    <p:cond delay="0"/>
                                  </p:stCondLst>
                                  <p:childTnLst>
                                    <p:set>
                                      <p:cBhvr rctx="PPT">
                                        <p:cTn id="137" dur="indefinite"/>
                                        <p:tgtEl>
                                          <p:spTgt spid="11"/>
                                        </p:tgtEl>
                                        <p:attrNameLst>
                                          <p:attrName>style.opacity</p:attrName>
                                        </p:attrNameLst>
                                      </p:cBhvr>
                                      <p:to>
                                        <p:strVal val="0.5"/>
                                      </p:to>
                                    </p:set>
                                    <p:animEffect filter="image" prLst="opacity: 0.5">
                                      <p:cBhvr rctx="IE">
                                        <p:cTn id="138" dur="indefinite"/>
                                        <p:tgtEl>
                                          <p:spTgt spid="11"/>
                                        </p:tgtEl>
                                      </p:cBhvr>
                                    </p:animEffect>
                                  </p:childTnLst>
                                </p:cTn>
                              </p:par>
                            </p:childTnLst>
                          </p:cTn>
                        </p:par>
                      </p:childTnLst>
                    </p:cTn>
                  </p:par>
                  <p:par>
                    <p:cTn id="139" fill="hold">
                      <p:stCondLst>
                        <p:cond delay="indefinite"/>
                      </p:stCondLst>
                      <p:childTnLst>
                        <p:par>
                          <p:cTn id="140" fill="hold">
                            <p:stCondLst>
                              <p:cond delay="0"/>
                            </p:stCondLst>
                            <p:childTnLst>
                              <p:par>
                                <p:cTn id="141" presetID="14" presetClass="entr" presetSubtype="5" fill="hold" nodeType="clickEffect">
                                  <p:stCondLst>
                                    <p:cond delay="0"/>
                                  </p:stCondLst>
                                  <p:childTnLst>
                                    <p:set>
                                      <p:cBhvr>
                                        <p:cTn id="142" dur="1" fill="hold">
                                          <p:stCondLst>
                                            <p:cond delay="0"/>
                                          </p:stCondLst>
                                        </p:cTn>
                                        <p:tgtEl>
                                          <p:spTgt spid="29"/>
                                        </p:tgtEl>
                                        <p:attrNameLst>
                                          <p:attrName>style.visibility</p:attrName>
                                        </p:attrNameLst>
                                      </p:cBhvr>
                                      <p:to>
                                        <p:strVal val="visible"/>
                                      </p:to>
                                    </p:set>
                                    <p:animEffect transition="in" filter="randombar(vertical)">
                                      <p:cBhvr>
                                        <p:cTn id="143" dur="500"/>
                                        <p:tgtEl>
                                          <p:spTgt spid="29"/>
                                        </p:tgtEl>
                                      </p:cBhvr>
                                    </p:animEffect>
                                  </p:childTnLst>
                                </p:cTn>
                              </p:par>
                            </p:childTnLst>
                          </p:cTn>
                        </p:par>
                        <p:par>
                          <p:cTn id="144" fill="hold">
                            <p:stCondLst>
                              <p:cond delay="500"/>
                            </p:stCondLst>
                            <p:childTnLst>
                              <p:par>
                                <p:cTn id="145" presetID="14" presetClass="entr" presetSubtype="5" fill="hold"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randombar(vertical)">
                                      <p:cBhvr>
                                        <p:cTn id="147" dur="500"/>
                                        <p:tgtEl>
                                          <p:spTgt spid="30"/>
                                        </p:tgtEl>
                                      </p:cBhvr>
                                    </p:animEffect>
                                  </p:childTnLst>
                                </p:cTn>
                              </p:par>
                            </p:childTnLst>
                          </p:cTn>
                        </p:par>
                      </p:childTnLst>
                    </p:cTn>
                  </p:par>
                  <p:par>
                    <p:cTn id="148" fill="hold">
                      <p:stCondLst>
                        <p:cond delay="indefinite"/>
                      </p:stCondLst>
                      <p:childTnLst>
                        <p:par>
                          <p:cTn id="149" fill="hold">
                            <p:stCondLst>
                              <p:cond delay="0"/>
                            </p:stCondLst>
                            <p:childTnLst>
                              <p:par>
                                <p:cTn id="150" presetID="14" presetClass="exit" presetSubtype="5" fill="hold" nodeType="clickEffect">
                                  <p:stCondLst>
                                    <p:cond delay="0"/>
                                  </p:stCondLst>
                                  <p:childTnLst>
                                    <p:animEffect transition="out" filter="randombar(vertical)">
                                      <p:cBhvr>
                                        <p:cTn id="151" dur="500"/>
                                        <p:tgtEl>
                                          <p:spTgt spid="2"/>
                                        </p:tgtEl>
                                      </p:cBhvr>
                                    </p:animEffect>
                                    <p:set>
                                      <p:cBhvr>
                                        <p:cTn id="152" dur="1" fill="hold">
                                          <p:stCondLst>
                                            <p:cond delay="499"/>
                                          </p:stCondLst>
                                        </p:cTn>
                                        <p:tgtEl>
                                          <p:spTgt spid="2"/>
                                        </p:tgtEl>
                                        <p:attrNameLst>
                                          <p:attrName>style.visibility</p:attrName>
                                        </p:attrNameLst>
                                      </p:cBhvr>
                                      <p:to>
                                        <p:strVal val="hidden"/>
                                      </p:to>
                                    </p:set>
                                  </p:childTnLst>
                                </p:cTn>
                              </p:par>
                              <p:par>
                                <p:cTn id="153" presetID="14" presetClass="exit" presetSubtype="5" fill="hold" grpId="2" nodeType="withEffect">
                                  <p:stCondLst>
                                    <p:cond delay="0"/>
                                  </p:stCondLst>
                                  <p:childTnLst>
                                    <p:animEffect transition="out" filter="randombar(vertical)">
                                      <p:cBhvr>
                                        <p:cTn id="154" dur="500"/>
                                        <p:tgtEl>
                                          <p:spTgt spid="3"/>
                                        </p:tgtEl>
                                      </p:cBhvr>
                                    </p:animEffect>
                                    <p:set>
                                      <p:cBhvr>
                                        <p:cTn id="155" dur="1" fill="hold">
                                          <p:stCondLst>
                                            <p:cond delay="499"/>
                                          </p:stCondLst>
                                        </p:cTn>
                                        <p:tgtEl>
                                          <p:spTgt spid="3"/>
                                        </p:tgtEl>
                                        <p:attrNameLst>
                                          <p:attrName>style.visibility</p:attrName>
                                        </p:attrNameLst>
                                      </p:cBhvr>
                                      <p:to>
                                        <p:strVal val="hidden"/>
                                      </p:to>
                                    </p:set>
                                  </p:childTnLst>
                                </p:cTn>
                              </p:par>
                              <p:par>
                                <p:cTn id="156" presetID="14" presetClass="exit" presetSubtype="5" fill="hold" grpId="2" nodeType="withEffect">
                                  <p:stCondLst>
                                    <p:cond delay="0"/>
                                  </p:stCondLst>
                                  <p:childTnLst>
                                    <p:animEffect transition="out" filter="randombar(vertical)">
                                      <p:cBhvr>
                                        <p:cTn id="157" dur="500"/>
                                        <p:tgtEl>
                                          <p:spTgt spid="7"/>
                                        </p:tgtEl>
                                      </p:cBhvr>
                                    </p:animEffect>
                                    <p:set>
                                      <p:cBhvr>
                                        <p:cTn id="158" dur="1" fill="hold">
                                          <p:stCondLst>
                                            <p:cond delay="499"/>
                                          </p:stCondLst>
                                        </p:cTn>
                                        <p:tgtEl>
                                          <p:spTgt spid="7"/>
                                        </p:tgtEl>
                                        <p:attrNameLst>
                                          <p:attrName>style.visibility</p:attrName>
                                        </p:attrNameLst>
                                      </p:cBhvr>
                                      <p:to>
                                        <p:strVal val="hidden"/>
                                      </p:to>
                                    </p:set>
                                  </p:childTnLst>
                                </p:cTn>
                              </p:par>
                              <p:par>
                                <p:cTn id="159" presetID="14" presetClass="exit" presetSubtype="5" fill="hold" grpId="2" nodeType="withEffect">
                                  <p:stCondLst>
                                    <p:cond delay="0"/>
                                  </p:stCondLst>
                                  <p:childTnLst>
                                    <p:animEffect transition="out" filter="randombar(vertical)">
                                      <p:cBhvr>
                                        <p:cTn id="160" dur="500"/>
                                        <p:tgtEl>
                                          <p:spTgt spid="8"/>
                                        </p:tgtEl>
                                      </p:cBhvr>
                                    </p:animEffect>
                                    <p:set>
                                      <p:cBhvr>
                                        <p:cTn id="161" dur="1" fill="hold">
                                          <p:stCondLst>
                                            <p:cond delay="499"/>
                                          </p:stCondLst>
                                        </p:cTn>
                                        <p:tgtEl>
                                          <p:spTgt spid="8"/>
                                        </p:tgtEl>
                                        <p:attrNameLst>
                                          <p:attrName>style.visibility</p:attrName>
                                        </p:attrNameLst>
                                      </p:cBhvr>
                                      <p:to>
                                        <p:strVal val="hidden"/>
                                      </p:to>
                                    </p:set>
                                  </p:childTnLst>
                                </p:cTn>
                              </p:par>
                              <p:par>
                                <p:cTn id="162" presetID="14" presetClass="exit" presetSubtype="5" fill="hold" grpId="1" nodeType="withEffect">
                                  <p:stCondLst>
                                    <p:cond delay="0"/>
                                  </p:stCondLst>
                                  <p:childTnLst>
                                    <p:animEffect transition="out" filter="randombar(vertical)">
                                      <p:cBhvr>
                                        <p:cTn id="163" dur="500"/>
                                        <p:tgtEl>
                                          <p:spTgt spid="9"/>
                                        </p:tgtEl>
                                      </p:cBhvr>
                                    </p:animEffect>
                                    <p:set>
                                      <p:cBhvr>
                                        <p:cTn id="164" dur="1" fill="hold">
                                          <p:stCondLst>
                                            <p:cond delay="499"/>
                                          </p:stCondLst>
                                        </p:cTn>
                                        <p:tgtEl>
                                          <p:spTgt spid="9"/>
                                        </p:tgtEl>
                                        <p:attrNameLst>
                                          <p:attrName>style.visibility</p:attrName>
                                        </p:attrNameLst>
                                      </p:cBhvr>
                                      <p:to>
                                        <p:strVal val="hidden"/>
                                      </p:to>
                                    </p:set>
                                  </p:childTnLst>
                                </p:cTn>
                              </p:par>
                              <p:par>
                                <p:cTn id="165" presetID="14" presetClass="exit" presetSubtype="5" fill="hold" grpId="2" nodeType="withEffect">
                                  <p:stCondLst>
                                    <p:cond delay="0"/>
                                  </p:stCondLst>
                                  <p:childTnLst>
                                    <p:animEffect transition="out" filter="randombar(vertical)">
                                      <p:cBhvr>
                                        <p:cTn id="166" dur="500"/>
                                        <p:tgtEl>
                                          <p:spTgt spid="10"/>
                                        </p:tgtEl>
                                      </p:cBhvr>
                                    </p:animEffect>
                                    <p:set>
                                      <p:cBhvr>
                                        <p:cTn id="167" dur="1" fill="hold">
                                          <p:stCondLst>
                                            <p:cond delay="499"/>
                                          </p:stCondLst>
                                        </p:cTn>
                                        <p:tgtEl>
                                          <p:spTgt spid="10"/>
                                        </p:tgtEl>
                                        <p:attrNameLst>
                                          <p:attrName>style.visibility</p:attrName>
                                        </p:attrNameLst>
                                      </p:cBhvr>
                                      <p:to>
                                        <p:strVal val="hidden"/>
                                      </p:to>
                                    </p:set>
                                  </p:childTnLst>
                                </p:cTn>
                              </p:par>
                              <p:par>
                                <p:cTn id="168" presetID="14" presetClass="exit" presetSubtype="5" fill="hold" grpId="2" nodeType="withEffect">
                                  <p:stCondLst>
                                    <p:cond delay="0"/>
                                  </p:stCondLst>
                                  <p:childTnLst>
                                    <p:animEffect transition="out" filter="randombar(vertical)">
                                      <p:cBhvr>
                                        <p:cTn id="169" dur="500"/>
                                        <p:tgtEl>
                                          <p:spTgt spid="11"/>
                                        </p:tgtEl>
                                      </p:cBhvr>
                                    </p:animEffect>
                                    <p:set>
                                      <p:cBhvr>
                                        <p:cTn id="170" dur="1" fill="hold">
                                          <p:stCondLst>
                                            <p:cond delay="499"/>
                                          </p:stCondLst>
                                        </p:cTn>
                                        <p:tgtEl>
                                          <p:spTgt spid="11"/>
                                        </p:tgtEl>
                                        <p:attrNameLst>
                                          <p:attrName>style.visibility</p:attrName>
                                        </p:attrNameLst>
                                      </p:cBhvr>
                                      <p:to>
                                        <p:strVal val="hidden"/>
                                      </p:to>
                                    </p:set>
                                  </p:childTnLst>
                                </p:cTn>
                              </p:par>
                              <p:par>
                                <p:cTn id="171" presetID="14" presetClass="exit" presetSubtype="5" fill="hold" grpId="2" nodeType="withEffect">
                                  <p:stCondLst>
                                    <p:cond delay="0"/>
                                  </p:stCondLst>
                                  <p:childTnLst>
                                    <p:animEffect transition="out" filter="randombar(vertical)">
                                      <p:cBhvr>
                                        <p:cTn id="172" dur="500"/>
                                        <p:tgtEl>
                                          <p:spTgt spid="12"/>
                                        </p:tgtEl>
                                      </p:cBhvr>
                                    </p:animEffect>
                                    <p:set>
                                      <p:cBhvr>
                                        <p:cTn id="173" dur="1" fill="hold">
                                          <p:stCondLst>
                                            <p:cond delay="499"/>
                                          </p:stCondLst>
                                        </p:cTn>
                                        <p:tgtEl>
                                          <p:spTgt spid="12"/>
                                        </p:tgtEl>
                                        <p:attrNameLst>
                                          <p:attrName>style.visibility</p:attrName>
                                        </p:attrNameLst>
                                      </p:cBhvr>
                                      <p:to>
                                        <p:strVal val="hidden"/>
                                      </p:to>
                                    </p:set>
                                  </p:childTnLst>
                                </p:cTn>
                              </p:par>
                              <p:par>
                                <p:cTn id="174" presetID="14" presetClass="exit" presetSubtype="5" fill="hold" grpId="2" nodeType="withEffect">
                                  <p:stCondLst>
                                    <p:cond delay="0"/>
                                  </p:stCondLst>
                                  <p:childTnLst>
                                    <p:animEffect transition="out" filter="randombar(vertical)">
                                      <p:cBhvr>
                                        <p:cTn id="175" dur="500"/>
                                        <p:tgtEl>
                                          <p:spTgt spid="13"/>
                                        </p:tgtEl>
                                      </p:cBhvr>
                                    </p:animEffect>
                                    <p:set>
                                      <p:cBhvr>
                                        <p:cTn id="176" dur="1" fill="hold">
                                          <p:stCondLst>
                                            <p:cond delay="499"/>
                                          </p:stCondLst>
                                        </p:cTn>
                                        <p:tgtEl>
                                          <p:spTgt spid="13"/>
                                        </p:tgtEl>
                                        <p:attrNameLst>
                                          <p:attrName>style.visibility</p:attrName>
                                        </p:attrNameLst>
                                      </p:cBhvr>
                                      <p:to>
                                        <p:strVal val="hidden"/>
                                      </p:to>
                                    </p:set>
                                  </p:childTnLst>
                                </p:cTn>
                              </p:par>
                              <p:par>
                                <p:cTn id="177" presetID="14" presetClass="exit" presetSubtype="5" fill="hold" grpId="2" nodeType="withEffect">
                                  <p:stCondLst>
                                    <p:cond delay="0"/>
                                  </p:stCondLst>
                                  <p:childTnLst>
                                    <p:animEffect transition="out" filter="randombar(vertical)">
                                      <p:cBhvr>
                                        <p:cTn id="178" dur="500"/>
                                        <p:tgtEl>
                                          <p:spTgt spid="14"/>
                                        </p:tgtEl>
                                      </p:cBhvr>
                                    </p:animEffect>
                                    <p:set>
                                      <p:cBhvr>
                                        <p:cTn id="179" dur="1" fill="hold">
                                          <p:stCondLst>
                                            <p:cond delay="499"/>
                                          </p:stCondLst>
                                        </p:cTn>
                                        <p:tgtEl>
                                          <p:spTgt spid="14"/>
                                        </p:tgtEl>
                                        <p:attrNameLst>
                                          <p:attrName>style.visibility</p:attrName>
                                        </p:attrNameLst>
                                      </p:cBhvr>
                                      <p:to>
                                        <p:strVal val="hidden"/>
                                      </p:to>
                                    </p:set>
                                  </p:childTnLst>
                                </p:cTn>
                              </p:par>
                              <p:par>
                                <p:cTn id="180" presetID="14" presetClass="exit" presetSubtype="5" fill="hold" grpId="1" nodeType="withEffect">
                                  <p:stCondLst>
                                    <p:cond delay="0"/>
                                  </p:stCondLst>
                                  <p:childTnLst>
                                    <p:animEffect transition="out" filter="randombar(vertical)">
                                      <p:cBhvr>
                                        <p:cTn id="181" dur="500"/>
                                        <p:tgtEl>
                                          <p:spTgt spid="15"/>
                                        </p:tgtEl>
                                      </p:cBhvr>
                                    </p:animEffect>
                                    <p:set>
                                      <p:cBhvr>
                                        <p:cTn id="182" dur="1" fill="hold">
                                          <p:stCondLst>
                                            <p:cond delay="499"/>
                                          </p:stCondLst>
                                        </p:cTn>
                                        <p:tgtEl>
                                          <p:spTgt spid="15"/>
                                        </p:tgtEl>
                                        <p:attrNameLst>
                                          <p:attrName>style.visibility</p:attrName>
                                        </p:attrNameLst>
                                      </p:cBhvr>
                                      <p:to>
                                        <p:strVal val="hidden"/>
                                      </p:to>
                                    </p:set>
                                  </p:childTnLst>
                                </p:cTn>
                              </p:par>
                              <p:par>
                                <p:cTn id="183" presetID="14" presetClass="exit" presetSubtype="5" fill="hold" grpId="2" nodeType="withEffect">
                                  <p:stCondLst>
                                    <p:cond delay="0"/>
                                  </p:stCondLst>
                                  <p:childTnLst>
                                    <p:animEffect transition="out" filter="randombar(vertical)">
                                      <p:cBhvr>
                                        <p:cTn id="184" dur="500"/>
                                        <p:tgtEl>
                                          <p:spTgt spid="16"/>
                                        </p:tgtEl>
                                      </p:cBhvr>
                                    </p:animEffect>
                                    <p:set>
                                      <p:cBhvr>
                                        <p:cTn id="185" dur="1" fill="hold">
                                          <p:stCondLst>
                                            <p:cond delay="499"/>
                                          </p:stCondLst>
                                        </p:cTn>
                                        <p:tgtEl>
                                          <p:spTgt spid="16"/>
                                        </p:tgtEl>
                                        <p:attrNameLst>
                                          <p:attrName>style.visibility</p:attrName>
                                        </p:attrNameLst>
                                      </p:cBhvr>
                                      <p:to>
                                        <p:strVal val="hidden"/>
                                      </p:to>
                                    </p:set>
                                  </p:childTnLst>
                                </p:cTn>
                              </p:par>
                              <p:par>
                                <p:cTn id="186" presetID="14" presetClass="exit" presetSubtype="5" fill="hold" nodeType="withEffect">
                                  <p:stCondLst>
                                    <p:cond delay="0"/>
                                  </p:stCondLst>
                                  <p:childTnLst>
                                    <p:animEffect transition="out" filter="randombar(vertical)">
                                      <p:cBhvr>
                                        <p:cTn id="187" dur="500"/>
                                        <p:tgtEl>
                                          <p:spTgt spid="5"/>
                                        </p:tgtEl>
                                      </p:cBhvr>
                                    </p:animEffect>
                                    <p:set>
                                      <p:cBhvr>
                                        <p:cTn id="188" dur="1" fill="hold">
                                          <p:stCondLst>
                                            <p:cond delay="499"/>
                                          </p:stCondLst>
                                        </p:cTn>
                                        <p:tgtEl>
                                          <p:spTgt spid="5"/>
                                        </p:tgtEl>
                                        <p:attrNameLst>
                                          <p:attrName>style.visibility</p:attrName>
                                        </p:attrNameLst>
                                      </p:cBhvr>
                                      <p:to>
                                        <p:strVal val="hidden"/>
                                      </p:to>
                                    </p:set>
                                  </p:childTnLst>
                                </p:cTn>
                              </p:par>
                              <p:par>
                                <p:cTn id="189" presetID="14" presetClass="exit" presetSubtype="5" fill="hold" nodeType="withEffect">
                                  <p:stCondLst>
                                    <p:cond delay="0"/>
                                  </p:stCondLst>
                                  <p:childTnLst>
                                    <p:animEffect transition="out" filter="randombar(vertical)">
                                      <p:cBhvr>
                                        <p:cTn id="190" dur="500"/>
                                        <p:tgtEl>
                                          <p:spTgt spid="17"/>
                                        </p:tgtEl>
                                      </p:cBhvr>
                                    </p:animEffect>
                                    <p:set>
                                      <p:cBhvr>
                                        <p:cTn id="191" dur="1" fill="hold">
                                          <p:stCondLst>
                                            <p:cond delay="499"/>
                                          </p:stCondLst>
                                        </p:cTn>
                                        <p:tgtEl>
                                          <p:spTgt spid="17"/>
                                        </p:tgtEl>
                                        <p:attrNameLst>
                                          <p:attrName>style.visibility</p:attrName>
                                        </p:attrNameLst>
                                      </p:cBhvr>
                                      <p:to>
                                        <p:strVal val="hidden"/>
                                      </p:to>
                                    </p:set>
                                  </p:childTnLst>
                                </p:cTn>
                              </p:par>
                              <p:par>
                                <p:cTn id="192" presetID="14" presetClass="exit" presetSubtype="5" fill="hold" nodeType="withEffect">
                                  <p:stCondLst>
                                    <p:cond delay="0"/>
                                  </p:stCondLst>
                                  <p:childTnLst>
                                    <p:animEffect transition="out" filter="randombar(vertical)">
                                      <p:cBhvr>
                                        <p:cTn id="193" dur="500"/>
                                        <p:tgtEl>
                                          <p:spTgt spid="21"/>
                                        </p:tgtEl>
                                      </p:cBhvr>
                                    </p:animEffect>
                                    <p:set>
                                      <p:cBhvr>
                                        <p:cTn id="194" dur="1" fill="hold">
                                          <p:stCondLst>
                                            <p:cond delay="499"/>
                                          </p:stCondLst>
                                        </p:cTn>
                                        <p:tgtEl>
                                          <p:spTgt spid="21"/>
                                        </p:tgtEl>
                                        <p:attrNameLst>
                                          <p:attrName>style.visibility</p:attrName>
                                        </p:attrNameLst>
                                      </p:cBhvr>
                                      <p:to>
                                        <p:strVal val="hidden"/>
                                      </p:to>
                                    </p:set>
                                  </p:childTnLst>
                                </p:cTn>
                              </p:par>
                              <p:par>
                                <p:cTn id="195" presetID="14" presetClass="exit" presetSubtype="5" fill="hold" nodeType="withEffect">
                                  <p:stCondLst>
                                    <p:cond delay="0"/>
                                  </p:stCondLst>
                                  <p:childTnLst>
                                    <p:animEffect transition="out" filter="randombar(vertical)">
                                      <p:cBhvr>
                                        <p:cTn id="196" dur="500"/>
                                        <p:tgtEl>
                                          <p:spTgt spid="22"/>
                                        </p:tgtEl>
                                      </p:cBhvr>
                                    </p:animEffect>
                                    <p:set>
                                      <p:cBhvr>
                                        <p:cTn id="197" dur="1" fill="hold">
                                          <p:stCondLst>
                                            <p:cond delay="499"/>
                                          </p:stCondLst>
                                        </p:cTn>
                                        <p:tgtEl>
                                          <p:spTgt spid="22"/>
                                        </p:tgtEl>
                                        <p:attrNameLst>
                                          <p:attrName>style.visibility</p:attrName>
                                        </p:attrNameLst>
                                      </p:cBhvr>
                                      <p:to>
                                        <p:strVal val="hidden"/>
                                      </p:to>
                                    </p:set>
                                  </p:childTnLst>
                                </p:cTn>
                              </p:par>
                              <p:par>
                                <p:cTn id="198" presetID="14" presetClass="exit" presetSubtype="5" fill="hold" nodeType="withEffect">
                                  <p:stCondLst>
                                    <p:cond delay="0"/>
                                  </p:stCondLst>
                                  <p:childTnLst>
                                    <p:animEffect transition="out" filter="randombar(vertical)">
                                      <p:cBhvr>
                                        <p:cTn id="199" dur="500"/>
                                        <p:tgtEl>
                                          <p:spTgt spid="23"/>
                                        </p:tgtEl>
                                      </p:cBhvr>
                                    </p:animEffect>
                                    <p:set>
                                      <p:cBhvr>
                                        <p:cTn id="200" dur="1" fill="hold">
                                          <p:stCondLst>
                                            <p:cond delay="499"/>
                                          </p:stCondLst>
                                        </p:cTn>
                                        <p:tgtEl>
                                          <p:spTgt spid="23"/>
                                        </p:tgtEl>
                                        <p:attrNameLst>
                                          <p:attrName>style.visibility</p:attrName>
                                        </p:attrNameLst>
                                      </p:cBhvr>
                                      <p:to>
                                        <p:strVal val="hidden"/>
                                      </p:to>
                                    </p:set>
                                  </p:childTnLst>
                                </p:cTn>
                              </p:par>
                              <p:par>
                                <p:cTn id="201" presetID="14" presetClass="exit" presetSubtype="5" fill="hold" nodeType="withEffect">
                                  <p:stCondLst>
                                    <p:cond delay="0"/>
                                  </p:stCondLst>
                                  <p:childTnLst>
                                    <p:animEffect transition="out" filter="randombar(vertical)">
                                      <p:cBhvr>
                                        <p:cTn id="202" dur="500"/>
                                        <p:tgtEl>
                                          <p:spTgt spid="24"/>
                                        </p:tgtEl>
                                      </p:cBhvr>
                                    </p:animEffect>
                                    <p:set>
                                      <p:cBhvr>
                                        <p:cTn id="203" dur="1" fill="hold">
                                          <p:stCondLst>
                                            <p:cond delay="499"/>
                                          </p:stCondLst>
                                        </p:cTn>
                                        <p:tgtEl>
                                          <p:spTgt spid="24"/>
                                        </p:tgtEl>
                                        <p:attrNameLst>
                                          <p:attrName>style.visibility</p:attrName>
                                        </p:attrNameLst>
                                      </p:cBhvr>
                                      <p:to>
                                        <p:strVal val="hidden"/>
                                      </p:to>
                                    </p:set>
                                  </p:childTnLst>
                                </p:cTn>
                              </p:par>
                              <p:par>
                                <p:cTn id="204" presetID="14" presetClass="exit" presetSubtype="5" fill="hold" nodeType="withEffect">
                                  <p:stCondLst>
                                    <p:cond delay="0"/>
                                  </p:stCondLst>
                                  <p:childTnLst>
                                    <p:animEffect transition="out" filter="randombar(vertical)">
                                      <p:cBhvr>
                                        <p:cTn id="205" dur="500"/>
                                        <p:tgtEl>
                                          <p:spTgt spid="25"/>
                                        </p:tgtEl>
                                      </p:cBhvr>
                                    </p:animEffect>
                                    <p:set>
                                      <p:cBhvr>
                                        <p:cTn id="206" dur="1" fill="hold">
                                          <p:stCondLst>
                                            <p:cond delay="499"/>
                                          </p:stCondLst>
                                        </p:cTn>
                                        <p:tgtEl>
                                          <p:spTgt spid="25"/>
                                        </p:tgtEl>
                                        <p:attrNameLst>
                                          <p:attrName>style.visibility</p:attrName>
                                        </p:attrNameLst>
                                      </p:cBhvr>
                                      <p:to>
                                        <p:strVal val="hidden"/>
                                      </p:to>
                                    </p:set>
                                  </p:childTnLst>
                                </p:cTn>
                              </p:par>
                              <p:par>
                                <p:cTn id="207" presetID="14" presetClass="exit" presetSubtype="5" fill="hold" nodeType="withEffect">
                                  <p:stCondLst>
                                    <p:cond delay="0"/>
                                  </p:stCondLst>
                                  <p:childTnLst>
                                    <p:animEffect transition="out" filter="randombar(vertical)">
                                      <p:cBhvr>
                                        <p:cTn id="208" dur="500"/>
                                        <p:tgtEl>
                                          <p:spTgt spid="26"/>
                                        </p:tgtEl>
                                      </p:cBhvr>
                                    </p:animEffect>
                                    <p:set>
                                      <p:cBhvr>
                                        <p:cTn id="209" dur="1" fill="hold">
                                          <p:stCondLst>
                                            <p:cond delay="499"/>
                                          </p:stCondLst>
                                        </p:cTn>
                                        <p:tgtEl>
                                          <p:spTgt spid="26"/>
                                        </p:tgtEl>
                                        <p:attrNameLst>
                                          <p:attrName>style.visibility</p:attrName>
                                        </p:attrNameLst>
                                      </p:cBhvr>
                                      <p:to>
                                        <p:strVal val="hidden"/>
                                      </p:to>
                                    </p:set>
                                  </p:childTnLst>
                                </p:cTn>
                              </p:par>
                              <p:par>
                                <p:cTn id="210" presetID="14" presetClass="exit" presetSubtype="5" fill="hold" nodeType="withEffect">
                                  <p:stCondLst>
                                    <p:cond delay="0"/>
                                  </p:stCondLst>
                                  <p:childTnLst>
                                    <p:animEffect transition="out" filter="randombar(vertical)">
                                      <p:cBhvr>
                                        <p:cTn id="211" dur="500"/>
                                        <p:tgtEl>
                                          <p:spTgt spid="27"/>
                                        </p:tgtEl>
                                      </p:cBhvr>
                                    </p:animEffect>
                                    <p:set>
                                      <p:cBhvr>
                                        <p:cTn id="212" dur="1" fill="hold">
                                          <p:stCondLst>
                                            <p:cond delay="499"/>
                                          </p:stCondLst>
                                        </p:cTn>
                                        <p:tgtEl>
                                          <p:spTgt spid="27"/>
                                        </p:tgtEl>
                                        <p:attrNameLst>
                                          <p:attrName>style.visibility</p:attrName>
                                        </p:attrNameLst>
                                      </p:cBhvr>
                                      <p:to>
                                        <p:strVal val="hidden"/>
                                      </p:to>
                                    </p:set>
                                  </p:childTnLst>
                                </p:cTn>
                              </p:par>
                              <p:par>
                                <p:cTn id="213" presetID="14" presetClass="exit" presetSubtype="5" fill="hold" nodeType="withEffect">
                                  <p:stCondLst>
                                    <p:cond delay="0"/>
                                  </p:stCondLst>
                                  <p:childTnLst>
                                    <p:animEffect transition="out" filter="randombar(vertical)">
                                      <p:cBhvr>
                                        <p:cTn id="214" dur="500"/>
                                        <p:tgtEl>
                                          <p:spTgt spid="28"/>
                                        </p:tgtEl>
                                      </p:cBhvr>
                                    </p:animEffect>
                                    <p:set>
                                      <p:cBhvr>
                                        <p:cTn id="215" dur="1" fill="hold">
                                          <p:stCondLst>
                                            <p:cond delay="499"/>
                                          </p:stCondLst>
                                        </p:cTn>
                                        <p:tgtEl>
                                          <p:spTgt spid="28"/>
                                        </p:tgtEl>
                                        <p:attrNameLst>
                                          <p:attrName>style.visibility</p:attrName>
                                        </p:attrNameLst>
                                      </p:cBhvr>
                                      <p:to>
                                        <p:strVal val="hidden"/>
                                      </p:to>
                                    </p:set>
                                  </p:childTnLst>
                                </p:cTn>
                              </p:par>
                              <p:par>
                                <p:cTn id="216" presetID="14" presetClass="exit" presetSubtype="5" fill="hold" nodeType="withEffect">
                                  <p:stCondLst>
                                    <p:cond delay="0"/>
                                  </p:stCondLst>
                                  <p:childTnLst>
                                    <p:animEffect transition="out" filter="randombar(vertical)">
                                      <p:cBhvr>
                                        <p:cTn id="217" dur="500"/>
                                        <p:tgtEl>
                                          <p:spTgt spid="29"/>
                                        </p:tgtEl>
                                      </p:cBhvr>
                                    </p:animEffect>
                                    <p:set>
                                      <p:cBhvr>
                                        <p:cTn id="218" dur="1" fill="hold">
                                          <p:stCondLst>
                                            <p:cond delay="499"/>
                                          </p:stCondLst>
                                        </p:cTn>
                                        <p:tgtEl>
                                          <p:spTgt spid="29"/>
                                        </p:tgtEl>
                                        <p:attrNameLst>
                                          <p:attrName>style.visibility</p:attrName>
                                        </p:attrNameLst>
                                      </p:cBhvr>
                                      <p:to>
                                        <p:strVal val="hidden"/>
                                      </p:to>
                                    </p:set>
                                  </p:childTnLst>
                                </p:cTn>
                              </p:par>
                              <p:par>
                                <p:cTn id="219" presetID="14" presetClass="exit" presetSubtype="5" fill="hold" nodeType="withEffect">
                                  <p:stCondLst>
                                    <p:cond delay="0"/>
                                  </p:stCondLst>
                                  <p:childTnLst>
                                    <p:animEffect transition="out" filter="randombar(vertical)">
                                      <p:cBhvr>
                                        <p:cTn id="220" dur="500"/>
                                        <p:tgtEl>
                                          <p:spTgt spid="30"/>
                                        </p:tgtEl>
                                      </p:cBhvr>
                                    </p:animEffect>
                                    <p:set>
                                      <p:cBhvr>
                                        <p:cTn id="221"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7" grpId="0"/>
      <p:bldP spid="7" grpId="1"/>
      <p:bldP spid="7" grpId="2"/>
      <p:bldP spid="8" grpId="0"/>
      <p:bldP spid="8" grpId="1"/>
      <p:bldP spid="8"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6" grpId="0"/>
      <p:bldP spid="16" grpId="1"/>
      <p:bldP spid="16" grpId="2"/>
      <p:bldP spid="9" grpId="0"/>
      <p:bldP spid="9" grpId="1"/>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Joel 2:12-3:21</a:t>
            </a:r>
            <a:endParaRPr lang="en-US" sz="6000" dirty="0">
              <a:solidFill>
                <a:srgbClr val="4B2215"/>
              </a:solidFill>
              <a:latin typeface="Mitzvah" pitchFamily="2" charset="0"/>
            </a:endParaRPr>
          </a:p>
        </p:txBody>
      </p:sp>
      <p:sp>
        <p:nvSpPr>
          <p:cNvPr id="41" name="TextBox 40"/>
          <p:cNvSpPr txBox="1"/>
          <p:nvPr/>
        </p:nvSpPr>
        <p:spPr>
          <a:xfrm>
            <a:off x="381001" y="1107996"/>
            <a:ext cx="8305799" cy="563231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Jer. 31:33-34 ~ </a:t>
            </a:r>
            <a:r>
              <a:rPr lang="en-US" sz="3600" baseline="30000" dirty="0">
                <a:effectLst>
                  <a:outerShdw blurRad="38100" dist="38100" dir="2700000" algn="tl">
                    <a:srgbClr val="000000">
                      <a:alpha val="43137"/>
                    </a:srgbClr>
                  </a:outerShdw>
                </a:effectLst>
              </a:rPr>
              <a:t>33</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But this is the covenant that I will make with the house of Israel after those days, says the LORD: I will put My law in their minds, and write it on their hearts; and I will be their God, and they shall be My people. </a:t>
            </a:r>
            <a:r>
              <a:rPr lang="en-US" sz="3600" baseline="30000" dirty="0">
                <a:effectLst>
                  <a:outerShdw blurRad="38100" dist="38100" dir="2700000" algn="tl">
                    <a:srgbClr val="000000">
                      <a:alpha val="43137"/>
                    </a:srgbClr>
                  </a:outerShdw>
                </a:effectLst>
              </a:rPr>
              <a:t>34</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No more shall every man teach his neighbor, and every man his brother, saying, ‘Know the LORD,’ for they </a:t>
            </a:r>
            <a:r>
              <a:rPr lang="en-US" sz="3600" dirty="0" smtClean="0">
                <a:solidFill>
                  <a:srgbClr val="FFFF00"/>
                </a:solidFill>
                <a:effectLst>
                  <a:outerShdw blurRad="38100" dist="38100" dir="2700000" algn="tl">
                    <a:srgbClr val="000000">
                      <a:alpha val="43137"/>
                    </a:srgbClr>
                  </a:outerShdw>
                </a:effectLst>
              </a:rPr>
              <a:t>all</a:t>
            </a:r>
            <a:endParaRPr lang="en-US" sz="3600"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457200" y="1107996"/>
            <a:ext cx="8229600" cy="3416320"/>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shall know Me, from the least of them to the greatest of them, says the LORD. For I will forgive their iniquity, and their sin I will remember no more.</a:t>
            </a:r>
          </a:p>
          <a:p>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936367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par>
                                <p:cTn id="13" presetID="14" presetClass="entr" presetSubtype="5"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5" fill="hold" grpId="1" nodeType="clickEffect">
                                  <p:stCondLst>
                                    <p:cond delay="0"/>
                                  </p:stCondLst>
                                  <p:childTnLst>
                                    <p:animEffect transition="out" filter="randombar(vertic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2" grpId="0"/>
      <p:bldP spid="2" grpId="1"/>
    </p:bldLst>
  </p:timing>
</p:sld>
</file>

<file path=ppt/theme/theme1.xml><?xml version="1.0" encoding="utf-8"?>
<a:theme xmlns:a="http://schemas.openxmlformats.org/drawingml/2006/main" name="Minor Prophets">
  <a:themeElements>
    <a:clrScheme name="Minor Prophet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or Prophets">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a:effectLst>
              <a:outerShdw blurRad="38100" dist="38100" dir="2700000" algn="tl">
                <a:srgbClr val="000000">
                  <a:alpha val="43137"/>
                </a:srgbClr>
              </a:outerShdw>
            </a:effectLs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Minor Prophets</Template>
  <TotalTime>603</TotalTime>
  <Words>876</Words>
  <Application>Microsoft Office PowerPoint</Application>
  <PresentationFormat>On-screen Show (4:3)</PresentationFormat>
  <Paragraphs>54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Minor Prophets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22</cp:revision>
  <dcterms:created xsi:type="dcterms:W3CDTF">2012-03-27T19:05:37Z</dcterms:created>
  <dcterms:modified xsi:type="dcterms:W3CDTF">2012-03-29T15:23:56Z</dcterms:modified>
</cp:coreProperties>
</file>