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62" r:id="rId3"/>
    <p:sldId id="279" r:id="rId4"/>
    <p:sldId id="263" r:id="rId5"/>
    <p:sldId id="264" r:id="rId6"/>
    <p:sldId id="265" r:id="rId7"/>
    <p:sldId id="266" r:id="rId8"/>
    <p:sldId id="275" r:id="rId9"/>
    <p:sldId id="276" r:id="rId10"/>
    <p:sldId id="274" r:id="rId11"/>
    <p:sldId id="268" r:id="rId12"/>
    <p:sldId id="271" r:id="rId13"/>
    <p:sldId id="272" r:id="rId14"/>
    <p:sldId id="273" r:id="rId15"/>
    <p:sldId id="269" r:id="rId16"/>
    <p:sldId id="270" r:id="rId17"/>
    <p:sldId id="267" r:id="rId18"/>
    <p:sldId id="277" r:id="rId19"/>
    <p:sldId id="278" r:id="rId20"/>
  </p:sldIdLst>
  <p:sldSz cx="9144000" cy="6858000" type="screen4x3"/>
  <p:notesSz cx="6858000" cy="9144000"/>
  <p:embeddedFontLst>
    <p:embeddedFont>
      <p:font typeface="Inkpen Scribble" panose="03050400000000000000" pitchFamily="66"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p:scale>
          <a:sx n="68" d="100"/>
          <a:sy n="68" d="100"/>
        </p:scale>
        <p:origin x="1349" y="72"/>
      </p:cViewPr>
      <p:guideLst/>
    </p:cSldViewPr>
  </p:slideViewPr>
  <p:notesTextViewPr>
    <p:cViewPr>
      <p:scale>
        <a:sx n="1" d="1"/>
        <a:sy n="1" d="1"/>
      </p:scale>
      <p:origin x="0" y="0"/>
    </p:cViewPr>
  </p:notesTextViewPr>
  <p:sorterViewPr>
    <p:cViewPr>
      <p:scale>
        <a:sx n="100" d="100"/>
        <a:sy n="100" d="100"/>
      </p:scale>
      <p:origin x="0" y="0"/>
    </p:cViewPr>
  </p:sorter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DA6D422-AB80-4B7B-86E5-A5A9BCF31E2C}"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332834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A6D422-AB80-4B7B-86E5-A5A9BCF31E2C}"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113038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A6D422-AB80-4B7B-86E5-A5A9BCF31E2C}"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256574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A6D422-AB80-4B7B-86E5-A5A9BCF31E2C}"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327664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A6D422-AB80-4B7B-86E5-A5A9BCF31E2C}"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419570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A6D422-AB80-4B7B-86E5-A5A9BCF31E2C}" type="datetimeFigureOut">
              <a:rPr lang="en-US" smtClean="0"/>
              <a:t>7/17/2014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283807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A6D422-AB80-4B7B-86E5-A5A9BCF31E2C}" type="datetimeFigureOut">
              <a:rPr lang="en-US" smtClean="0"/>
              <a:t>7/17/2014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241319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DA6D422-AB80-4B7B-86E5-A5A9BCF31E2C}" type="datetimeFigureOut">
              <a:rPr lang="en-US" smtClean="0"/>
              <a:t>7/17/2014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83724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6D422-AB80-4B7B-86E5-A5A9BCF31E2C}" type="datetimeFigureOut">
              <a:rPr lang="en-US" smtClean="0"/>
              <a:t>7/17/2014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207757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A6D422-AB80-4B7B-86E5-A5A9BCF31E2C}" type="datetimeFigureOut">
              <a:rPr lang="en-US" smtClean="0"/>
              <a:t>7/17/2014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150218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A6D422-AB80-4B7B-86E5-A5A9BCF31E2C}" type="datetimeFigureOut">
              <a:rPr lang="en-US" smtClean="0"/>
              <a:t>7/17/2014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398957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6D422-AB80-4B7B-86E5-A5A9BCF31E2C}" type="datetimeFigureOut">
              <a:rPr lang="en-US" smtClean="0"/>
              <a:t>7/17/2014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D7E23-BAEA-4C8A-A928-EDD837457FC5}" type="slidenum">
              <a:rPr lang="en-US" smtClean="0"/>
              <a:t>‹#›</a:t>
            </a:fld>
            <a:endParaRPr lang="en-US"/>
          </a:p>
        </p:txBody>
      </p:sp>
    </p:spTree>
    <p:extLst>
      <p:ext uri="{BB962C8B-B14F-4D97-AF65-F5344CB8AC3E}">
        <p14:creationId xmlns:p14="http://schemas.microsoft.com/office/powerpoint/2010/main" val="457792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511524" y="5492750"/>
            <a:ext cx="6879876" cy="983807"/>
            <a:chOff x="511524" y="5492750"/>
            <a:chExt cx="6879876" cy="983807"/>
          </a:xfrm>
        </p:grpSpPr>
        <p:pic>
          <p:nvPicPr>
            <p:cNvPr id="2" name="Picture 1"/>
            <p:cNvPicPr>
              <a:picLocks noChangeAspect="1"/>
            </p:cNvPicPr>
            <p:nvPr/>
          </p:nvPicPr>
          <p:blipFill>
            <a:blip r:embed="rId3"/>
            <a:stretch>
              <a:fillRect/>
            </a:stretch>
          </p:blipFill>
          <p:spPr>
            <a:xfrm>
              <a:off x="511524" y="5593741"/>
              <a:ext cx="871200" cy="882816"/>
            </a:xfrm>
            <a:prstGeom prst="rect">
              <a:avLst/>
            </a:prstGeom>
            <a:effectLst>
              <a:outerShdw blurRad="76200" dist="127000" dir="2700000" algn="tl" rotWithShape="0">
                <a:prstClr val="black">
                  <a:alpha val="35000"/>
                </a:prstClr>
              </a:outerShdw>
            </a:effectLst>
          </p:spPr>
        </p:pic>
        <p:sp>
          <p:nvSpPr>
            <p:cNvPr id="4" name="TextBox 3"/>
            <p:cNvSpPr txBox="1"/>
            <p:nvPr/>
          </p:nvSpPr>
          <p:spPr>
            <a:xfrm>
              <a:off x="1439824" y="5492750"/>
              <a:ext cx="5951576" cy="830997"/>
            </a:xfrm>
            <a:prstGeom prst="rect">
              <a:avLst/>
            </a:prstGeom>
            <a:noFill/>
          </p:spPr>
          <p:txBody>
            <a:bodyPr wrap="square" rtlCol="0">
              <a:spAutoFit/>
            </a:bodyPr>
            <a:lstStyle/>
            <a:p>
              <a:r>
                <a:rPr lang="en-US" sz="2400" dirty="0" smtClean="0">
                  <a:solidFill>
                    <a:schemeClr val="bg1"/>
                  </a:solidFill>
                </a:rPr>
                <a:t>A CD of this teaching will be available (free of charge) immediately following the service</a:t>
              </a:r>
              <a:endParaRPr lang="en-US" sz="2400" dirty="0">
                <a:solidFill>
                  <a:schemeClr val="bg1"/>
                </a:solidFill>
              </a:endParaRPr>
            </a:p>
          </p:txBody>
        </p:sp>
      </p:grpSp>
      <p:grpSp>
        <p:nvGrpSpPr>
          <p:cNvPr id="8" name="Group 7"/>
          <p:cNvGrpSpPr/>
          <p:nvPr/>
        </p:nvGrpSpPr>
        <p:grpSpPr>
          <a:xfrm>
            <a:off x="481216" y="5494168"/>
            <a:ext cx="6980034" cy="996950"/>
            <a:chOff x="500266" y="3657600"/>
            <a:chExt cx="6980034" cy="996950"/>
          </a:xfrm>
        </p:grpSpPr>
        <p:pic>
          <p:nvPicPr>
            <p:cNvPr id="3" name="Picture 2"/>
            <p:cNvPicPr>
              <a:picLocks noChangeAspect="1"/>
            </p:cNvPicPr>
            <p:nvPr/>
          </p:nvPicPr>
          <p:blipFill>
            <a:blip r:embed="rId4"/>
            <a:stretch>
              <a:fillRect/>
            </a:stretch>
          </p:blipFill>
          <p:spPr>
            <a:xfrm>
              <a:off x="500266" y="3777542"/>
              <a:ext cx="882816" cy="877008"/>
            </a:xfrm>
            <a:prstGeom prst="rect">
              <a:avLst/>
            </a:prstGeom>
            <a:effectLst>
              <a:outerShdw blurRad="76200" dist="127000" dir="2700000" algn="tl" rotWithShape="0">
                <a:prstClr val="black">
                  <a:alpha val="35000"/>
                </a:prstClr>
              </a:outerShdw>
            </a:effectLst>
          </p:spPr>
        </p:pic>
        <p:sp>
          <p:nvSpPr>
            <p:cNvPr id="7" name="TextBox 6"/>
            <p:cNvSpPr txBox="1"/>
            <p:nvPr/>
          </p:nvSpPr>
          <p:spPr>
            <a:xfrm>
              <a:off x="1447800" y="3657600"/>
              <a:ext cx="6032500" cy="830997"/>
            </a:xfrm>
            <a:prstGeom prst="rect">
              <a:avLst/>
            </a:prstGeom>
            <a:noFill/>
          </p:spPr>
          <p:txBody>
            <a:bodyPr wrap="square" rtlCol="0">
              <a:spAutoFit/>
            </a:bodyPr>
            <a:lstStyle/>
            <a:p>
              <a:r>
                <a:rPr lang="en-US" sz="2400" dirty="0" smtClean="0">
                  <a:solidFill>
                    <a:schemeClr val="bg1"/>
                  </a:solidFill>
                </a:rPr>
                <a:t>A podcast of this teaching will be available on iTunes and calvaryokc.com later this week</a:t>
              </a:r>
              <a:endParaRPr lang="en-US" sz="2400" dirty="0">
                <a:solidFill>
                  <a:schemeClr val="bg1"/>
                </a:solidFill>
              </a:endParaRPr>
            </a:p>
          </p:txBody>
        </p:sp>
      </p:grpSp>
      <p:sp>
        <p:nvSpPr>
          <p:cNvPr id="6" name="TextBox 5"/>
          <p:cNvSpPr txBox="1"/>
          <p:nvPr/>
        </p:nvSpPr>
        <p:spPr>
          <a:xfrm>
            <a:off x="1348856" y="158042"/>
            <a:ext cx="6485631" cy="1275307"/>
          </a:xfrm>
          <a:custGeom>
            <a:avLst/>
            <a:gdLst>
              <a:gd name="connsiteX0" fmla="*/ 0 w 6417898"/>
              <a:gd name="connsiteY0" fmla="*/ 0 h 1015663"/>
              <a:gd name="connsiteX1" fmla="*/ 6417898 w 6417898"/>
              <a:gd name="connsiteY1" fmla="*/ 0 h 1015663"/>
              <a:gd name="connsiteX2" fmla="*/ 6417898 w 6417898"/>
              <a:gd name="connsiteY2" fmla="*/ 1015663 h 1015663"/>
              <a:gd name="connsiteX3" fmla="*/ 0 w 6417898"/>
              <a:gd name="connsiteY3" fmla="*/ 1015663 h 1015663"/>
              <a:gd name="connsiteX4" fmla="*/ 0 w 6417898"/>
              <a:gd name="connsiteY4" fmla="*/ 0 h 1015663"/>
              <a:gd name="connsiteX0" fmla="*/ 33867 w 6451765"/>
              <a:gd name="connsiteY0" fmla="*/ 0 h 1410774"/>
              <a:gd name="connsiteX1" fmla="*/ 6451765 w 6451765"/>
              <a:gd name="connsiteY1" fmla="*/ 0 h 1410774"/>
              <a:gd name="connsiteX2" fmla="*/ 6451765 w 6451765"/>
              <a:gd name="connsiteY2" fmla="*/ 1015663 h 1410774"/>
              <a:gd name="connsiteX3" fmla="*/ 0 w 6451765"/>
              <a:gd name="connsiteY3" fmla="*/ 1410774 h 1410774"/>
              <a:gd name="connsiteX4" fmla="*/ 33867 w 6451765"/>
              <a:gd name="connsiteY4" fmla="*/ 0 h 1410774"/>
              <a:gd name="connsiteX0" fmla="*/ 33867 w 6485631"/>
              <a:gd name="connsiteY0" fmla="*/ 0 h 1410774"/>
              <a:gd name="connsiteX1" fmla="*/ 6451765 w 6485631"/>
              <a:gd name="connsiteY1" fmla="*/ 0 h 1410774"/>
              <a:gd name="connsiteX2" fmla="*/ 6485631 w 6485631"/>
              <a:gd name="connsiteY2" fmla="*/ 1399485 h 1410774"/>
              <a:gd name="connsiteX3" fmla="*/ 0 w 6485631"/>
              <a:gd name="connsiteY3" fmla="*/ 1410774 h 1410774"/>
              <a:gd name="connsiteX4" fmla="*/ 33867 w 6485631"/>
              <a:gd name="connsiteY4" fmla="*/ 0 h 1410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631" h="1410774">
                <a:moveTo>
                  <a:pt x="33867" y="0"/>
                </a:moveTo>
                <a:lnTo>
                  <a:pt x="6451765" y="0"/>
                </a:lnTo>
                <a:lnTo>
                  <a:pt x="6485631" y="1399485"/>
                </a:lnTo>
                <a:lnTo>
                  <a:pt x="0" y="1410774"/>
                </a:lnTo>
                <a:lnTo>
                  <a:pt x="33867" y="0"/>
                </a:lnTo>
                <a:close/>
              </a:path>
            </a:pathLst>
          </a:custGeom>
          <a:noFill/>
        </p:spPr>
        <p:txBody>
          <a:bodyPr wrap="square" rtlCol="0">
            <a:prstTxWarp prst="textCanUp">
              <a:avLst>
                <a:gd name="adj" fmla="val 66667"/>
              </a:avLst>
            </a:prstTxWarp>
            <a:spAutoFit/>
          </a:bodyPr>
          <a:lstStyle/>
          <a:p>
            <a:r>
              <a:rPr lang="en-US" sz="60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60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5.9-</a:t>
            </a:r>
            <a:r>
              <a:rPr lang="en-US" sz="24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60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20</a:t>
            </a:r>
            <a:endParaRPr lang="en-US" sz="60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150071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7000"/>
                            </p:stCondLst>
                            <p:childTnLst>
                              <p:par>
                                <p:cTn id="9" presetID="10" presetClass="exit" presetSubtype="0" fill="hold" nodeType="afterEffect">
                                  <p:stCondLst>
                                    <p:cond delay="3000"/>
                                  </p:stCondLst>
                                  <p:childTnLst>
                                    <p:animEffect transition="out" filter="fade">
                                      <p:cBhvr>
                                        <p:cTn id="10" dur="2000"/>
                                        <p:tgtEl>
                                          <p:spTgt spid="5"/>
                                        </p:tgtEl>
                                      </p:cBhvr>
                                    </p:animEffect>
                                    <p:set>
                                      <p:cBhvr>
                                        <p:cTn id="11" dur="1" fill="hold">
                                          <p:stCondLst>
                                            <p:cond delay="1999"/>
                                          </p:stCondLst>
                                        </p:cTn>
                                        <p:tgtEl>
                                          <p:spTgt spid="5"/>
                                        </p:tgtEl>
                                        <p:attrNameLst>
                                          <p:attrName>style.visibility</p:attrName>
                                        </p:attrNameLst>
                                      </p:cBhvr>
                                      <p:to>
                                        <p:strVal val="hidden"/>
                                      </p:to>
                                    </p:set>
                                  </p:childTnLst>
                                </p:cTn>
                              </p:par>
                            </p:childTnLst>
                          </p:cTn>
                        </p:par>
                        <p:par>
                          <p:cTn id="12" fill="hold">
                            <p:stCondLst>
                              <p:cond delay="12000"/>
                            </p:stCondLst>
                            <p:childTnLst>
                              <p:par>
                                <p:cTn id="13" presetID="10" presetClass="entr" presetSubtype="0" fill="hold" nodeType="afterEffect">
                                  <p:stCondLst>
                                    <p:cond delay="5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p:stCondLst>
                              <p:cond delay="19000"/>
                            </p:stCondLst>
                            <p:childTnLst>
                              <p:par>
                                <p:cTn id="17" presetID="10" presetClass="exit" presetSubtype="0" fill="hold" nodeType="afterEffect">
                                  <p:stCondLst>
                                    <p:cond delay="3000"/>
                                  </p:stCondLst>
                                  <p:childTnLst>
                                    <p:animEffect transition="out" filter="fade">
                                      <p:cBhvr>
                                        <p:cTn id="18" dur="2000"/>
                                        <p:tgtEl>
                                          <p:spTgt spid="8"/>
                                        </p:tgtEl>
                                      </p:cBhvr>
                                    </p:animEffect>
                                    <p:set>
                                      <p:cBhvr>
                                        <p:cTn id="19" dur="1" fill="hold">
                                          <p:stCondLst>
                                            <p:cond delay="1999"/>
                                          </p:stCondLst>
                                        </p:cTn>
                                        <p:tgtEl>
                                          <p:spTgt spid="8"/>
                                        </p:tgtEl>
                                        <p:attrNameLst>
                                          <p:attrName>style.visibility</p:attrName>
                                        </p:attrNameLst>
                                      </p:cBhvr>
                                      <p:to>
                                        <p:strVal val="hidden"/>
                                      </p:to>
                                    </p:set>
                                  </p:childTnLst>
                                </p:cTn>
                              </p:par>
                            </p:childTnLst>
                          </p:cTn>
                        </p:par>
                        <p:par>
                          <p:cTn id="20" fill="hold">
                            <p:stCondLst>
                              <p:cond delay="24000"/>
                            </p:stCondLst>
                            <p:childTnLst>
                              <p:par>
                                <p:cTn id="21" presetID="10" presetClass="entr" presetSubtype="0" fill="hold" nodeType="afterEffect">
                                  <p:stCondLst>
                                    <p:cond delay="50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childTnLst>
                          </p:cTn>
                        </p:par>
                        <p:par>
                          <p:cTn id="24" fill="hold">
                            <p:stCondLst>
                              <p:cond delay="31000"/>
                            </p:stCondLst>
                            <p:childTnLst>
                              <p:par>
                                <p:cTn id="25" presetID="10" presetClass="exit" presetSubtype="0" fill="hold" nodeType="afterEffect">
                                  <p:stCondLst>
                                    <p:cond delay="3000"/>
                                  </p:stCondLst>
                                  <p:childTnLst>
                                    <p:animEffect transition="out" filter="fade">
                                      <p:cBhvr>
                                        <p:cTn id="26" dur="2000"/>
                                        <p:tgtEl>
                                          <p:spTgt spid="5"/>
                                        </p:tgtEl>
                                      </p:cBhvr>
                                    </p:animEffect>
                                    <p:set>
                                      <p:cBhvr>
                                        <p:cTn id="27" dur="1" fill="hold">
                                          <p:stCondLst>
                                            <p:cond delay="1999"/>
                                          </p:stCondLst>
                                        </p:cTn>
                                        <p:tgtEl>
                                          <p:spTgt spid="5"/>
                                        </p:tgtEl>
                                        <p:attrNameLst>
                                          <p:attrName>style.visibility</p:attrName>
                                        </p:attrNameLst>
                                      </p:cBhvr>
                                      <p:to>
                                        <p:strVal val="hidden"/>
                                      </p:to>
                                    </p:set>
                                  </p:childTnLst>
                                </p:cTn>
                              </p:par>
                            </p:childTnLst>
                          </p:cTn>
                        </p:par>
                        <p:par>
                          <p:cTn id="28" fill="hold">
                            <p:stCondLst>
                              <p:cond delay="36000"/>
                            </p:stCondLst>
                            <p:childTnLst>
                              <p:par>
                                <p:cTn id="29" presetID="10" presetClass="entr" presetSubtype="0" fill="hold" nodeType="afterEffect">
                                  <p:stCondLst>
                                    <p:cond delay="50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childTnLst>
                                </p:cTn>
                              </p:par>
                            </p:childTnLst>
                          </p:cTn>
                        </p:par>
                        <p:par>
                          <p:cTn id="32" fill="hold">
                            <p:stCondLst>
                              <p:cond delay="43000"/>
                            </p:stCondLst>
                            <p:childTnLst>
                              <p:par>
                                <p:cTn id="33" presetID="10" presetClass="exit" presetSubtype="0" fill="hold" nodeType="afterEffect">
                                  <p:stCondLst>
                                    <p:cond delay="3000"/>
                                  </p:stCondLst>
                                  <p:childTnLst>
                                    <p:animEffect transition="out" filter="fade">
                                      <p:cBhvr>
                                        <p:cTn id="34" dur="2000"/>
                                        <p:tgtEl>
                                          <p:spTgt spid="8"/>
                                        </p:tgtEl>
                                      </p:cBhvr>
                                    </p:animEffect>
                                    <p:set>
                                      <p:cBhvr>
                                        <p:cTn id="35" dur="1" fill="hold">
                                          <p:stCondLst>
                                            <p:cond delay="1999"/>
                                          </p:stCondLst>
                                        </p:cTn>
                                        <p:tgtEl>
                                          <p:spTgt spid="8"/>
                                        </p:tgtEl>
                                        <p:attrNameLst>
                                          <p:attrName>style.visibility</p:attrName>
                                        </p:attrNameLst>
                                      </p:cBhvr>
                                      <p:to>
                                        <p:strVal val="hidden"/>
                                      </p:to>
                                    </p:set>
                                  </p:childTnLst>
                                </p:cTn>
                              </p:par>
                            </p:childTnLst>
                          </p:cTn>
                        </p:par>
                        <p:par>
                          <p:cTn id="36" fill="hold">
                            <p:stCondLst>
                              <p:cond delay="48000"/>
                            </p:stCondLst>
                            <p:childTnLst>
                              <p:par>
                                <p:cTn id="37" presetID="10" presetClass="entr" presetSubtype="0" fill="hold" nodeType="afterEffect">
                                  <p:stCondLst>
                                    <p:cond delay="500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000"/>
                                        <p:tgtEl>
                                          <p:spTgt spid="5"/>
                                        </p:tgtEl>
                                      </p:cBhvr>
                                    </p:animEffect>
                                  </p:childTnLst>
                                </p:cTn>
                              </p:par>
                            </p:childTnLst>
                          </p:cTn>
                        </p:par>
                        <p:par>
                          <p:cTn id="40" fill="hold">
                            <p:stCondLst>
                              <p:cond delay="55000"/>
                            </p:stCondLst>
                            <p:childTnLst>
                              <p:par>
                                <p:cTn id="41" presetID="10" presetClass="exit" presetSubtype="0" fill="hold" nodeType="afterEffect">
                                  <p:stCondLst>
                                    <p:cond delay="3000"/>
                                  </p:stCondLst>
                                  <p:childTnLst>
                                    <p:animEffect transition="out" filter="fade">
                                      <p:cBhvr>
                                        <p:cTn id="42" dur="2000"/>
                                        <p:tgtEl>
                                          <p:spTgt spid="5"/>
                                        </p:tgtEl>
                                      </p:cBhvr>
                                    </p:animEffect>
                                    <p:set>
                                      <p:cBhvr>
                                        <p:cTn id="43" dur="1" fill="hold">
                                          <p:stCondLst>
                                            <p:cond delay="1999"/>
                                          </p:stCondLst>
                                        </p:cTn>
                                        <p:tgtEl>
                                          <p:spTgt spid="5"/>
                                        </p:tgtEl>
                                        <p:attrNameLst>
                                          <p:attrName>style.visibility</p:attrName>
                                        </p:attrNameLst>
                                      </p:cBhvr>
                                      <p:to>
                                        <p:strVal val="hidden"/>
                                      </p:to>
                                    </p:set>
                                  </p:childTnLst>
                                </p:cTn>
                              </p:par>
                            </p:childTnLst>
                          </p:cTn>
                        </p:par>
                        <p:par>
                          <p:cTn id="44" fill="hold">
                            <p:stCondLst>
                              <p:cond delay="60000"/>
                            </p:stCondLst>
                            <p:childTnLst>
                              <p:par>
                                <p:cTn id="45" presetID="10" presetClass="entr" presetSubtype="0" fill="hold" nodeType="afterEffect">
                                  <p:stCondLst>
                                    <p:cond delay="500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2000"/>
                                        <p:tgtEl>
                                          <p:spTgt spid="8"/>
                                        </p:tgtEl>
                                      </p:cBhvr>
                                    </p:animEffect>
                                  </p:childTnLst>
                                </p:cTn>
                              </p:par>
                            </p:childTnLst>
                          </p:cTn>
                        </p:par>
                        <p:par>
                          <p:cTn id="48" fill="hold">
                            <p:stCondLst>
                              <p:cond delay="67000"/>
                            </p:stCondLst>
                            <p:childTnLst>
                              <p:par>
                                <p:cTn id="49" presetID="10" presetClass="exit" presetSubtype="0" fill="hold" nodeType="afterEffect">
                                  <p:stCondLst>
                                    <p:cond delay="3000"/>
                                  </p:stCondLst>
                                  <p:childTnLst>
                                    <p:animEffect transition="out" filter="fade">
                                      <p:cBhvr>
                                        <p:cTn id="50" dur="2000"/>
                                        <p:tgtEl>
                                          <p:spTgt spid="8"/>
                                        </p:tgtEl>
                                      </p:cBhvr>
                                    </p:animEffect>
                                    <p:set>
                                      <p:cBhvr>
                                        <p:cTn id="51" dur="1" fill="hold">
                                          <p:stCondLst>
                                            <p:cond delay="1999"/>
                                          </p:stCondLst>
                                        </p:cTn>
                                        <p:tgtEl>
                                          <p:spTgt spid="8"/>
                                        </p:tgtEl>
                                        <p:attrNameLst>
                                          <p:attrName>style.visibility</p:attrName>
                                        </p:attrNameLst>
                                      </p:cBhvr>
                                      <p:to>
                                        <p:strVal val="hidden"/>
                                      </p:to>
                                    </p:set>
                                  </p:childTnLst>
                                </p:cTn>
                              </p:par>
                            </p:childTnLst>
                          </p:cTn>
                        </p:par>
                        <p:par>
                          <p:cTn id="52" fill="hold">
                            <p:stCondLst>
                              <p:cond delay="72000"/>
                            </p:stCondLst>
                            <p:childTnLst>
                              <p:par>
                                <p:cTn id="53" presetID="10" presetClass="entr" presetSubtype="0" fill="hold" nodeType="afterEffect">
                                  <p:stCondLst>
                                    <p:cond delay="500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2000"/>
                                        <p:tgtEl>
                                          <p:spTgt spid="5"/>
                                        </p:tgtEl>
                                      </p:cBhvr>
                                    </p:animEffect>
                                  </p:childTnLst>
                                </p:cTn>
                              </p:par>
                            </p:childTnLst>
                          </p:cTn>
                        </p:par>
                        <p:par>
                          <p:cTn id="56" fill="hold">
                            <p:stCondLst>
                              <p:cond delay="79000"/>
                            </p:stCondLst>
                            <p:childTnLst>
                              <p:par>
                                <p:cTn id="57" presetID="10" presetClass="exit" presetSubtype="0" fill="hold" nodeType="afterEffect">
                                  <p:stCondLst>
                                    <p:cond delay="3000"/>
                                  </p:stCondLst>
                                  <p:childTnLst>
                                    <p:animEffect transition="out" filter="fade">
                                      <p:cBhvr>
                                        <p:cTn id="58" dur="2000"/>
                                        <p:tgtEl>
                                          <p:spTgt spid="5"/>
                                        </p:tgtEl>
                                      </p:cBhvr>
                                    </p:animEffect>
                                    <p:set>
                                      <p:cBhvr>
                                        <p:cTn id="59" dur="1" fill="hold">
                                          <p:stCondLst>
                                            <p:cond delay="1999"/>
                                          </p:stCondLst>
                                        </p:cTn>
                                        <p:tgtEl>
                                          <p:spTgt spid="5"/>
                                        </p:tgtEl>
                                        <p:attrNameLst>
                                          <p:attrName>style.visibility</p:attrName>
                                        </p:attrNameLst>
                                      </p:cBhvr>
                                      <p:to>
                                        <p:strVal val="hidden"/>
                                      </p:to>
                                    </p:set>
                                  </p:childTnLst>
                                </p:cTn>
                              </p:par>
                            </p:childTnLst>
                          </p:cTn>
                        </p:par>
                        <p:par>
                          <p:cTn id="60" fill="hold">
                            <p:stCondLst>
                              <p:cond delay="84000"/>
                            </p:stCondLst>
                            <p:childTnLst>
                              <p:par>
                                <p:cTn id="61" presetID="10" presetClass="entr" presetSubtype="0" fill="hold" nodeType="afterEffect">
                                  <p:stCondLst>
                                    <p:cond delay="50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2000"/>
                                        <p:tgtEl>
                                          <p:spTgt spid="8"/>
                                        </p:tgtEl>
                                      </p:cBhvr>
                                    </p:animEffect>
                                  </p:childTnLst>
                                </p:cTn>
                              </p:par>
                            </p:childTnLst>
                          </p:cTn>
                        </p:par>
                        <p:par>
                          <p:cTn id="64" fill="hold">
                            <p:stCondLst>
                              <p:cond delay="91000"/>
                            </p:stCondLst>
                            <p:childTnLst>
                              <p:par>
                                <p:cTn id="65" presetID="10" presetClass="exit" presetSubtype="0" fill="hold" nodeType="afterEffect">
                                  <p:stCondLst>
                                    <p:cond delay="3000"/>
                                  </p:stCondLst>
                                  <p:childTnLst>
                                    <p:animEffect transition="out" filter="fade">
                                      <p:cBhvr>
                                        <p:cTn id="66" dur="2000"/>
                                        <p:tgtEl>
                                          <p:spTgt spid="8"/>
                                        </p:tgtEl>
                                      </p:cBhvr>
                                    </p:animEffect>
                                    <p:set>
                                      <p:cBhvr>
                                        <p:cTn id="67"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5.9-</a:t>
            </a:r>
            <a:r>
              <a:rPr lang="en-US" sz="12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20</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rPr>
              <a:t>Is healing in the Atonement?</a:t>
            </a:r>
            <a:endPar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685800" y="2590800"/>
            <a:ext cx="8003823" cy="4524315"/>
          </a:xfrm>
          <a:prstGeom prst="rect">
            <a:avLst/>
          </a:prstGeom>
          <a:noFill/>
        </p:spPr>
        <p:txBody>
          <a:bodyPr wrap="square" rtlCol="0">
            <a:spAutoFit/>
          </a:bodyPr>
          <a:lstStyle/>
          <a:p>
            <a:pPr marL="338138" indent="-338138">
              <a:buFont typeface="Arial" panose="020B0604020202020204" pitchFamily="34" charset="0"/>
              <a:buChar char="•"/>
            </a:pPr>
            <a:r>
              <a:rPr lang="en-US" sz="3600" b="1" dirty="0" smtClean="0">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Matt. </a:t>
            </a:r>
            <a:r>
              <a:rPr lang="en-US" sz="3600" b="1" dirty="0" smtClean="0">
                <a:effectLst>
                  <a:outerShdw blurRad="38100" dist="38100" dir="2700000" algn="tl">
                    <a:srgbClr val="000000">
                      <a:alpha val="43137"/>
                    </a:srgbClr>
                  </a:outerShdw>
                </a:effectLst>
              </a:rPr>
              <a:t>8.16-17 </a:t>
            </a:r>
            <a:r>
              <a:rPr lang="en-US" sz="3600" b="1" dirty="0">
                <a:effectLst>
                  <a:outerShdw blurRad="38100" dist="38100" dir="2700000" algn="tl">
                    <a:srgbClr val="000000">
                      <a:alpha val="43137"/>
                    </a:srgbClr>
                  </a:outerShdw>
                </a:effectLst>
              </a:rPr>
              <a:t>~ </a:t>
            </a:r>
            <a:r>
              <a:rPr lang="en-US" sz="3600" b="1" baseline="30000" dirty="0">
                <a:effectLst>
                  <a:outerShdw blurRad="38100" dist="38100" dir="2700000" algn="tl">
                    <a:srgbClr val="000000">
                      <a:alpha val="43137"/>
                    </a:srgbClr>
                  </a:outerShdw>
                </a:effectLst>
              </a:rPr>
              <a:t>16</a:t>
            </a:r>
            <a:r>
              <a:rPr lang="en-US" sz="3600" b="1" dirty="0">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When evening had come, they brought to Him many who were demon-possessed. </a:t>
            </a:r>
            <a:r>
              <a:rPr lang="en-US" sz="3600" b="1" baseline="30000" dirty="0">
                <a:effectLst>
                  <a:outerShdw blurRad="38100" dist="38100" dir="2700000" algn="tl">
                    <a:srgbClr val="000000">
                      <a:alpha val="43137"/>
                    </a:srgbClr>
                  </a:outerShdw>
                </a:effectLst>
              </a:rPr>
              <a:t>17</a:t>
            </a:r>
            <a:r>
              <a:rPr lang="en-US" sz="3600" b="1" baseline="-25000" dirty="0">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And He cast out the spirits with a word, and healed all who were sick, that it might be fulfilled which was spoken by Isaiah the prophet, saying:</a:t>
            </a:r>
          </a:p>
          <a:p>
            <a:r>
              <a:rPr lang="en-US" sz="3600" b="1" dirty="0">
                <a:solidFill>
                  <a:srgbClr val="FFFF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0241182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5.9-</a:t>
            </a:r>
            <a:r>
              <a:rPr lang="en-US" sz="12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20</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rPr>
              <a:t>Is healing in the Atonement?</a:t>
            </a:r>
            <a:endPar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685800" y="2590800"/>
            <a:ext cx="8003823" cy="1200329"/>
          </a:xfrm>
          <a:prstGeom prst="rect">
            <a:avLst/>
          </a:prstGeom>
          <a:noFill/>
        </p:spPr>
        <p:txBody>
          <a:bodyPr wrap="square" rtlCol="0">
            <a:spAutoFit/>
          </a:bodyPr>
          <a:lstStyle/>
          <a:p>
            <a:pPr marL="338138" indent="-338138">
              <a:buFont typeface="Arial" panose="020B0604020202020204" pitchFamily="34" charset="0"/>
              <a:buChar char="•"/>
            </a:pPr>
            <a:r>
              <a:rPr lang="en-US" sz="3600" b="1" dirty="0" smtClean="0">
                <a:effectLst>
                  <a:outerShdw blurRad="38100" dist="38100" dir="2700000" algn="tl">
                    <a:srgbClr val="000000">
                      <a:alpha val="43137"/>
                    </a:srgbClr>
                  </a:outerShdw>
                </a:effectLst>
              </a:rPr>
              <a:t> </a:t>
            </a:r>
            <a:r>
              <a:rPr lang="en-US" sz="3600" b="1" i="1" dirty="0">
                <a:solidFill>
                  <a:srgbClr val="FFFF00"/>
                </a:solidFill>
                <a:effectLst>
                  <a:outerShdw blurRad="38100" dist="38100" dir="2700000" algn="tl">
                    <a:srgbClr val="000000">
                      <a:alpha val="43137"/>
                    </a:srgbClr>
                  </a:outerShdw>
                </a:effectLst>
              </a:rPr>
              <a:t>“He Himself took our infirmities</a:t>
            </a:r>
            <a:endParaRPr lang="en-US" sz="3600" b="1" dirty="0">
              <a:solidFill>
                <a:srgbClr val="FFFF00"/>
              </a:solidFill>
              <a:effectLst>
                <a:outerShdw blurRad="38100" dist="38100" dir="2700000" algn="tl">
                  <a:srgbClr val="000000">
                    <a:alpha val="43137"/>
                  </a:srgbClr>
                </a:outerShdw>
              </a:effectLst>
            </a:endParaRPr>
          </a:p>
          <a:p>
            <a:r>
              <a:rPr lang="en-US" sz="3600" b="1" i="1" dirty="0" smtClean="0">
                <a:solidFill>
                  <a:srgbClr val="FFFF00"/>
                </a:solidFill>
                <a:effectLst>
                  <a:outerShdw blurRad="38100" dist="38100" dir="2700000" algn="tl">
                    <a:srgbClr val="000000">
                      <a:alpha val="43137"/>
                    </a:srgbClr>
                  </a:outerShdw>
                </a:effectLst>
              </a:rPr>
              <a:t>  And </a:t>
            </a:r>
            <a:r>
              <a:rPr lang="en-US" sz="3600" b="1" i="1" dirty="0">
                <a:solidFill>
                  <a:srgbClr val="FFFF00"/>
                </a:solidFill>
                <a:effectLst>
                  <a:outerShdw blurRad="38100" dist="38100" dir="2700000" algn="tl">
                    <a:srgbClr val="000000">
                      <a:alpha val="43137"/>
                    </a:srgbClr>
                  </a:outerShdw>
                </a:effectLst>
              </a:rPr>
              <a:t>bore our sicknesses.”</a:t>
            </a:r>
            <a:r>
              <a:rPr lang="en-US" sz="3600" b="1" dirty="0">
                <a:solidFill>
                  <a:srgbClr val="FFFF00"/>
                </a:solidFill>
                <a:effectLst>
                  <a:outerShdw blurRad="38100" dist="38100" dir="2700000" algn="tl">
                    <a:srgbClr val="000000">
                      <a:alpha val="43137"/>
                    </a:srgbClr>
                  </a:outerShdw>
                </a:effectLst>
              </a:rPr>
              <a:t> </a:t>
            </a:r>
            <a:r>
              <a:rPr lang="en-US" sz="3600" b="1" dirty="0">
                <a:solidFill>
                  <a:schemeClr val="bg1"/>
                </a:solidFill>
                <a:effectLst>
                  <a:outerShdw blurRad="38100" dist="38100" dir="2700000" algn="tl">
                    <a:srgbClr val="000000">
                      <a:alpha val="43137"/>
                    </a:srgbClr>
                  </a:outerShdw>
                </a:effectLst>
              </a:rPr>
              <a:t>(Is. </a:t>
            </a:r>
            <a:r>
              <a:rPr lang="en-US" sz="3600" b="1" dirty="0" smtClean="0">
                <a:solidFill>
                  <a:schemeClr val="bg1"/>
                </a:solidFill>
                <a:effectLst>
                  <a:outerShdw blurRad="38100" dist="38100" dir="2700000" algn="tl">
                    <a:srgbClr val="000000">
                      <a:alpha val="43137"/>
                    </a:srgbClr>
                  </a:outerShdw>
                </a:effectLst>
              </a:rPr>
              <a:t>53.4</a:t>
            </a:r>
            <a:r>
              <a:rPr lang="en-US" sz="3600" b="1" dirty="0">
                <a:solidFill>
                  <a:schemeClr val="bg1"/>
                </a:solidFill>
                <a:effectLst>
                  <a:outerShdw blurRad="38100" dist="38100" dir="2700000" algn="tl">
                    <a:srgbClr val="000000">
                      <a:alpha val="43137"/>
                    </a:srgbClr>
                  </a:outerShdw>
                </a:effectLst>
              </a:rPr>
              <a:t>)</a:t>
            </a:r>
            <a:endParaRPr lang="en-US"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04216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5.9-</a:t>
            </a:r>
            <a:r>
              <a:rPr lang="en-US" sz="12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20</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rPr>
              <a:t>Is healing in the Atonement?</a:t>
            </a:r>
            <a:endPar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685800" y="2590800"/>
            <a:ext cx="8003823" cy="646331"/>
          </a:xfrm>
          <a:prstGeom prst="rect">
            <a:avLst/>
          </a:prstGeom>
          <a:noFill/>
        </p:spPr>
        <p:txBody>
          <a:bodyPr wrap="square" rtlCol="0">
            <a:spAutoFit/>
          </a:bodyPr>
          <a:lstStyle/>
          <a:p>
            <a:pPr marL="338138" indent="-338138">
              <a:buFont typeface="Arial" panose="020B0604020202020204" pitchFamily="34" charset="0"/>
              <a:buChar char="•"/>
            </a:pPr>
            <a:r>
              <a:rPr lang="en-US" sz="3600" b="1" dirty="0" smtClean="0">
                <a:solidFill>
                  <a:schemeClr val="bg1"/>
                </a:solidFill>
                <a:effectLst>
                  <a:outerShdw blurRad="38100" dist="38100" dir="2700000" algn="tl">
                    <a:srgbClr val="000000">
                      <a:alpha val="43137"/>
                    </a:srgbClr>
                  </a:outerShdw>
                </a:effectLst>
              </a:rPr>
              <a:t> </a:t>
            </a:r>
            <a:r>
              <a:rPr lang="en-US" sz="3600" b="1" i="1" dirty="0" smtClean="0">
                <a:solidFill>
                  <a:schemeClr val="bg1"/>
                </a:solidFill>
                <a:effectLst>
                  <a:outerShdw blurRad="38100" dist="38100" dir="2700000" algn="tl">
                    <a:srgbClr val="000000">
                      <a:alpha val="43137"/>
                    </a:srgbClr>
                  </a:outerShdw>
                </a:effectLst>
              </a:rPr>
              <a:t>Phil. 2.25-</a:t>
            </a:r>
            <a:r>
              <a:rPr lang="en-US" sz="1000" b="1" i="1" dirty="0" smtClean="0">
                <a:solidFill>
                  <a:schemeClr val="bg1"/>
                </a:solidFill>
                <a:effectLst>
                  <a:outerShdw blurRad="38100" dist="38100" dir="2700000" algn="tl">
                    <a:srgbClr val="000000">
                      <a:alpha val="43137"/>
                    </a:srgbClr>
                  </a:outerShdw>
                </a:effectLst>
              </a:rPr>
              <a:t> </a:t>
            </a:r>
            <a:r>
              <a:rPr lang="en-US" sz="3600" b="1" i="1" dirty="0" smtClean="0">
                <a:solidFill>
                  <a:schemeClr val="bg1"/>
                </a:solidFill>
                <a:effectLst>
                  <a:outerShdw blurRad="38100" dist="38100" dir="2700000" algn="tl">
                    <a:srgbClr val="000000">
                      <a:alpha val="43137"/>
                    </a:srgbClr>
                  </a:outerShdw>
                </a:effectLst>
              </a:rPr>
              <a:t>29</a:t>
            </a:r>
            <a:endParaRPr lang="en-US" sz="36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691443" y="3149604"/>
            <a:ext cx="8003823" cy="1754326"/>
          </a:xfrm>
          <a:prstGeom prst="rect">
            <a:avLst/>
          </a:prstGeom>
          <a:noFill/>
        </p:spPr>
        <p:txBody>
          <a:bodyPr wrap="square" rtlCol="0">
            <a:spAutoFit/>
          </a:bodyPr>
          <a:lstStyle/>
          <a:p>
            <a:pPr marL="338138" indent="-338138">
              <a:buFont typeface="Arial" panose="020B0604020202020204" pitchFamily="34" charset="0"/>
              <a:buChar char="•"/>
            </a:pPr>
            <a:r>
              <a:rPr lang="en-US" sz="3600" b="1" dirty="0" smtClean="0">
                <a:solidFill>
                  <a:schemeClr val="bg1"/>
                </a:solidFill>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1 Tim. 5:23 ~ </a:t>
            </a:r>
            <a:r>
              <a:rPr lang="en-US" sz="3600" b="1" dirty="0">
                <a:solidFill>
                  <a:srgbClr val="FFFF00"/>
                </a:solidFill>
                <a:effectLst>
                  <a:outerShdw blurRad="38100" dist="38100" dir="2700000" algn="tl">
                    <a:srgbClr val="000000">
                      <a:alpha val="43137"/>
                    </a:srgbClr>
                  </a:outerShdw>
                </a:effectLst>
              </a:rPr>
              <a:t>No longer drink only water, but use a little wine for your stomach's sake and your frequent infirmities.</a:t>
            </a:r>
          </a:p>
        </p:txBody>
      </p:sp>
      <p:sp>
        <p:nvSpPr>
          <p:cNvPr id="7" name="TextBox 6"/>
          <p:cNvSpPr txBox="1"/>
          <p:nvPr/>
        </p:nvSpPr>
        <p:spPr>
          <a:xfrm>
            <a:off x="708378" y="4875074"/>
            <a:ext cx="8003823" cy="1754326"/>
          </a:xfrm>
          <a:prstGeom prst="rect">
            <a:avLst/>
          </a:prstGeom>
          <a:noFill/>
        </p:spPr>
        <p:txBody>
          <a:bodyPr wrap="square" rtlCol="0">
            <a:spAutoFit/>
          </a:bodyPr>
          <a:lstStyle/>
          <a:p>
            <a:pPr marL="338138" indent="-338138">
              <a:buFont typeface="Arial" panose="020B0604020202020204" pitchFamily="34" charset="0"/>
              <a:buChar char="•"/>
            </a:pPr>
            <a:r>
              <a:rPr lang="en-US" sz="3600" b="1" dirty="0" smtClean="0">
                <a:solidFill>
                  <a:schemeClr val="bg1"/>
                </a:solidFill>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2 Tim. 4:20 ~ </a:t>
            </a:r>
            <a:r>
              <a:rPr lang="en-US" sz="3600" b="1" dirty="0">
                <a:solidFill>
                  <a:srgbClr val="FFFF00"/>
                </a:solidFill>
                <a:effectLst>
                  <a:outerShdw blurRad="38100" dist="38100" dir="2700000" algn="tl">
                    <a:srgbClr val="000000">
                      <a:alpha val="43137"/>
                    </a:srgbClr>
                  </a:outerShdw>
                </a:effectLst>
              </a:rPr>
              <a:t>Erastus stayed in Corinth, but Trophimus I have left in Miletus sick.</a:t>
            </a:r>
          </a:p>
        </p:txBody>
      </p:sp>
    </p:spTree>
    <p:extLst>
      <p:ext uri="{BB962C8B-B14F-4D97-AF65-F5344CB8AC3E}">
        <p14:creationId xmlns:p14="http://schemas.microsoft.com/office/powerpoint/2010/main" val="18666377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9" presetClass="emph" presetSubtype="0" grpId="1" nodeType="afterEffect">
                                  <p:stCondLst>
                                    <p:cond delay="0"/>
                                  </p:stCondLst>
                                  <p:childTnLst>
                                    <p:set>
                                      <p:cBhvr rctx="PPT">
                                        <p:cTn id="15" dur="indefinite"/>
                                        <p:tgtEl>
                                          <p:spTgt spid="5"/>
                                        </p:tgtEl>
                                        <p:attrNameLst>
                                          <p:attrName>style.opacity</p:attrName>
                                        </p:attrNameLst>
                                      </p:cBhvr>
                                      <p:to>
                                        <p:strVal val="0.5"/>
                                      </p:to>
                                    </p:set>
                                    <p:animEffect filter="image" prLst="opacity: 0.5">
                                      <p:cBhvr rctx="IE">
                                        <p:cTn id="16" dur="indefinite"/>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500"/>
                            </p:stCondLst>
                            <p:childTnLst>
                              <p:par>
                                <p:cTn id="23" presetID="9" presetClass="emph" presetSubtype="0" grpId="1" nodeType="afterEffect">
                                  <p:stCondLst>
                                    <p:cond delay="0"/>
                                  </p:stCondLst>
                                  <p:childTnLst>
                                    <p:set>
                                      <p:cBhvr rctx="PPT">
                                        <p:cTn id="24" dur="indefinite"/>
                                        <p:tgtEl>
                                          <p:spTgt spid="6"/>
                                        </p:tgtEl>
                                        <p:attrNameLst>
                                          <p:attrName>style.opacity</p:attrName>
                                        </p:attrNameLst>
                                      </p:cBhvr>
                                      <p:to>
                                        <p:strVal val="0.5"/>
                                      </p:to>
                                    </p:set>
                                    <p:animEffect filter="image" prLst="opacity: 0.5">
                                      <p:cBhvr rctx="IE">
                                        <p:cTn id="25"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5.9-</a:t>
            </a:r>
            <a:r>
              <a:rPr lang="en-US" sz="12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20</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9" name="TextBox 8"/>
          <p:cNvSpPr txBox="1"/>
          <p:nvPr/>
        </p:nvSpPr>
        <p:spPr>
          <a:xfrm>
            <a:off x="474133" y="1941689"/>
            <a:ext cx="8207023" cy="4154984"/>
          </a:xfrm>
          <a:prstGeom prst="rect">
            <a:avLst/>
          </a:prstGeom>
          <a:noFill/>
        </p:spPr>
        <p:txBody>
          <a:bodyPr wrap="square" rtlCol="0">
            <a:spAutoFit/>
          </a:bodyPr>
          <a:lstStyle/>
          <a:p>
            <a:r>
              <a:rPr lang="en-US" sz="3300" b="1" dirty="0">
                <a:effectLst>
                  <a:outerShdw blurRad="38100" dist="38100" dir="2700000" algn="tl">
                    <a:srgbClr val="000000">
                      <a:alpha val="43137"/>
                    </a:srgbClr>
                  </a:outerShdw>
                </a:effectLst>
              </a:rPr>
              <a:t>"It seemed intended by the </a:t>
            </a:r>
            <a:r>
              <a:rPr lang="en-US" sz="3300" b="1" dirty="0" smtClean="0">
                <a:effectLst>
                  <a:outerShdw blurRad="38100" dist="38100" dir="2700000" algn="tl">
                    <a:srgbClr val="000000">
                      <a:alpha val="43137"/>
                    </a:srgbClr>
                  </a:outerShdw>
                </a:effectLst>
              </a:rPr>
              <a:t>blessed</a:t>
            </a:r>
          </a:p>
          <a:p>
            <a:r>
              <a:rPr lang="en-US" sz="3300" b="1" dirty="0" smtClean="0">
                <a:effectLst>
                  <a:outerShdw blurRad="38100" dist="38100" dir="2700000" algn="tl">
                    <a:srgbClr val="000000">
                      <a:alpha val="43137"/>
                    </a:srgbClr>
                  </a:outerShdw>
                </a:effectLst>
              </a:rPr>
              <a:t>providence </a:t>
            </a:r>
            <a:r>
              <a:rPr lang="en-US" sz="3300" b="1" dirty="0">
                <a:effectLst>
                  <a:outerShdw blurRad="38100" dist="38100" dir="2700000" algn="tl">
                    <a:srgbClr val="000000">
                      <a:alpha val="43137"/>
                    </a:srgbClr>
                  </a:outerShdw>
                </a:effectLst>
              </a:rPr>
              <a:t>of God </a:t>
            </a:r>
            <a:r>
              <a:rPr lang="en-US" sz="3300" b="1" dirty="0" smtClean="0">
                <a:effectLst>
                  <a:outerShdw blurRad="38100" dist="38100" dir="2700000" algn="tl">
                    <a:srgbClr val="000000">
                      <a:alpha val="43137"/>
                    </a:srgbClr>
                  </a:outerShdw>
                </a:effectLst>
              </a:rPr>
              <a:t>that I </a:t>
            </a:r>
            <a:r>
              <a:rPr lang="en-US" sz="3300" b="1" dirty="0">
                <a:effectLst>
                  <a:outerShdw blurRad="38100" dist="38100" dir="2700000" algn="tl">
                    <a:srgbClr val="000000">
                      <a:alpha val="43137"/>
                    </a:srgbClr>
                  </a:outerShdw>
                </a:effectLst>
              </a:rPr>
              <a:t>should </a:t>
            </a:r>
            <a:r>
              <a:rPr lang="en-US" sz="3300" b="1" dirty="0" smtClean="0">
                <a:effectLst>
                  <a:outerShdw blurRad="38100" dist="38100" dir="2700000" algn="tl">
                    <a:srgbClr val="000000">
                      <a:alpha val="43137"/>
                    </a:srgbClr>
                  </a:outerShdw>
                </a:effectLst>
              </a:rPr>
              <a:t>be</a:t>
            </a:r>
          </a:p>
          <a:p>
            <a:r>
              <a:rPr lang="en-US" sz="3300" b="1" dirty="0" smtClean="0">
                <a:effectLst>
                  <a:outerShdw blurRad="38100" dist="38100" dir="2700000" algn="tl">
                    <a:srgbClr val="000000">
                      <a:alpha val="43137"/>
                    </a:srgbClr>
                  </a:outerShdw>
                </a:effectLst>
              </a:rPr>
              <a:t>blind </a:t>
            </a:r>
            <a:r>
              <a:rPr lang="en-US" sz="3300" b="1" dirty="0">
                <a:effectLst>
                  <a:outerShdw blurRad="38100" dist="38100" dir="2700000" algn="tl">
                    <a:srgbClr val="000000">
                      <a:alpha val="43137"/>
                    </a:srgbClr>
                  </a:outerShdw>
                </a:effectLst>
              </a:rPr>
              <a:t>all my life, </a:t>
            </a:r>
            <a:r>
              <a:rPr lang="en-US" sz="3300" b="1" dirty="0" smtClean="0">
                <a:effectLst>
                  <a:outerShdw blurRad="38100" dist="38100" dir="2700000" algn="tl">
                    <a:srgbClr val="000000">
                      <a:alpha val="43137"/>
                    </a:srgbClr>
                  </a:outerShdw>
                </a:effectLst>
              </a:rPr>
              <a:t>and I </a:t>
            </a:r>
            <a:r>
              <a:rPr lang="en-US" sz="3300" b="1" dirty="0">
                <a:effectLst>
                  <a:outerShdw blurRad="38100" dist="38100" dir="2700000" algn="tl">
                    <a:srgbClr val="000000">
                      <a:alpha val="43137"/>
                    </a:srgbClr>
                  </a:outerShdw>
                </a:effectLst>
              </a:rPr>
              <a:t>thank him </a:t>
            </a:r>
            <a:r>
              <a:rPr lang="en-US" sz="3300" b="1" dirty="0" smtClean="0">
                <a:effectLst>
                  <a:outerShdw blurRad="38100" dist="38100" dir="2700000" algn="tl">
                    <a:srgbClr val="000000">
                      <a:alpha val="43137"/>
                    </a:srgbClr>
                  </a:outerShdw>
                </a:effectLst>
              </a:rPr>
              <a:t>for</a:t>
            </a:r>
          </a:p>
          <a:p>
            <a:r>
              <a:rPr lang="en-US" sz="3300" b="1" dirty="0" smtClean="0">
                <a:effectLst>
                  <a:outerShdw blurRad="38100" dist="38100" dir="2700000" algn="tl">
                    <a:srgbClr val="000000">
                      <a:alpha val="43137"/>
                    </a:srgbClr>
                  </a:outerShdw>
                </a:effectLst>
              </a:rPr>
              <a:t>the </a:t>
            </a:r>
            <a:r>
              <a:rPr lang="en-US" sz="3300" b="1" dirty="0">
                <a:effectLst>
                  <a:outerShdw blurRad="38100" dist="38100" dir="2700000" algn="tl">
                    <a:srgbClr val="000000">
                      <a:alpha val="43137"/>
                    </a:srgbClr>
                  </a:outerShdw>
                </a:effectLst>
              </a:rPr>
              <a:t>dispensation. If perfect </a:t>
            </a:r>
            <a:r>
              <a:rPr lang="en-US" sz="3300" b="1" dirty="0" smtClean="0">
                <a:effectLst>
                  <a:outerShdw blurRad="38100" dist="38100" dir="2700000" algn="tl">
                    <a:srgbClr val="000000">
                      <a:alpha val="43137"/>
                    </a:srgbClr>
                  </a:outerShdw>
                </a:effectLst>
              </a:rPr>
              <a:t>earthly</a:t>
            </a:r>
          </a:p>
          <a:p>
            <a:r>
              <a:rPr lang="en-US" sz="3300" b="1" dirty="0" smtClean="0">
                <a:effectLst>
                  <a:outerShdw blurRad="38100" dist="38100" dir="2700000" algn="tl">
                    <a:srgbClr val="000000">
                      <a:alpha val="43137"/>
                    </a:srgbClr>
                  </a:outerShdw>
                </a:effectLst>
              </a:rPr>
              <a:t>sight </a:t>
            </a:r>
            <a:r>
              <a:rPr lang="en-US" sz="3300" b="1" dirty="0">
                <a:effectLst>
                  <a:outerShdw blurRad="38100" dist="38100" dir="2700000" algn="tl">
                    <a:srgbClr val="000000">
                      <a:alpha val="43137"/>
                    </a:srgbClr>
                  </a:outerShdw>
                </a:effectLst>
              </a:rPr>
              <a:t>were offered me tomorrow I would not accept it. I might not have sung hymns to the praise of God if I had been distracted by the beautiful and interesting things about me."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6100" y="1746250"/>
            <a:ext cx="2752092" cy="4540250"/>
          </a:xfrm>
          <a:prstGeom prst="rect">
            <a:avLst/>
          </a:prstGeom>
          <a:effectLst>
            <a:softEdge rad="127000"/>
          </a:effectLst>
        </p:spPr>
      </p:pic>
      <p:sp>
        <p:nvSpPr>
          <p:cNvPr id="10" name="TextBox 9"/>
          <p:cNvSpPr txBox="1"/>
          <p:nvPr/>
        </p:nvSpPr>
        <p:spPr>
          <a:xfrm>
            <a:off x="472722" y="1969911"/>
            <a:ext cx="8207023" cy="2862322"/>
          </a:xfrm>
          <a:prstGeom prst="rect">
            <a:avLst/>
          </a:prstGeom>
          <a:noFill/>
        </p:spPr>
        <p:txBody>
          <a:bodyPr wrap="square" rtlCol="0">
            <a:spAutoFit/>
          </a:bodyPr>
          <a:lstStyle/>
          <a:p>
            <a:r>
              <a:rPr lang="en-US" sz="3600" dirty="0"/>
              <a:t>"If I had a choice, I would </a:t>
            </a:r>
            <a:r>
              <a:rPr lang="en-US" sz="3600" dirty="0" smtClean="0"/>
              <a:t>still</a:t>
            </a:r>
          </a:p>
          <a:p>
            <a:r>
              <a:rPr lang="en-US" sz="3600" dirty="0" smtClean="0"/>
              <a:t>choose </a:t>
            </a:r>
            <a:r>
              <a:rPr lang="en-US" sz="3600" dirty="0"/>
              <a:t>to remain blind...</a:t>
            </a:r>
            <a:r>
              <a:rPr lang="en-US" sz="3600" dirty="0" smtClean="0"/>
              <a:t>for</a:t>
            </a:r>
          </a:p>
          <a:p>
            <a:r>
              <a:rPr lang="en-US" sz="3600" dirty="0" smtClean="0"/>
              <a:t>when </a:t>
            </a:r>
            <a:r>
              <a:rPr lang="en-US" sz="3600" dirty="0"/>
              <a:t>I die, the first face </a:t>
            </a:r>
            <a:r>
              <a:rPr lang="en-US" sz="3600" dirty="0" smtClean="0"/>
              <a:t>I</a:t>
            </a:r>
          </a:p>
          <a:p>
            <a:r>
              <a:rPr lang="en-US" sz="3600" dirty="0" smtClean="0"/>
              <a:t>will </a:t>
            </a:r>
            <a:r>
              <a:rPr lang="en-US" sz="3600" dirty="0"/>
              <a:t>ever see will be the </a:t>
            </a:r>
            <a:r>
              <a:rPr lang="en-US" sz="3600" dirty="0" smtClean="0"/>
              <a:t>face</a:t>
            </a:r>
          </a:p>
          <a:p>
            <a:r>
              <a:rPr lang="en-US" sz="3600" dirty="0" smtClean="0"/>
              <a:t>of </a:t>
            </a:r>
            <a:r>
              <a:rPr lang="en-US" sz="3600" dirty="0"/>
              <a:t>my blessed Savior."</a:t>
            </a:r>
          </a:p>
        </p:txBody>
      </p:sp>
      <p:sp>
        <p:nvSpPr>
          <p:cNvPr id="11" name="TextBox 10"/>
          <p:cNvSpPr txBox="1"/>
          <p:nvPr/>
        </p:nvSpPr>
        <p:spPr>
          <a:xfrm>
            <a:off x="3124200" y="5295900"/>
            <a:ext cx="2639958"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Fanny Crosby</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3105224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500" fill="hold"/>
                                        <p:tgtEl>
                                          <p:spTgt spid="4"/>
                                        </p:tgtEl>
                                      </p:cBhvr>
                                      <p:by x="65000" y="65000"/>
                                    </p:animScale>
                                  </p:childTnLst>
                                </p:cTn>
                              </p:par>
                              <p:par>
                                <p:cTn id="15" presetID="10" presetClass="exit" presetSubtype="0" fill="hold" grpId="1" nodeType="with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par>
                                <p:cTn id="18" presetID="64" presetClass="path" presetSubtype="0" accel="50000" decel="50000" fill="hold" nodeType="withEffect">
                                  <p:stCondLst>
                                    <p:cond delay="0"/>
                                  </p:stCondLst>
                                  <p:childTnLst>
                                    <p:animMotion origin="layout" path="M -8.33333E-7 1.85185E-6 L 0.36198 -0.20232 " pathEditMode="relative" rAng="0" ptsTypes="AA">
                                      <p:cBhvr>
                                        <p:cTn id="19" dur="500" fill="hold"/>
                                        <p:tgtEl>
                                          <p:spTgt spid="4"/>
                                        </p:tgtEl>
                                        <p:attrNameLst>
                                          <p:attrName>ppt_x</p:attrName>
                                          <p:attrName>ppt_y</p:attrName>
                                        </p:attrNameLst>
                                      </p:cBhvr>
                                      <p:rCtr x="18090" y="-10116"/>
                                    </p:animMotion>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1" grpId="0"/>
      <p:bldP spid="11"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5.9-</a:t>
            </a:r>
            <a:r>
              <a:rPr lang="en-US" sz="12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20</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grpSp>
        <p:nvGrpSpPr>
          <p:cNvPr id="6" name="Group 5"/>
          <p:cNvGrpSpPr/>
          <p:nvPr/>
        </p:nvGrpSpPr>
        <p:grpSpPr>
          <a:xfrm rot="316447">
            <a:off x="122075" y="3298227"/>
            <a:ext cx="3674917" cy="2825353"/>
            <a:chOff x="381001" y="2286000"/>
            <a:chExt cx="3674917" cy="2825353"/>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13222"/>
            <a:stretch/>
          </p:blipFill>
          <p:spPr>
            <a:xfrm>
              <a:off x="381001" y="2286000"/>
              <a:ext cx="3619500" cy="2346159"/>
            </a:xfrm>
            <a:prstGeom prst="rect">
              <a:avLst/>
            </a:prstGeom>
            <a:effectLst>
              <a:softEdge rad="127000"/>
            </a:effectLst>
          </p:spPr>
        </p:pic>
        <p:sp>
          <p:nvSpPr>
            <p:cNvPr id="5" name="TextBox 4"/>
            <p:cNvSpPr txBox="1"/>
            <p:nvPr/>
          </p:nvSpPr>
          <p:spPr>
            <a:xfrm>
              <a:off x="419100" y="4526578"/>
              <a:ext cx="3636818"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Amy Carmichael</a:t>
              </a:r>
              <a:endParaRPr lang="en-US" sz="32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grpSp>
      <p:grpSp>
        <p:nvGrpSpPr>
          <p:cNvPr id="11" name="Group 10"/>
          <p:cNvGrpSpPr/>
          <p:nvPr/>
        </p:nvGrpSpPr>
        <p:grpSpPr>
          <a:xfrm rot="21268238">
            <a:off x="6011315" y="1097993"/>
            <a:ext cx="2833206" cy="4588552"/>
            <a:chOff x="6040507" y="1669383"/>
            <a:chExt cx="2341493" cy="3792192"/>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8861"/>
            <a:stretch/>
          </p:blipFill>
          <p:spPr>
            <a:xfrm>
              <a:off x="6040507" y="1669383"/>
              <a:ext cx="2338850" cy="3207418"/>
            </a:xfrm>
            <a:prstGeom prst="rect">
              <a:avLst/>
            </a:prstGeom>
            <a:effectLst>
              <a:softEdge rad="127000"/>
            </a:effectLst>
          </p:spPr>
        </p:pic>
        <p:sp>
          <p:nvSpPr>
            <p:cNvPr id="8" name="TextBox 7"/>
            <p:cNvSpPr txBox="1"/>
            <p:nvPr/>
          </p:nvSpPr>
          <p:spPr>
            <a:xfrm>
              <a:off x="6105560" y="4876800"/>
              <a:ext cx="227644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Nick Vujicic</a:t>
              </a:r>
              <a:endParaRPr lang="en-US" sz="32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grpSp>
      <p:grpSp>
        <p:nvGrpSpPr>
          <p:cNvPr id="14" name="Group 13"/>
          <p:cNvGrpSpPr/>
          <p:nvPr/>
        </p:nvGrpSpPr>
        <p:grpSpPr>
          <a:xfrm>
            <a:off x="3246829" y="1771037"/>
            <a:ext cx="3230171" cy="5086963"/>
            <a:chOff x="3429000" y="1788016"/>
            <a:chExt cx="2669563" cy="4204102"/>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5200" y="1788016"/>
              <a:ext cx="2432256" cy="3208506"/>
            </a:xfrm>
            <a:prstGeom prst="rect">
              <a:avLst/>
            </a:prstGeom>
            <a:effectLst>
              <a:softEdge rad="127000"/>
            </a:effectLst>
          </p:spPr>
        </p:pic>
        <p:sp>
          <p:nvSpPr>
            <p:cNvPr id="13" name="TextBox 12"/>
            <p:cNvSpPr txBox="1"/>
            <p:nvPr/>
          </p:nvSpPr>
          <p:spPr>
            <a:xfrm>
              <a:off x="3429000" y="4914900"/>
              <a:ext cx="2669563" cy="1077218"/>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Joni Eareckson Tada</a:t>
              </a:r>
              <a:endParaRPr lang="en-US" sz="32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grpSp>
    </p:spTree>
    <p:extLst>
      <p:ext uri="{BB962C8B-B14F-4D97-AF65-F5344CB8AC3E}">
        <p14:creationId xmlns:p14="http://schemas.microsoft.com/office/powerpoint/2010/main" val="34341895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685800" y="1979474"/>
            <a:ext cx="8003823" cy="1754326"/>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1 </a:t>
            </a:r>
            <a:r>
              <a:rPr lang="en-US" sz="3600" b="1" dirty="0">
                <a:effectLst>
                  <a:outerShdw blurRad="38100" dist="38100" dir="2700000" algn="tl">
                    <a:srgbClr val="000000">
                      <a:alpha val="43137"/>
                    </a:srgbClr>
                  </a:outerShdw>
                </a:effectLst>
              </a:rPr>
              <a:t>John </a:t>
            </a:r>
            <a:r>
              <a:rPr lang="en-US" sz="3600" b="1" dirty="0" smtClean="0">
                <a:effectLst>
                  <a:outerShdw blurRad="38100" dist="38100" dir="2700000" algn="tl">
                    <a:srgbClr val="000000">
                      <a:alpha val="43137"/>
                    </a:srgbClr>
                  </a:outerShdw>
                </a:effectLst>
              </a:rPr>
              <a:t>3.8b </a:t>
            </a:r>
            <a:r>
              <a:rPr lang="en-US" sz="3600" b="1" dirty="0">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 For this purpose the Son of God was manifested, that He might destroy the works of the devil.</a:t>
            </a:r>
          </a:p>
        </p:txBody>
      </p:sp>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5.9-</a:t>
            </a:r>
            <a:r>
              <a:rPr lang="en-US" sz="12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20</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10842071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5.9-</a:t>
            </a:r>
            <a:r>
              <a:rPr lang="en-US" sz="12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20</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4" name="Rectangle 3"/>
          <p:cNvSpPr/>
          <p:nvPr/>
        </p:nvSpPr>
        <p:spPr>
          <a:xfrm>
            <a:off x="533400" y="3578580"/>
            <a:ext cx="8077200" cy="533400"/>
          </a:xfrm>
          <a:prstGeom prst="rect">
            <a:avLst/>
          </a:prstGeom>
          <a:solidFill>
            <a:srgbClr val="FFFF00"/>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56748" y="2113845"/>
            <a:ext cx="2216727" cy="954107"/>
          </a:xfrm>
          <a:prstGeom prst="rect">
            <a:avLst/>
          </a:prstGeom>
          <a:noFill/>
          <a:ln w="28575">
            <a:solidFill>
              <a:schemeClr val="bg1">
                <a:lumMod val="95000"/>
              </a:schemeClr>
            </a:solidFill>
          </a:ln>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Justification 1 Cor. 15.2</a:t>
            </a:r>
          </a:p>
        </p:txBody>
      </p:sp>
      <p:sp>
        <p:nvSpPr>
          <p:cNvPr id="7" name="TextBox 6"/>
          <p:cNvSpPr txBox="1"/>
          <p:nvPr/>
        </p:nvSpPr>
        <p:spPr>
          <a:xfrm>
            <a:off x="3539837" y="2113845"/>
            <a:ext cx="2216727" cy="954107"/>
          </a:xfrm>
          <a:prstGeom prst="rect">
            <a:avLst/>
          </a:prstGeom>
          <a:noFill/>
          <a:ln w="28575">
            <a:solidFill>
              <a:schemeClr val="bg1">
                <a:lumMod val="95000"/>
              </a:schemeClr>
            </a:solidFill>
          </a:ln>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Sanctification 1 Cor. 1.18</a:t>
            </a:r>
          </a:p>
        </p:txBody>
      </p:sp>
      <p:sp>
        <p:nvSpPr>
          <p:cNvPr id="8" name="TextBox 7"/>
          <p:cNvSpPr txBox="1"/>
          <p:nvPr/>
        </p:nvSpPr>
        <p:spPr>
          <a:xfrm>
            <a:off x="6570833" y="2125134"/>
            <a:ext cx="2015206" cy="954107"/>
          </a:xfrm>
          <a:prstGeom prst="rect">
            <a:avLst/>
          </a:prstGeom>
          <a:noFill/>
          <a:ln w="28575">
            <a:solidFill>
              <a:schemeClr val="bg1">
                <a:lumMod val="95000"/>
              </a:schemeClr>
            </a:solidFill>
          </a:ln>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Glor</a:t>
            </a:r>
            <a:r>
              <a:rPr lang="en-US" sz="28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ification 1 Cor. 3.15</a:t>
            </a:r>
          </a:p>
        </p:txBody>
      </p:sp>
      <p:cxnSp>
        <p:nvCxnSpPr>
          <p:cNvPr id="10" name="Straight Arrow Connector 9"/>
          <p:cNvCxnSpPr>
            <a:stCxn id="6" idx="2"/>
          </p:cNvCxnSpPr>
          <p:nvPr/>
        </p:nvCxnSpPr>
        <p:spPr>
          <a:xfrm flipH="1">
            <a:off x="556748" y="3067952"/>
            <a:ext cx="1108364" cy="46489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2"/>
          </p:cNvCxnSpPr>
          <p:nvPr/>
        </p:nvCxnSpPr>
        <p:spPr>
          <a:xfrm>
            <a:off x="7578436" y="3079241"/>
            <a:ext cx="1032164" cy="44289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Isosceles Triangle 13"/>
          <p:cNvSpPr/>
          <p:nvPr/>
        </p:nvSpPr>
        <p:spPr>
          <a:xfrm>
            <a:off x="680153" y="3101298"/>
            <a:ext cx="7792156" cy="431550"/>
          </a:xfrm>
          <a:custGeom>
            <a:avLst/>
            <a:gdLst>
              <a:gd name="connsiteX0" fmla="*/ 0 w 7792156"/>
              <a:gd name="connsiteY0" fmla="*/ 634425 h 634425"/>
              <a:gd name="connsiteX1" fmla="*/ 3896078 w 7792156"/>
              <a:gd name="connsiteY1" fmla="*/ 0 h 634425"/>
              <a:gd name="connsiteX2" fmla="*/ 7792156 w 7792156"/>
              <a:gd name="connsiteY2" fmla="*/ 634425 h 634425"/>
              <a:gd name="connsiteX3" fmla="*/ 0 w 7792156"/>
              <a:gd name="connsiteY3" fmla="*/ 634425 h 634425"/>
              <a:gd name="connsiteX0" fmla="*/ 0 w 7792156"/>
              <a:gd name="connsiteY0" fmla="*/ 611847 h 611847"/>
              <a:gd name="connsiteX1" fmla="*/ 4042834 w 7792156"/>
              <a:gd name="connsiteY1" fmla="*/ 0 h 611847"/>
              <a:gd name="connsiteX2" fmla="*/ 7792156 w 7792156"/>
              <a:gd name="connsiteY2" fmla="*/ 611847 h 611847"/>
              <a:gd name="connsiteX3" fmla="*/ 0 w 7792156"/>
              <a:gd name="connsiteY3" fmla="*/ 611847 h 611847"/>
            </a:gdLst>
            <a:ahLst/>
            <a:cxnLst>
              <a:cxn ang="0">
                <a:pos x="connsiteX0" y="connsiteY0"/>
              </a:cxn>
              <a:cxn ang="0">
                <a:pos x="connsiteX1" y="connsiteY1"/>
              </a:cxn>
              <a:cxn ang="0">
                <a:pos x="connsiteX2" y="connsiteY2"/>
              </a:cxn>
              <a:cxn ang="0">
                <a:pos x="connsiteX3" y="connsiteY3"/>
              </a:cxn>
            </a:cxnLst>
            <a:rect l="l" t="t" r="r" b="b"/>
            <a:pathLst>
              <a:path w="7792156" h="611847">
                <a:moveTo>
                  <a:pt x="0" y="611847"/>
                </a:moveTo>
                <a:lnTo>
                  <a:pt x="4042834" y="0"/>
                </a:lnTo>
                <a:lnTo>
                  <a:pt x="7792156" y="611847"/>
                </a:lnTo>
                <a:lnTo>
                  <a:pt x="0" y="61184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267867" y="3578580"/>
            <a:ext cx="3355201" cy="533400"/>
          </a:xfrm>
          <a:prstGeom prst="rect">
            <a:avLst/>
          </a:prstGeom>
          <a:solidFill>
            <a:srgbClr val="C55A11">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effectLst>
                  <a:outerShdw blurRad="38100" dist="38100" dir="2700000" algn="tl">
                    <a:srgbClr val="000000">
                      <a:alpha val="43137"/>
                    </a:srgbClr>
                  </a:outerShdw>
                </a:effectLst>
              </a:rPr>
              <a:t>Infirmity</a:t>
            </a:r>
            <a:endParaRPr lang="en-US" sz="3600" b="1" dirty="0">
              <a:effectLst>
                <a:outerShdw blurRad="38100" dist="38100" dir="2700000" algn="tl">
                  <a:srgbClr val="000000">
                    <a:alpha val="43137"/>
                  </a:srgbClr>
                </a:outerShdw>
              </a:effectLst>
            </a:endParaRPr>
          </a:p>
        </p:txBody>
      </p:sp>
      <p:sp>
        <p:nvSpPr>
          <p:cNvPr id="16" name="TextBox 15"/>
          <p:cNvSpPr txBox="1"/>
          <p:nvPr/>
        </p:nvSpPr>
        <p:spPr>
          <a:xfrm>
            <a:off x="545459" y="4799149"/>
            <a:ext cx="2216727" cy="646331"/>
          </a:xfrm>
          <a:prstGeom prst="rect">
            <a:avLst/>
          </a:prstGeom>
          <a:noFill/>
          <a:ln w="28575">
            <a:solidFill>
              <a:schemeClr val="bg1"/>
            </a:solidFill>
          </a:ln>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Instantly</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cxnSp>
        <p:nvCxnSpPr>
          <p:cNvPr id="17" name="Straight Arrow Connector 16"/>
          <p:cNvCxnSpPr>
            <a:stCxn id="16" idx="0"/>
          </p:cNvCxnSpPr>
          <p:nvPr/>
        </p:nvCxnSpPr>
        <p:spPr>
          <a:xfrm flipV="1">
            <a:off x="1653823" y="4111980"/>
            <a:ext cx="594077" cy="68716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878025" y="4813615"/>
            <a:ext cx="2216727" cy="1035966"/>
          </a:xfrm>
          <a:prstGeom prst="rect">
            <a:avLst/>
          </a:prstGeom>
          <a:noFill/>
          <a:ln w="28575">
            <a:solidFill>
              <a:schemeClr val="bg1">
                <a:lumMod val="95000"/>
              </a:schemeClr>
            </a:solidFill>
          </a:ln>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Period of Time</a:t>
            </a:r>
          </a:p>
        </p:txBody>
      </p:sp>
      <p:sp>
        <p:nvSpPr>
          <p:cNvPr id="24" name="TextBox 23"/>
          <p:cNvSpPr txBox="1"/>
          <p:nvPr/>
        </p:nvSpPr>
        <p:spPr>
          <a:xfrm>
            <a:off x="5928360" y="4847117"/>
            <a:ext cx="2682240" cy="974635"/>
          </a:xfrm>
          <a:prstGeom prst="rect">
            <a:avLst/>
          </a:prstGeom>
          <a:noFill/>
          <a:ln w="28575">
            <a:solidFill>
              <a:schemeClr val="bg1">
                <a:lumMod val="95000"/>
              </a:schemeClr>
            </a:solidFill>
          </a:ln>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When we stand befor</a:t>
            </a:r>
            <a:r>
              <a:rPr lang="en-US" sz="32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e Him</a:t>
            </a:r>
            <a:endParaRPr lang="en-US" sz="3200" b="1" dirty="0" smtClean="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25" name="Isosceles Triangle 13"/>
          <p:cNvSpPr/>
          <p:nvPr/>
        </p:nvSpPr>
        <p:spPr>
          <a:xfrm flipH="1" flipV="1">
            <a:off x="2267865" y="4168421"/>
            <a:ext cx="3355202" cy="616816"/>
          </a:xfrm>
          <a:custGeom>
            <a:avLst/>
            <a:gdLst>
              <a:gd name="connsiteX0" fmla="*/ 0 w 7792156"/>
              <a:gd name="connsiteY0" fmla="*/ 634425 h 634425"/>
              <a:gd name="connsiteX1" fmla="*/ 3896078 w 7792156"/>
              <a:gd name="connsiteY1" fmla="*/ 0 h 634425"/>
              <a:gd name="connsiteX2" fmla="*/ 7792156 w 7792156"/>
              <a:gd name="connsiteY2" fmla="*/ 634425 h 634425"/>
              <a:gd name="connsiteX3" fmla="*/ 0 w 7792156"/>
              <a:gd name="connsiteY3" fmla="*/ 634425 h 634425"/>
              <a:gd name="connsiteX0" fmla="*/ 0 w 7792156"/>
              <a:gd name="connsiteY0" fmla="*/ 611847 h 611847"/>
              <a:gd name="connsiteX1" fmla="*/ 4042834 w 7792156"/>
              <a:gd name="connsiteY1" fmla="*/ 0 h 611847"/>
              <a:gd name="connsiteX2" fmla="*/ 7792156 w 7792156"/>
              <a:gd name="connsiteY2" fmla="*/ 611847 h 611847"/>
              <a:gd name="connsiteX3" fmla="*/ 0 w 7792156"/>
              <a:gd name="connsiteY3" fmla="*/ 611847 h 611847"/>
              <a:gd name="connsiteX0" fmla="*/ 0 w 7792156"/>
              <a:gd name="connsiteY0" fmla="*/ 616816 h 616816"/>
              <a:gd name="connsiteX1" fmla="*/ 3788922 w 7792156"/>
              <a:gd name="connsiteY1" fmla="*/ 0 h 616816"/>
              <a:gd name="connsiteX2" fmla="*/ 7792156 w 7792156"/>
              <a:gd name="connsiteY2" fmla="*/ 616816 h 616816"/>
              <a:gd name="connsiteX3" fmla="*/ 0 w 7792156"/>
              <a:gd name="connsiteY3" fmla="*/ 616816 h 616816"/>
            </a:gdLst>
            <a:ahLst/>
            <a:cxnLst>
              <a:cxn ang="0">
                <a:pos x="connsiteX0" y="connsiteY0"/>
              </a:cxn>
              <a:cxn ang="0">
                <a:pos x="connsiteX1" y="connsiteY1"/>
              </a:cxn>
              <a:cxn ang="0">
                <a:pos x="connsiteX2" y="connsiteY2"/>
              </a:cxn>
              <a:cxn ang="0">
                <a:pos x="connsiteX3" y="connsiteY3"/>
              </a:cxn>
            </a:cxnLst>
            <a:rect l="l" t="t" r="r" b="b"/>
            <a:pathLst>
              <a:path w="7792156" h="616816">
                <a:moveTo>
                  <a:pt x="0" y="616816"/>
                </a:moveTo>
                <a:lnTo>
                  <a:pt x="3788922" y="0"/>
                </a:lnTo>
                <a:lnTo>
                  <a:pt x="7792156" y="616816"/>
                </a:lnTo>
                <a:lnTo>
                  <a:pt x="0" y="61681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flipV="1">
            <a:off x="7303916" y="4168422"/>
            <a:ext cx="1306684" cy="681527"/>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335091" y="1207911"/>
            <a:ext cx="3351709" cy="769441"/>
          </a:xfrm>
          <a:prstGeom prst="rect">
            <a:avLst/>
          </a:prstGeom>
          <a:noFill/>
        </p:spPr>
        <p:txBody>
          <a:bodyPr wrap="square" rtlCol="0">
            <a:spAutoFit/>
          </a:bodyPr>
          <a:lstStyle/>
          <a:p>
            <a:r>
              <a:rPr lang="en-US" sz="4400" b="1" dirty="0" smtClean="0">
                <a:solidFill>
                  <a:srgbClr val="FFFF00"/>
                </a:solidFill>
                <a:effectLst>
                  <a:outerShdw blurRad="38100" dist="38100" dir="2700000" algn="tl">
                    <a:srgbClr val="000000">
                      <a:alpha val="43137"/>
                    </a:srgbClr>
                  </a:outerShdw>
                </a:effectLst>
                <a:latin typeface="Inkpen Scribble" panose="03050400000000000000" pitchFamily="66" charset="0"/>
              </a:rPr>
              <a:t>Matt. 8.16-17</a:t>
            </a:r>
            <a:endParaRPr lang="en-US" sz="4400" b="1" dirty="0">
              <a:solidFill>
                <a:srgbClr val="FFFF00"/>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8479042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par>
                          <p:cTn id="35" fill="hold">
                            <p:stCondLst>
                              <p:cond delay="500"/>
                            </p:stCondLst>
                            <p:childTnLst>
                              <p:par>
                                <p:cTn id="36" presetID="22" presetClass="entr" presetSubtype="1"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up)">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par>
                          <p:cTn id="49" fill="hold">
                            <p:stCondLst>
                              <p:cond delay="500"/>
                            </p:stCondLst>
                            <p:childTnLst>
                              <p:par>
                                <p:cTn id="50" presetID="22" presetClass="entr" presetSubtype="4"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par>
                          <p:cTn id="58" fill="hold">
                            <p:stCondLst>
                              <p:cond delay="500"/>
                            </p:stCondLst>
                            <p:childTnLst>
                              <p:par>
                                <p:cTn id="59" presetID="22" presetClass="entr" presetSubtype="4"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down)">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par>
                          <p:cTn id="67" fill="hold">
                            <p:stCondLst>
                              <p:cond delay="500"/>
                            </p:stCondLst>
                            <p:childTnLst>
                              <p:par>
                                <p:cTn id="68" presetID="22" presetClass="entr" presetSubtype="4" fill="hold"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down)">
                                      <p:cBhvr>
                                        <p:cTn id="7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4" grpId="0" animBg="1"/>
      <p:bldP spid="15" grpId="0" animBg="1"/>
      <p:bldP spid="16" grpId="0" animBg="1"/>
      <p:bldP spid="23" grpId="0" animBg="1"/>
      <p:bldP spid="24" grpId="0" animBg="1"/>
      <p:bldP spid="25" grpId="0" animBg="1"/>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5.9-</a:t>
            </a:r>
            <a:r>
              <a:rPr lang="en-US" sz="12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20</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9993569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5.9-</a:t>
            </a:r>
            <a:r>
              <a:rPr lang="en-US" sz="12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20</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9465">
            <a:off x="2734458" y="1734729"/>
            <a:ext cx="3177040" cy="4823912"/>
          </a:xfrm>
          <a:prstGeom prst="rect">
            <a:avLst/>
          </a:prstGeom>
          <a:effectLst>
            <a:softEdge rad="127000"/>
          </a:effectLst>
        </p:spPr>
      </p:pic>
      <p:pic>
        <p:nvPicPr>
          <p:cNvPr id="13" name="Picture 12"/>
          <p:cNvPicPr>
            <a:picLocks noChangeAspect="1"/>
          </p:cNvPicPr>
          <p:nvPr/>
        </p:nvPicPr>
        <p:blipFill rotWithShape="1">
          <a:blip r:embed="rId4"/>
          <a:srcRect l="25891" r="21119" b="26407"/>
          <a:stretch/>
        </p:blipFill>
        <p:spPr>
          <a:xfrm rot="180000">
            <a:off x="4052655" y="2848544"/>
            <a:ext cx="541271" cy="562504"/>
          </a:xfrm>
          <a:prstGeom prst="rect">
            <a:avLst/>
          </a:prstGeom>
        </p:spPr>
      </p:pic>
    </p:spTree>
    <p:extLst>
      <p:ext uri="{BB962C8B-B14F-4D97-AF65-F5344CB8AC3E}">
        <p14:creationId xmlns:p14="http://schemas.microsoft.com/office/powerpoint/2010/main" val="38112071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ppt_w</p:attrName>
                                        </p:attrNameLst>
                                      </p:cBhvr>
                                      <p:tavLst>
                                        <p:tav tm="0" fmla="#ppt_w*sin(2.5*pi*$)">
                                          <p:val>
                                            <p:fltVal val="0"/>
                                          </p:val>
                                        </p:tav>
                                        <p:tav tm="100000">
                                          <p:val>
                                            <p:fltVal val="1"/>
                                          </p:val>
                                        </p:tav>
                                      </p:tavLst>
                                    </p:anim>
                                    <p:anim calcmode="lin" valueType="num">
                                      <p:cBhvr>
                                        <p:cTn id="14"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5.9-</a:t>
            </a:r>
            <a:r>
              <a:rPr lang="en-US" sz="12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20</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8146785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5.9-</a:t>
            </a:r>
            <a:r>
              <a:rPr lang="en-US" sz="12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20</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646331"/>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Perseverance</a:t>
            </a:r>
            <a:r>
              <a:rPr lang="en-US" sz="3600" b="1" dirty="0">
                <a:effectLst>
                  <a:outerShdw blurRad="38100" dist="38100" dir="2700000" algn="tl">
                    <a:srgbClr val="000000">
                      <a:alpha val="43137"/>
                    </a:srgbClr>
                  </a:outerShdw>
                </a:effectLst>
              </a:rPr>
              <a:t> ~ </a:t>
            </a:r>
            <a:r>
              <a:rPr lang="en-US" sz="36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huopmonē</a:t>
            </a:r>
            <a:endParaRPr lang="en-US" sz="3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677333" y="3698523"/>
            <a:ext cx="8003823" cy="646331"/>
          </a:xfrm>
          <a:prstGeom prst="rect">
            <a:avLst/>
          </a:prstGeom>
          <a:noFill/>
        </p:spPr>
        <p:txBody>
          <a:bodyPr wrap="square" rtlCol="0">
            <a:spAutoFit/>
          </a:bodyPr>
          <a:lstStyle/>
          <a:p>
            <a:pPr marL="463550" indent="-463550">
              <a:buFont typeface="Arial" panose="020B0604020202020204" pitchFamily="34" charset="0"/>
              <a:buChar char="•"/>
            </a:pPr>
            <a:r>
              <a:rPr lang="en-US" sz="3600" b="1" dirty="0">
                <a:effectLst>
                  <a:outerShdw blurRad="38100" dist="38100" dir="2700000" algn="tl">
                    <a:srgbClr val="000000">
                      <a:alpha val="43137"/>
                    </a:srgbClr>
                  </a:outerShdw>
                </a:effectLst>
              </a:rPr>
              <a:t>NASB ~ </a:t>
            </a:r>
            <a:r>
              <a:rPr lang="en-US" sz="3600" b="1" dirty="0">
                <a:solidFill>
                  <a:srgbClr val="FFFF00"/>
                </a:solidFill>
                <a:effectLst>
                  <a:outerShdw blurRad="38100" dist="38100" dir="2700000" algn="tl">
                    <a:srgbClr val="000000">
                      <a:alpha val="43137"/>
                    </a:srgbClr>
                  </a:outerShdw>
                </a:effectLst>
              </a:rPr>
              <a:t>endurance</a:t>
            </a:r>
            <a:endParaRPr lang="en-US" sz="3600" b="1" i="1" dirty="0">
              <a:solidFill>
                <a:srgbClr val="FFFF00"/>
              </a:solidFill>
              <a:effectLst>
                <a:outerShdw blurRad="38100" dist="38100" dir="2700000" algn="tl">
                  <a:srgbClr val="000000">
                    <a:alpha val="43137"/>
                  </a:srgbClr>
                </a:outerShdw>
              </a:effectLst>
              <a:latin typeface="Inkpen Scribble" panose="03050400000000000000" pitchFamily="66" charset="0"/>
            </a:endParaRPr>
          </a:p>
        </p:txBody>
      </p:sp>
      <p:sp>
        <p:nvSpPr>
          <p:cNvPr id="5" name="TextBox 4"/>
          <p:cNvSpPr txBox="1"/>
          <p:nvPr/>
        </p:nvSpPr>
        <p:spPr>
          <a:xfrm>
            <a:off x="685800" y="4344769"/>
            <a:ext cx="8003823" cy="646331"/>
          </a:xfrm>
          <a:prstGeom prst="rect">
            <a:avLst/>
          </a:prstGeom>
          <a:noFill/>
        </p:spPr>
        <p:txBody>
          <a:bodyPr wrap="square" rtlCol="0">
            <a:spAutoFit/>
          </a:bodyPr>
          <a:lstStyle/>
          <a:p>
            <a:pPr marL="463550" indent="-463550">
              <a:buFont typeface="Arial" panose="020B0604020202020204" pitchFamily="34" charset="0"/>
              <a:buChar char="•"/>
            </a:pPr>
            <a:r>
              <a:rPr lang="en-US" sz="3600" b="1" dirty="0">
                <a:effectLst>
                  <a:outerShdw blurRad="38100" dist="38100" dir="2700000" algn="tl">
                    <a:srgbClr val="000000">
                      <a:alpha val="43137"/>
                    </a:srgbClr>
                  </a:outerShdw>
                </a:effectLst>
              </a:rPr>
              <a:t>KJV ~ </a:t>
            </a:r>
            <a:r>
              <a:rPr lang="en-US" sz="3600" b="1" dirty="0">
                <a:solidFill>
                  <a:srgbClr val="FFFF00"/>
                </a:solidFill>
                <a:effectLst>
                  <a:outerShdw blurRad="38100" dist="38100" dir="2700000" algn="tl">
                    <a:srgbClr val="000000">
                      <a:alpha val="43137"/>
                    </a:srgbClr>
                  </a:outerShdw>
                </a:effectLst>
              </a:rPr>
              <a:t>patience</a:t>
            </a:r>
            <a:endParaRPr lang="en-US" sz="3600" b="1" i="1" dirty="0">
              <a:solidFill>
                <a:srgbClr val="FFFF00"/>
              </a:solidFill>
              <a:effectLst>
                <a:outerShdw blurRad="38100" dist="38100" dir="2700000" algn="tl">
                  <a:srgbClr val="000000">
                    <a:alpha val="43137"/>
                  </a:srgbClr>
                </a:outerShdw>
              </a:effectLst>
              <a:latin typeface="Inkpen Scribble" panose="03050400000000000000" pitchFamily="66" charset="0"/>
            </a:endParaRPr>
          </a:p>
        </p:txBody>
      </p:sp>
      <p:sp>
        <p:nvSpPr>
          <p:cNvPr id="6" name="TextBox 5"/>
          <p:cNvSpPr txBox="1"/>
          <p:nvPr/>
        </p:nvSpPr>
        <p:spPr>
          <a:xfrm>
            <a:off x="685800" y="2552700"/>
            <a:ext cx="8003823" cy="1200329"/>
          </a:xfrm>
          <a:prstGeom prst="rect">
            <a:avLst/>
          </a:prstGeom>
          <a:noFill/>
        </p:spPr>
        <p:txBody>
          <a:bodyPr wrap="square" rtlCol="0">
            <a:spAutoFit/>
          </a:bodyPr>
          <a:lstStyle/>
          <a:p>
            <a:pPr marL="463550" indent="-463550">
              <a:buFont typeface="Arial" panose="020B0604020202020204" pitchFamily="34" charset="0"/>
              <a:buChar char="•"/>
            </a:pPr>
            <a:r>
              <a:rPr lang="en-US" sz="3600" b="1" dirty="0" smtClean="0">
                <a:effectLst>
                  <a:outerShdw blurRad="38100" dist="38100" dir="2700000" algn="tl">
                    <a:srgbClr val="000000">
                      <a:alpha val="43137"/>
                    </a:srgbClr>
                  </a:outerShdw>
                </a:effectLst>
              </a:rPr>
              <a:t>37x in the New Testament; 17x by Paul; 4x by James</a:t>
            </a:r>
            <a:endParaRPr lang="en-US" sz="3600" b="1" i="1" dirty="0">
              <a:solidFill>
                <a:srgbClr val="FFFF00"/>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204338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par>
                          <p:cTn id="24" fill="hold">
                            <p:stCondLst>
                              <p:cond delay="500"/>
                            </p:stCondLst>
                            <p:childTnLst>
                              <p:par>
                                <p:cTn id="25" presetID="9" presetClass="emph" presetSubtype="0" grpId="1" nodeType="afterEffect">
                                  <p:stCondLst>
                                    <p:cond delay="0"/>
                                  </p:stCondLst>
                                  <p:childTnLst>
                                    <p:set>
                                      <p:cBhvr rctx="PPT">
                                        <p:cTn id="26" dur="indefinite"/>
                                        <p:tgtEl>
                                          <p:spTgt spid="6"/>
                                        </p:tgtEl>
                                        <p:attrNameLst>
                                          <p:attrName>style.opacity</p:attrName>
                                        </p:attrNameLst>
                                      </p:cBhvr>
                                      <p:to>
                                        <p:strVal val="0.5"/>
                                      </p:to>
                                    </p:set>
                                    <p:animEffect filter="image" prLst="opacity: 0.5">
                                      <p:cBhvr rctx="IE">
                                        <p:cTn id="27" dur="indefinite"/>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par>
                          <p:cTn id="35" fill="hold">
                            <p:stCondLst>
                              <p:cond delay="500"/>
                            </p:stCondLst>
                            <p:childTnLst>
                              <p:par>
                                <p:cTn id="36" presetID="9" presetClass="emph" presetSubtype="0" grpId="1" nodeType="afterEffect">
                                  <p:stCondLst>
                                    <p:cond delay="0"/>
                                  </p:stCondLst>
                                  <p:childTnLst>
                                    <p:set>
                                      <p:cBhvr rctx="PPT">
                                        <p:cTn id="37" dur="indefinite"/>
                                        <p:tgtEl>
                                          <p:spTgt spid="4"/>
                                        </p:tgtEl>
                                        <p:attrNameLst>
                                          <p:attrName>style.opacity</p:attrName>
                                        </p:attrNameLst>
                                      </p:cBhvr>
                                      <p:to>
                                        <p:strVal val="0.5"/>
                                      </p:to>
                                    </p:set>
                                    <p:animEffect filter="image" prLst="opacity: 0.5">
                                      <p:cBhvr rctx="IE">
                                        <p:cTn id="38"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5.9-</a:t>
            </a:r>
            <a:r>
              <a:rPr lang="en-US" sz="12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20</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4524315"/>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David </a:t>
            </a:r>
            <a:r>
              <a:rPr lang="en-US" sz="3600" b="1" dirty="0" err="1">
                <a:solidFill>
                  <a:srgbClr val="FFFF00"/>
                </a:solidFill>
                <a:effectLst>
                  <a:outerShdw blurRad="38100" dist="38100" dir="2700000" algn="tl">
                    <a:srgbClr val="000000">
                      <a:alpha val="43137"/>
                    </a:srgbClr>
                  </a:outerShdw>
                </a:effectLst>
              </a:rPr>
              <a:t>Guzik</a:t>
            </a:r>
            <a:r>
              <a:rPr lang="en-US" sz="3600" b="1" dirty="0">
                <a:solidFill>
                  <a:srgbClr val="FFFF00"/>
                </a:solidFill>
                <a:effectLst>
                  <a:outerShdw blurRad="38100" dist="38100" dir="2700000" algn="tl">
                    <a:srgbClr val="000000">
                      <a:alpha val="43137"/>
                    </a:srgbClr>
                  </a:outerShdw>
                </a:effectLst>
              </a:rPr>
              <a:t> ~ </a:t>
            </a:r>
            <a:r>
              <a:rPr lang="en-US" sz="3600" b="1" dirty="0">
                <a:effectLst>
                  <a:outerShdw blurRad="38100" dist="38100" dir="2700000" algn="tl">
                    <a:srgbClr val="000000">
                      <a:alpha val="43137"/>
                    </a:srgbClr>
                  </a:outerShdw>
                </a:effectLst>
              </a:rPr>
              <a:t>"If a man were to attack me with a knife I would resist him with all my strength, and count it a tragedy if he succeeded. Yet if a surgeon comes to me with a knife, I welcome both him and the knife; let him cut me open, even wider than the knife-attacker, because I know his purpose is good and necessary."</a:t>
            </a:r>
          </a:p>
        </p:txBody>
      </p:sp>
    </p:spTree>
    <p:extLst>
      <p:ext uri="{BB962C8B-B14F-4D97-AF65-F5344CB8AC3E}">
        <p14:creationId xmlns:p14="http://schemas.microsoft.com/office/powerpoint/2010/main" val="18625029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5.9-</a:t>
            </a:r>
            <a:r>
              <a:rPr lang="en-US" sz="12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20</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284628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5.9-</a:t>
            </a:r>
            <a:r>
              <a:rPr lang="en-US" sz="12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20</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1200329"/>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Suffering </a:t>
            </a:r>
            <a:r>
              <a:rPr lang="en-US" sz="3600" b="1" dirty="0" smtClean="0">
                <a:effectLst>
                  <a:outerShdw blurRad="38100" dist="38100" dir="2700000" algn="tl">
                    <a:srgbClr val="000000">
                      <a:alpha val="43137"/>
                    </a:srgbClr>
                  </a:outerShdw>
                </a:effectLst>
              </a:rPr>
              <a:t>~ from 2 words – “bad” and “a very strong feeling”</a:t>
            </a:r>
            <a:endParaRPr lang="en-US" sz="3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685800" y="3239869"/>
            <a:ext cx="8003823" cy="1754326"/>
          </a:xfrm>
          <a:prstGeom prst="rect">
            <a:avLst/>
          </a:prstGeom>
          <a:noFill/>
        </p:spPr>
        <p:txBody>
          <a:bodyPr wrap="square" rtlCol="0">
            <a:spAutoFit/>
          </a:bodyPr>
          <a:lstStyle/>
          <a:p>
            <a:pPr marL="395288" indent="-395288">
              <a:buFont typeface="Arial" panose="020B0604020202020204" pitchFamily="34" charset="0"/>
              <a:buChar char="•"/>
            </a:pPr>
            <a:r>
              <a:rPr lang="en-US" sz="3600" b="1" dirty="0" smtClean="0">
                <a:effectLst>
                  <a:outerShdw blurRad="38100" dist="38100" dir="2700000" algn="tl">
                    <a:srgbClr val="000000">
                      <a:alpha val="43137"/>
                    </a:srgbClr>
                  </a:outerShdw>
                </a:effectLst>
              </a:rPr>
              <a:t> </a:t>
            </a:r>
            <a:r>
              <a:rPr lang="en-US" sz="3600" b="1" dirty="0" smtClean="0">
                <a:solidFill>
                  <a:srgbClr val="FFFF00"/>
                </a:solidFill>
                <a:effectLst>
                  <a:outerShdw blurRad="38100" dist="38100" dir="2700000" algn="tl">
                    <a:srgbClr val="000000">
                      <a:alpha val="43137"/>
                    </a:srgbClr>
                  </a:outerShdw>
                </a:effectLst>
              </a:rPr>
              <a:t>Chuck </a:t>
            </a:r>
            <a:r>
              <a:rPr lang="en-US" sz="3600" b="1" dirty="0">
                <a:solidFill>
                  <a:srgbClr val="FFFF00"/>
                </a:solidFill>
                <a:effectLst>
                  <a:outerShdw blurRad="38100" dist="38100" dir="2700000" algn="tl">
                    <a:srgbClr val="000000">
                      <a:alpha val="43137"/>
                    </a:srgbClr>
                  </a:outerShdw>
                </a:effectLst>
              </a:rPr>
              <a:t>Smith ~ </a:t>
            </a:r>
            <a:r>
              <a:rPr lang="en-US" sz="3600" b="1" dirty="0">
                <a:effectLst>
                  <a:outerShdw blurRad="38100" dist="38100" dir="2700000" algn="tl">
                    <a:srgbClr val="000000">
                      <a:alpha val="43137"/>
                    </a:srgbClr>
                  </a:outerShdw>
                </a:effectLst>
              </a:rPr>
              <a:t>"God doesn’t want to guide us by painful processes, but loves us so much that He will."</a:t>
            </a:r>
          </a:p>
        </p:txBody>
      </p:sp>
    </p:spTree>
    <p:extLst>
      <p:ext uri="{BB962C8B-B14F-4D97-AF65-F5344CB8AC3E}">
        <p14:creationId xmlns:p14="http://schemas.microsoft.com/office/powerpoint/2010/main" val="8733079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5.9-</a:t>
            </a:r>
            <a:r>
              <a:rPr lang="en-US" sz="12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20</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25241730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5.9-</a:t>
            </a:r>
            <a:r>
              <a:rPr lang="en-US" sz="12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20</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6" name="Rectangle 5"/>
          <p:cNvSpPr/>
          <p:nvPr/>
        </p:nvSpPr>
        <p:spPr>
          <a:xfrm>
            <a:off x="7772400" y="2933700"/>
            <a:ext cx="1034120" cy="844456"/>
          </a:xfrm>
          <a:prstGeom prst="rect">
            <a:avLst/>
          </a:prstGeom>
          <a:solidFill>
            <a:schemeClr val="bg2">
              <a:lumMod val="5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9889" y="3422744"/>
            <a:ext cx="2438400" cy="844456"/>
          </a:xfrm>
          <a:prstGeom prst="rect">
            <a:avLst/>
          </a:prstGeom>
          <a:solidFill>
            <a:schemeClr val="bg2">
              <a:lumMod val="5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74133" y="1941689"/>
            <a:ext cx="8207023" cy="3416320"/>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Luke </a:t>
            </a:r>
            <a:r>
              <a:rPr lang="en-US" sz="3600" b="1" dirty="0" smtClean="0">
                <a:effectLst>
                  <a:outerShdw blurRad="38100" dist="38100" dir="2700000" algn="tl">
                    <a:srgbClr val="000000">
                      <a:alpha val="43137"/>
                    </a:srgbClr>
                  </a:outerShdw>
                </a:effectLst>
              </a:rPr>
              <a:t>22.41-42 </a:t>
            </a:r>
            <a:r>
              <a:rPr lang="en-US" sz="3600" b="1" dirty="0">
                <a:effectLst>
                  <a:outerShdw blurRad="38100" dist="38100" dir="2700000" algn="tl">
                    <a:srgbClr val="000000">
                      <a:alpha val="43137"/>
                    </a:srgbClr>
                  </a:outerShdw>
                </a:effectLst>
              </a:rPr>
              <a:t>~ </a:t>
            </a:r>
            <a:r>
              <a:rPr lang="en-US" sz="3600" b="1" baseline="30000" dirty="0">
                <a:effectLst>
                  <a:outerShdw blurRad="38100" dist="38100" dir="2700000" algn="tl">
                    <a:srgbClr val="000000">
                      <a:alpha val="43137"/>
                    </a:srgbClr>
                  </a:outerShdw>
                </a:effectLst>
              </a:rPr>
              <a:t>41</a:t>
            </a:r>
            <a:r>
              <a:rPr lang="en-US" sz="3600" b="1" dirty="0">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And He was withdrawn from them about a stone's throw, and He knelt down and prayed, </a:t>
            </a:r>
            <a:r>
              <a:rPr lang="en-US" sz="3600" b="1" baseline="30000" dirty="0">
                <a:effectLst>
                  <a:outerShdw blurRad="38100" dist="38100" dir="2700000" algn="tl">
                    <a:srgbClr val="000000">
                      <a:alpha val="43137"/>
                    </a:srgbClr>
                  </a:outerShdw>
                </a:effectLst>
              </a:rPr>
              <a:t>42</a:t>
            </a:r>
            <a:r>
              <a:rPr lang="en-US" sz="3600" b="1" dirty="0">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saying, "Father, if it is Your will, take this cup away from Me; nevertheless not My will, but Yours, be done."</a:t>
            </a:r>
          </a:p>
        </p:txBody>
      </p:sp>
    </p:spTree>
    <p:extLst>
      <p:ext uri="{BB962C8B-B14F-4D97-AF65-F5344CB8AC3E}">
        <p14:creationId xmlns:p14="http://schemas.microsoft.com/office/powerpoint/2010/main" val="10907607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5.9-</a:t>
            </a:r>
            <a:r>
              <a:rPr lang="en-US" sz="12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20</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4" name="Rectangle 3"/>
          <p:cNvSpPr/>
          <p:nvPr/>
        </p:nvSpPr>
        <p:spPr>
          <a:xfrm>
            <a:off x="5137881" y="2362200"/>
            <a:ext cx="3570061" cy="844456"/>
          </a:xfrm>
          <a:prstGeom prst="rect">
            <a:avLst/>
          </a:prstGeom>
          <a:solidFill>
            <a:schemeClr val="bg2">
              <a:lumMod val="5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28600" y="3003644"/>
            <a:ext cx="6324581" cy="844456"/>
          </a:xfrm>
          <a:prstGeom prst="rect">
            <a:avLst/>
          </a:prstGeom>
          <a:solidFill>
            <a:schemeClr val="bg2">
              <a:lumMod val="5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74133" y="1941689"/>
            <a:ext cx="8207023" cy="2862322"/>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Rom. </a:t>
            </a:r>
            <a:r>
              <a:rPr lang="en-US" sz="3600" b="1" dirty="0" smtClean="0">
                <a:effectLst>
                  <a:outerShdw blurRad="38100" dist="38100" dir="2700000" algn="tl">
                    <a:srgbClr val="000000">
                      <a:alpha val="43137"/>
                    </a:srgbClr>
                  </a:outerShdw>
                </a:effectLst>
              </a:rPr>
              <a:t>8.26 </a:t>
            </a:r>
            <a:r>
              <a:rPr lang="en-US" sz="3600" b="1" dirty="0">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Likewise the Spirit also helps in our weaknesses. For we do not know what we should pray for as we ought, but the Spirit Himself makes intercession for us with groanings which cannot be uttered.</a:t>
            </a:r>
          </a:p>
        </p:txBody>
      </p:sp>
    </p:spTree>
    <p:extLst>
      <p:ext uri="{BB962C8B-B14F-4D97-AF65-F5344CB8AC3E}">
        <p14:creationId xmlns:p14="http://schemas.microsoft.com/office/powerpoint/2010/main" val="27202456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9644" y="2362200"/>
            <a:ext cx="3927067" cy="844456"/>
          </a:xfrm>
          <a:prstGeom prst="rect">
            <a:avLst/>
          </a:prstGeom>
          <a:solidFill>
            <a:schemeClr val="bg2">
              <a:lumMod val="5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5.9-</a:t>
            </a:r>
            <a:r>
              <a:rPr lang="en-US" sz="12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20</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1754326"/>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James </a:t>
            </a:r>
            <a:r>
              <a:rPr lang="en-US" sz="3600" b="1" dirty="0" smtClean="0">
                <a:effectLst>
                  <a:outerShdw blurRad="38100" dist="38100" dir="2700000" algn="tl">
                    <a:srgbClr val="000000">
                      <a:alpha val="43137"/>
                    </a:srgbClr>
                  </a:outerShdw>
                </a:effectLst>
              </a:rPr>
              <a:t>4.13 </a:t>
            </a:r>
            <a:r>
              <a:rPr lang="en-US" sz="3600" b="1" dirty="0">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Instead you ought to say, "If the Lord wills, we shall live and do this or that."</a:t>
            </a:r>
          </a:p>
        </p:txBody>
      </p:sp>
    </p:spTree>
    <p:extLst>
      <p:ext uri="{BB962C8B-B14F-4D97-AF65-F5344CB8AC3E}">
        <p14:creationId xmlns:p14="http://schemas.microsoft.com/office/powerpoint/2010/main" val="10289653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theme/theme1.xml><?xml version="1.0" encoding="utf-8"?>
<a:theme xmlns:a="http://schemas.openxmlformats.org/drawingml/2006/main" name="Office Theme">
  <a:themeElements>
    <a:clrScheme name="James">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mes">
      <a:majorFont>
        <a:latin typeface="Inkpen Scribble"/>
        <a:ea typeface=""/>
        <a:cs typeface=""/>
      </a:majorFont>
      <a:minorFont>
        <a:latin typeface="Inkpen Scribbl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600" b="1" dirty="0">
            <a:solidFill>
              <a:schemeClr val="bg1"/>
            </a:solidFill>
            <a:effectLst>
              <a:outerShdw blurRad="38100" dist="38100" dir="2700000" algn="tl">
                <a:srgbClr val="000000">
                  <a:alpha val="43137"/>
                </a:srgbClr>
              </a:outerShdw>
            </a:effectLst>
            <a:latin typeface="Inkpen Scribble" panose="03050400000000000000" pitchFamily="66" charset="0"/>
          </a:defRPr>
        </a:defPPr>
      </a:lstStyle>
    </a:txDef>
  </a:objectDefaults>
  <a:extraClrSchemeLst/>
  <a:extLst>
    <a:ext uri="{05A4C25C-085E-4340-85A3-A5531E510DB2}">
      <thm15:themeFamily xmlns:thm15="http://schemas.microsoft.com/office/thememl/2012/main" name="Presentation1" id="{23B12739-7DE6-4CB9-8CC7-20AF751ED6E4}" vid="{29EB13D4-203C-4C81-AE94-8DEBF20A89CE}"/>
    </a:ext>
  </a:extLst>
</a:theme>
</file>

<file path=docProps/app.xml><?xml version="1.0" encoding="utf-8"?>
<Properties xmlns="http://schemas.openxmlformats.org/officeDocument/2006/extended-properties" xmlns:vt="http://schemas.openxmlformats.org/officeDocument/2006/docPropsVTypes">
  <Template>James</Template>
  <TotalTime>1261</TotalTime>
  <Words>646</Words>
  <Application>Microsoft Office PowerPoint</Application>
  <PresentationFormat>On-screen Show (4:3)</PresentationFormat>
  <Paragraphs>64</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Inkpen Scribble</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21</cp:revision>
  <dcterms:created xsi:type="dcterms:W3CDTF">2014-07-18T00:49:21Z</dcterms:created>
  <dcterms:modified xsi:type="dcterms:W3CDTF">2014-07-18T21:51:09Z</dcterms:modified>
</cp:coreProperties>
</file>