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6"/>
  </p:notesMasterIdLst>
  <p:sldIdLst>
    <p:sldId id="256" r:id="rId2"/>
    <p:sldId id="262" r:id="rId3"/>
    <p:sldId id="263" r:id="rId4"/>
    <p:sldId id="291" r:id="rId5"/>
    <p:sldId id="293" r:id="rId6"/>
    <p:sldId id="292" r:id="rId7"/>
    <p:sldId id="282" r:id="rId8"/>
    <p:sldId id="283" r:id="rId9"/>
    <p:sldId id="280" r:id="rId10"/>
    <p:sldId id="285" r:id="rId11"/>
    <p:sldId id="294" r:id="rId12"/>
    <p:sldId id="295" r:id="rId13"/>
    <p:sldId id="264" r:id="rId14"/>
    <p:sldId id="281" r:id="rId15"/>
    <p:sldId id="286" r:id="rId16"/>
    <p:sldId id="266" r:id="rId17"/>
    <p:sldId id="269" r:id="rId18"/>
    <p:sldId id="270" r:id="rId19"/>
    <p:sldId id="271" r:id="rId20"/>
    <p:sldId id="265" r:id="rId21"/>
    <p:sldId id="267" r:id="rId22"/>
    <p:sldId id="272" r:id="rId23"/>
    <p:sldId id="284" r:id="rId24"/>
    <p:sldId id="268" r:id="rId25"/>
    <p:sldId id="273" r:id="rId26"/>
    <p:sldId id="276" r:id="rId27"/>
    <p:sldId id="287" r:id="rId28"/>
    <p:sldId id="277" r:id="rId29"/>
    <p:sldId id="278" r:id="rId30"/>
    <p:sldId id="279" r:id="rId31"/>
    <p:sldId id="274" r:id="rId32"/>
    <p:sldId id="288" r:id="rId33"/>
    <p:sldId id="290" r:id="rId34"/>
    <p:sldId id="289" r:id="rId35"/>
  </p:sldIdLst>
  <p:sldSz cx="9144000" cy="6858000" type="screen4x3"/>
  <p:notesSz cx="6858000" cy="9144000"/>
  <p:embeddedFontLst>
    <p:embeddedFont>
      <p:font typeface="Inkpen Scribble" panose="03050400000000000000" pitchFamily="66" charset="0"/>
      <p:regular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311" autoAdjust="0"/>
  </p:normalViewPr>
  <p:slideViewPr>
    <p:cSldViewPr>
      <p:cViewPr varScale="1">
        <p:scale>
          <a:sx n="64" d="100"/>
          <a:sy n="64" d="100"/>
        </p:scale>
        <p:origin x="1469" y="72"/>
      </p:cViewPr>
      <p:guideLst/>
    </p:cSldViewPr>
  </p:slideViewPr>
  <p:outlineViewPr>
    <p:cViewPr>
      <p:scale>
        <a:sx n="33" d="100"/>
        <a:sy n="33" d="100"/>
      </p:scale>
      <p:origin x="0" y="-4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0D862-9F56-4AE1-97E3-BBB439F07886}" type="datetimeFigureOut">
              <a:rPr lang="en-US" smtClean="0"/>
              <a:t>7/13/2014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97843-A967-42F4-B13F-AEA1431F2E8E}" type="slidenum">
              <a:rPr lang="en-US" smtClean="0"/>
              <a:t>‹#›</a:t>
            </a:fld>
            <a:endParaRPr lang="en-US"/>
          </a:p>
        </p:txBody>
      </p:sp>
    </p:spTree>
    <p:extLst>
      <p:ext uri="{BB962C8B-B14F-4D97-AF65-F5344CB8AC3E}">
        <p14:creationId xmlns:p14="http://schemas.microsoft.com/office/powerpoint/2010/main" val="143945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97843-A967-42F4-B13F-AEA1431F2E8E}" type="slidenum">
              <a:rPr lang="en-US" smtClean="0"/>
              <a:t>5</a:t>
            </a:fld>
            <a:endParaRPr lang="en-US"/>
          </a:p>
        </p:txBody>
      </p:sp>
    </p:spTree>
    <p:extLst>
      <p:ext uri="{BB962C8B-B14F-4D97-AF65-F5344CB8AC3E}">
        <p14:creationId xmlns:p14="http://schemas.microsoft.com/office/powerpoint/2010/main" val="177140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3283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130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5657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276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D422-AB80-4B7B-86E5-A5A9BCF31E2C}"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41957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6D422-AB80-4B7B-86E5-A5A9BCF31E2C}"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8380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6D422-AB80-4B7B-86E5-A5A9BCF31E2C}" type="datetimeFigureOut">
              <a:rPr lang="en-US" smtClean="0"/>
              <a:t>7/13/2014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4131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6D422-AB80-4B7B-86E5-A5A9BCF31E2C}" type="datetimeFigureOut">
              <a:rPr lang="en-US" smtClean="0"/>
              <a:t>7/13/2014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8372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D422-AB80-4B7B-86E5-A5A9BCF31E2C}" type="datetimeFigureOut">
              <a:rPr lang="en-US" smtClean="0"/>
              <a:t>7/13/2014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077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5021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989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D422-AB80-4B7B-86E5-A5A9BCF31E2C}" type="datetimeFigureOut">
              <a:rPr lang="en-US" smtClean="0"/>
              <a:t>7/13/2014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7E23-BAEA-4C8A-A928-EDD837457FC5}" type="slidenum">
              <a:rPr lang="en-US" smtClean="0"/>
              <a:t>‹#›</a:t>
            </a:fld>
            <a:endParaRPr lang="en-US"/>
          </a:p>
        </p:txBody>
      </p:sp>
    </p:spTree>
    <p:extLst>
      <p:ext uri="{BB962C8B-B14F-4D97-AF65-F5344CB8AC3E}">
        <p14:creationId xmlns:p14="http://schemas.microsoft.com/office/powerpoint/2010/main" val="45779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1524" y="5492750"/>
            <a:ext cx="6879876" cy="983807"/>
            <a:chOff x="511524" y="5492750"/>
            <a:chExt cx="6879876" cy="983807"/>
          </a:xfrm>
        </p:grpSpPr>
        <p:pic>
          <p:nvPicPr>
            <p:cNvPr id="2" name="Picture 1"/>
            <p:cNvPicPr>
              <a:picLocks noChangeAspect="1"/>
            </p:cNvPicPr>
            <p:nvPr/>
          </p:nvPicPr>
          <p:blipFill>
            <a:blip r:embed="rId3"/>
            <a:stretch>
              <a:fillRect/>
            </a:stretch>
          </p:blipFill>
          <p:spPr>
            <a:xfrm>
              <a:off x="511524" y="5593741"/>
              <a:ext cx="871200" cy="882816"/>
            </a:xfrm>
            <a:prstGeom prst="rect">
              <a:avLst/>
            </a:prstGeom>
            <a:effectLst>
              <a:outerShdw blurRad="76200" dist="127000" dir="2700000" algn="tl" rotWithShape="0">
                <a:prstClr val="black">
                  <a:alpha val="35000"/>
                </a:prstClr>
              </a:outerShdw>
            </a:effectLst>
          </p:spPr>
        </p:pic>
        <p:sp>
          <p:nvSpPr>
            <p:cNvPr id="4" name="TextBox 3"/>
            <p:cNvSpPr txBox="1"/>
            <p:nvPr/>
          </p:nvSpPr>
          <p:spPr>
            <a:xfrm>
              <a:off x="1439824" y="5492750"/>
              <a:ext cx="5951576" cy="830997"/>
            </a:xfrm>
            <a:prstGeom prst="rect">
              <a:avLst/>
            </a:prstGeom>
            <a:noFill/>
          </p:spPr>
          <p:txBody>
            <a:bodyPr wrap="square" rtlCol="0">
              <a:spAutoFit/>
            </a:bodyPr>
            <a:lstStyle/>
            <a:p>
              <a:r>
                <a:rPr lang="en-US" sz="2400" dirty="0" smtClean="0">
                  <a:solidFill>
                    <a:schemeClr val="bg1"/>
                  </a:solidFill>
                </a:rPr>
                <a:t>A CD of this teaching will be available (free of charge) immediately following the service</a:t>
              </a:r>
              <a:endParaRPr lang="en-US" sz="2400" dirty="0">
                <a:solidFill>
                  <a:schemeClr val="bg1"/>
                </a:solidFill>
              </a:endParaRPr>
            </a:p>
          </p:txBody>
        </p:sp>
      </p:grpSp>
      <p:grpSp>
        <p:nvGrpSpPr>
          <p:cNvPr id="8" name="Group 7"/>
          <p:cNvGrpSpPr/>
          <p:nvPr/>
        </p:nvGrpSpPr>
        <p:grpSpPr>
          <a:xfrm>
            <a:off x="481216" y="5494168"/>
            <a:ext cx="6980034" cy="996950"/>
            <a:chOff x="500266" y="3657600"/>
            <a:chExt cx="6980034" cy="996950"/>
          </a:xfrm>
        </p:grpSpPr>
        <p:pic>
          <p:nvPicPr>
            <p:cNvPr id="3" name="Picture 2"/>
            <p:cNvPicPr>
              <a:picLocks noChangeAspect="1"/>
            </p:cNvPicPr>
            <p:nvPr/>
          </p:nvPicPr>
          <p:blipFill>
            <a:blip r:embed="rId4"/>
            <a:stretch>
              <a:fillRect/>
            </a:stretch>
          </p:blipFill>
          <p:spPr>
            <a:xfrm>
              <a:off x="500266" y="3777542"/>
              <a:ext cx="882816" cy="877008"/>
            </a:xfrm>
            <a:prstGeom prst="rect">
              <a:avLst/>
            </a:prstGeom>
            <a:effectLst>
              <a:outerShdw blurRad="76200" dist="127000" dir="2700000" algn="tl" rotWithShape="0">
                <a:prstClr val="black">
                  <a:alpha val="35000"/>
                </a:prstClr>
              </a:outerShdw>
            </a:effectLst>
          </p:spPr>
        </p:pic>
        <p:sp>
          <p:nvSpPr>
            <p:cNvPr id="7" name="TextBox 6"/>
            <p:cNvSpPr txBox="1"/>
            <p:nvPr/>
          </p:nvSpPr>
          <p:spPr>
            <a:xfrm>
              <a:off x="1447800" y="3657600"/>
              <a:ext cx="6032500" cy="830997"/>
            </a:xfrm>
            <a:prstGeom prst="rect">
              <a:avLst/>
            </a:prstGeom>
            <a:noFill/>
          </p:spPr>
          <p:txBody>
            <a:bodyPr wrap="square" rtlCol="0">
              <a:spAutoFit/>
            </a:bodyPr>
            <a:lstStyle/>
            <a:p>
              <a:r>
                <a:rPr lang="en-US" sz="2400" dirty="0" smtClean="0">
                  <a:solidFill>
                    <a:schemeClr val="bg1"/>
                  </a:solidFill>
                </a:rPr>
                <a:t>A podcast of this teaching will be available on iTunes and calvaryokc.com later this week</a:t>
              </a:r>
              <a:endParaRPr lang="en-US" sz="2400" dirty="0">
                <a:solidFill>
                  <a:schemeClr val="bg1"/>
                </a:solidFill>
              </a:endParaRPr>
            </a:p>
          </p:txBody>
        </p:sp>
      </p:grpSp>
      <p:sp>
        <p:nvSpPr>
          <p:cNvPr id="6" name="TextBox 5"/>
          <p:cNvSpPr txBox="1"/>
          <p:nvPr/>
        </p:nvSpPr>
        <p:spPr>
          <a:xfrm>
            <a:off x="1348856" y="158042"/>
            <a:ext cx="6485631" cy="1275307"/>
          </a:xfrm>
          <a:custGeom>
            <a:avLst/>
            <a:gdLst>
              <a:gd name="connsiteX0" fmla="*/ 0 w 6417898"/>
              <a:gd name="connsiteY0" fmla="*/ 0 h 1015663"/>
              <a:gd name="connsiteX1" fmla="*/ 6417898 w 6417898"/>
              <a:gd name="connsiteY1" fmla="*/ 0 h 1015663"/>
              <a:gd name="connsiteX2" fmla="*/ 6417898 w 6417898"/>
              <a:gd name="connsiteY2" fmla="*/ 1015663 h 1015663"/>
              <a:gd name="connsiteX3" fmla="*/ 0 w 6417898"/>
              <a:gd name="connsiteY3" fmla="*/ 1015663 h 1015663"/>
              <a:gd name="connsiteX4" fmla="*/ 0 w 6417898"/>
              <a:gd name="connsiteY4" fmla="*/ 0 h 1015663"/>
              <a:gd name="connsiteX0" fmla="*/ 33867 w 6451765"/>
              <a:gd name="connsiteY0" fmla="*/ 0 h 1410774"/>
              <a:gd name="connsiteX1" fmla="*/ 6451765 w 6451765"/>
              <a:gd name="connsiteY1" fmla="*/ 0 h 1410774"/>
              <a:gd name="connsiteX2" fmla="*/ 6451765 w 6451765"/>
              <a:gd name="connsiteY2" fmla="*/ 1015663 h 1410774"/>
              <a:gd name="connsiteX3" fmla="*/ 0 w 6451765"/>
              <a:gd name="connsiteY3" fmla="*/ 1410774 h 1410774"/>
              <a:gd name="connsiteX4" fmla="*/ 33867 w 6451765"/>
              <a:gd name="connsiteY4" fmla="*/ 0 h 1410774"/>
              <a:gd name="connsiteX0" fmla="*/ 33867 w 6485631"/>
              <a:gd name="connsiteY0" fmla="*/ 0 h 1410774"/>
              <a:gd name="connsiteX1" fmla="*/ 6451765 w 6485631"/>
              <a:gd name="connsiteY1" fmla="*/ 0 h 1410774"/>
              <a:gd name="connsiteX2" fmla="*/ 6485631 w 6485631"/>
              <a:gd name="connsiteY2" fmla="*/ 1399485 h 1410774"/>
              <a:gd name="connsiteX3" fmla="*/ 0 w 6485631"/>
              <a:gd name="connsiteY3" fmla="*/ 1410774 h 1410774"/>
              <a:gd name="connsiteX4" fmla="*/ 33867 w 6485631"/>
              <a:gd name="connsiteY4" fmla="*/ 0 h 141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631" h="1410774">
                <a:moveTo>
                  <a:pt x="33867" y="0"/>
                </a:moveTo>
                <a:lnTo>
                  <a:pt x="6451765" y="0"/>
                </a:lnTo>
                <a:lnTo>
                  <a:pt x="6485631" y="1399485"/>
                </a:lnTo>
                <a:lnTo>
                  <a:pt x="0" y="1410774"/>
                </a:lnTo>
                <a:lnTo>
                  <a:pt x="33867" y="0"/>
                </a:lnTo>
                <a:close/>
              </a:path>
            </a:pathLst>
          </a:custGeom>
          <a:noFill/>
        </p:spPr>
        <p:txBody>
          <a:bodyPr wrap="square" rtlCol="0">
            <a:prstTxWarp prst="textCanUp">
              <a:avLst>
                <a:gd name="adj" fmla="val 66667"/>
              </a:avLst>
            </a:prstTxWarp>
            <a:spAutoFit/>
          </a:bodyPr>
          <a:lstStyle/>
          <a:p>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60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07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12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9000"/>
                            </p:stCondLst>
                            <p:childTnLst>
                              <p:par>
                                <p:cTn id="17" presetID="10" presetClass="exit" presetSubtype="0" fill="hold" nodeType="afterEffect">
                                  <p:stCondLst>
                                    <p:cond delay="3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4000"/>
                            </p:stCondLst>
                            <p:childTnLst>
                              <p:par>
                                <p:cTn id="21" presetID="10" presetClass="entr" presetSubtype="0" fill="hold" nodeType="afterEffect">
                                  <p:stCondLst>
                                    <p:cond delay="5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31000"/>
                            </p:stCondLst>
                            <p:childTnLst>
                              <p:par>
                                <p:cTn id="25" presetID="10" presetClass="exit" presetSubtype="0" fill="hold" nodeType="afterEffect">
                                  <p:stCondLst>
                                    <p:cond delay="300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par>
                          <p:cTn id="28" fill="hold">
                            <p:stCondLst>
                              <p:cond delay="36000"/>
                            </p:stCondLst>
                            <p:childTnLst>
                              <p:par>
                                <p:cTn id="29" presetID="10" presetClass="entr" presetSubtype="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3000"/>
                            </p:stCondLst>
                            <p:childTnLst>
                              <p:par>
                                <p:cTn id="33" presetID="10" presetClass="exit" presetSubtype="0" fill="hold" nodeType="afterEffect">
                                  <p:stCondLst>
                                    <p:cond delay="3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48000"/>
                            </p:stCondLst>
                            <p:childTnLst>
                              <p:par>
                                <p:cTn id="37" presetID="10" presetClass="entr" presetSubtype="0" fill="hold" nodeType="afterEffect">
                                  <p:stCondLst>
                                    <p:cond delay="5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55000"/>
                            </p:stCondLst>
                            <p:childTnLst>
                              <p:par>
                                <p:cTn id="41" presetID="10" presetClass="exit" presetSubtype="0" fill="hold" nodeType="afterEffect">
                                  <p:stCondLst>
                                    <p:cond delay="3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60000"/>
                            </p:stCondLst>
                            <p:childTnLst>
                              <p:par>
                                <p:cTn id="45" presetID="10" presetClass="entr" presetSubtype="0" fill="hold" nodeType="afterEffect">
                                  <p:stCondLst>
                                    <p:cond delay="5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67000"/>
                            </p:stCondLst>
                            <p:childTnLst>
                              <p:par>
                                <p:cTn id="49" presetID="10" presetClass="exit" presetSubtype="0" fill="hold" nodeType="afterEffect">
                                  <p:stCondLst>
                                    <p:cond delay="300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childTnLst>
                          </p:cTn>
                        </p:par>
                        <p:par>
                          <p:cTn id="52" fill="hold">
                            <p:stCondLst>
                              <p:cond delay="72000"/>
                            </p:stCondLst>
                            <p:childTnLst>
                              <p:par>
                                <p:cTn id="53" presetID="10" presetClass="entr" presetSubtype="0" fill="hold" nodeType="afterEffect">
                                  <p:stCondLst>
                                    <p:cond delay="5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79000"/>
                            </p:stCondLst>
                            <p:childTnLst>
                              <p:par>
                                <p:cTn id="57" presetID="10" presetClass="exit" presetSubtype="0" fill="hold" nodeType="afterEffect">
                                  <p:stCondLst>
                                    <p:cond delay="3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84000"/>
                            </p:stCondLst>
                            <p:childTnLst>
                              <p:par>
                                <p:cTn id="61" presetID="10" presetClass="entr" presetSubtype="0" fill="hold" nodeType="afterEffect">
                                  <p:stCondLst>
                                    <p:cond delay="5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91000"/>
                            </p:stCondLst>
                            <p:childTnLst>
                              <p:par>
                                <p:cTn id="65" presetID="10" presetClass="exit" presetSubtype="0" fill="hold" nodeType="afterEffect">
                                  <p:stCondLst>
                                    <p:cond delay="3000"/>
                                  </p:stCondLst>
                                  <p:childTnLst>
                                    <p:animEffect transition="out" filter="fade">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7625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308324"/>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John </a:t>
            </a:r>
            <a:r>
              <a:rPr lang="en-US" sz="3600" b="1" dirty="0" smtClean="0">
                <a:effectLst>
                  <a:outerShdw blurRad="38100" dist="38100" dir="2700000" algn="tl">
                    <a:srgbClr val="000000">
                      <a:alpha val="43137"/>
                    </a:srgbClr>
                  </a:outerShdw>
                </a:effectLst>
              </a:rPr>
              <a:t>16.33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These things I have spoken to you, that in Me you may have peace. In the world you will have tribulation; but be of good cheer, I have overcome the world."</a:t>
            </a:r>
          </a:p>
        </p:txBody>
      </p:sp>
    </p:spTree>
    <p:extLst>
      <p:ext uri="{BB962C8B-B14F-4D97-AF65-F5344CB8AC3E}">
        <p14:creationId xmlns:p14="http://schemas.microsoft.com/office/powerpoint/2010/main" val="1284854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358619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22978" y="3792455"/>
            <a:ext cx="2438400"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631490"/>
          </a:xfrm>
          <a:prstGeom prst="rect">
            <a:avLst/>
          </a:prstGeom>
          <a:noFill/>
        </p:spPr>
        <p:txBody>
          <a:bodyPr wrap="square" rtlCol="0">
            <a:spAutoFit/>
          </a:bodyPr>
          <a:lstStyle/>
          <a:p>
            <a:r>
              <a:rPr lang="en-US" sz="3300" b="1" dirty="0">
                <a:effectLst>
                  <a:outerShdw blurRad="38100" dist="38100" dir="2700000" algn="tl">
                    <a:srgbClr val="000000">
                      <a:alpha val="43137"/>
                    </a:srgbClr>
                  </a:outerShdw>
                </a:effectLst>
              </a:rPr>
              <a:t>Luke </a:t>
            </a:r>
            <a:r>
              <a:rPr lang="en-US" sz="3300" b="1" dirty="0" smtClean="0">
                <a:effectLst>
                  <a:outerShdw blurRad="38100" dist="38100" dir="2700000" algn="tl">
                    <a:srgbClr val="000000">
                      <a:alpha val="43137"/>
                    </a:srgbClr>
                  </a:outerShdw>
                </a:effectLst>
              </a:rPr>
              <a:t>19.12-13 </a:t>
            </a:r>
            <a:r>
              <a:rPr lang="en-US" sz="3300" b="1" dirty="0">
                <a:effectLst>
                  <a:outerShdw blurRad="38100" dist="38100" dir="2700000" algn="tl">
                    <a:srgbClr val="000000">
                      <a:alpha val="43137"/>
                    </a:srgbClr>
                  </a:outerShdw>
                </a:effectLst>
              </a:rPr>
              <a:t>~ </a:t>
            </a:r>
            <a:r>
              <a:rPr lang="en-US" sz="3300" b="1" baseline="30000" dirty="0">
                <a:effectLst>
                  <a:outerShdw blurRad="38100" dist="38100" dir="2700000" algn="tl">
                    <a:srgbClr val="000000">
                      <a:alpha val="43137"/>
                    </a:srgbClr>
                  </a:outerShdw>
                </a:effectLst>
              </a:rPr>
              <a:t>12</a:t>
            </a:r>
            <a:r>
              <a:rPr lang="en-US" sz="3300" b="1" dirty="0">
                <a:effectLst>
                  <a:outerShdw blurRad="38100" dist="38100" dir="2700000" algn="tl">
                    <a:srgbClr val="000000">
                      <a:alpha val="43137"/>
                    </a:srgbClr>
                  </a:outerShdw>
                </a:effectLst>
              </a:rPr>
              <a:t> </a:t>
            </a:r>
            <a:r>
              <a:rPr lang="en-US" sz="3300" b="1" dirty="0">
                <a:solidFill>
                  <a:srgbClr val="FFFF00"/>
                </a:solidFill>
                <a:effectLst>
                  <a:outerShdw blurRad="38100" dist="38100" dir="2700000" algn="tl">
                    <a:srgbClr val="000000">
                      <a:alpha val="43137"/>
                    </a:srgbClr>
                  </a:outerShdw>
                </a:effectLst>
              </a:rPr>
              <a:t>Therefore He said: "A certain nobleman went into a far country to receive for himself a kingdom and to return. </a:t>
            </a:r>
            <a:r>
              <a:rPr lang="en-US" sz="3300" b="1" baseline="30000" dirty="0">
                <a:effectLst>
                  <a:outerShdw blurRad="38100" dist="38100" dir="2700000" algn="tl">
                    <a:srgbClr val="000000">
                      <a:alpha val="43137"/>
                    </a:srgbClr>
                  </a:outerShdw>
                </a:effectLst>
              </a:rPr>
              <a:t>13</a:t>
            </a:r>
            <a:r>
              <a:rPr lang="en-US" sz="3300" b="1" dirty="0">
                <a:effectLst>
                  <a:outerShdw blurRad="38100" dist="38100" dir="2700000" algn="tl">
                    <a:srgbClr val="000000">
                      <a:alpha val="43137"/>
                    </a:srgbClr>
                  </a:outerShdw>
                </a:effectLst>
              </a:rPr>
              <a:t> </a:t>
            </a:r>
            <a:r>
              <a:rPr lang="en-US" sz="3300" b="1" dirty="0">
                <a:solidFill>
                  <a:srgbClr val="FFFF00"/>
                </a:solidFill>
                <a:effectLst>
                  <a:outerShdw blurRad="38100" dist="38100" dir="2700000" algn="tl">
                    <a:srgbClr val="000000">
                      <a:alpha val="43137"/>
                    </a:srgbClr>
                  </a:outerShdw>
                </a:effectLst>
              </a:rPr>
              <a:t>So he called ten of his servants, delivered to them ten minas, and said to them, 'Do business till I come.'" </a:t>
            </a:r>
          </a:p>
        </p:txBody>
      </p:sp>
      <p:sp>
        <p:nvSpPr>
          <p:cNvPr id="4" name="TextBox 3"/>
          <p:cNvSpPr txBox="1"/>
          <p:nvPr/>
        </p:nvSpPr>
        <p:spPr>
          <a:xfrm>
            <a:off x="677333" y="4539144"/>
            <a:ext cx="8003823" cy="600164"/>
          </a:xfrm>
          <a:prstGeom prst="rect">
            <a:avLst/>
          </a:prstGeom>
          <a:noFill/>
        </p:spPr>
        <p:txBody>
          <a:bodyPr wrap="square" rtlCol="0">
            <a:spAutoFit/>
          </a:bodyPr>
          <a:lstStyle/>
          <a:p>
            <a:pPr marL="338138" indent="-338138">
              <a:buFont typeface="Arial" panose="020B0604020202020204" pitchFamily="34" charset="0"/>
              <a:buChar char="•"/>
            </a:pPr>
            <a:r>
              <a:rPr lang="en-US" sz="3300" b="1" dirty="0" smtClean="0">
                <a:effectLst>
                  <a:outerShdw blurRad="38100" dist="38100" dir="2700000" algn="tl">
                    <a:srgbClr val="000000">
                      <a:alpha val="43137"/>
                    </a:srgbClr>
                  </a:outerShdw>
                </a:effectLst>
              </a:rPr>
              <a:t> </a:t>
            </a:r>
            <a:r>
              <a:rPr lang="en-US" sz="3300" b="1" dirty="0" smtClean="0">
                <a:solidFill>
                  <a:srgbClr val="FFFF00"/>
                </a:solidFill>
                <a:effectLst>
                  <a:outerShdw blurRad="38100" dist="38100" dir="2700000" algn="tl">
                    <a:srgbClr val="000000">
                      <a:alpha val="43137"/>
                    </a:srgbClr>
                  </a:outerShdw>
                </a:effectLst>
              </a:rPr>
              <a:t>Do </a:t>
            </a:r>
            <a:r>
              <a:rPr lang="en-US" sz="3300" b="1" dirty="0">
                <a:solidFill>
                  <a:srgbClr val="FFFF00"/>
                </a:solidFill>
                <a:effectLst>
                  <a:outerShdw blurRad="38100" dist="38100" dir="2700000" algn="tl">
                    <a:srgbClr val="000000">
                      <a:alpha val="43137"/>
                    </a:srgbClr>
                  </a:outerShdw>
                </a:effectLst>
              </a:rPr>
              <a:t>business </a:t>
            </a:r>
            <a:r>
              <a:rPr lang="en-US" sz="3300" b="1" dirty="0">
                <a:effectLst>
                  <a:outerShdw blurRad="38100" dist="38100" dir="2700000" algn="tl">
                    <a:srgbClr val="000000">
                      <a:alpha val="43137"/>
                    </a:srgbClr>
                  </a:outerShdw>
                </a:effectLst>
              </a:rPr>
              <a:t>~</a:t>
            </a:r>
            <a:r>
              <a:rPr lang="en-US" sz="3300" b="1" i="1" dirty="0">
                <a:effectLst>
                  <a:outerShdw blurRad="38100" dist="38100" dir="2700000" algn="tl">
                    <a:srgbClr val="000000">
                      <a:alpha val="43137"/>
                    </a:srgbClr>
                  </a:outerShdw>
                </a:effectLst>
              </a:rPr>
              <a:t> </a:t>
            </a:r>
            <a:r>
              <a:rPr lang="en-US" sz="33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pragmateuomai</a:t>
            </a:r>
            <a:r>
              <a:rPr lang="en-US" sz="33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5103547"/>
            <a:ext cx="8003823" cy="600164"/>
          </a:xfrm>
          <a:prstGeom prst="rect">
            <a:avLst/>
          </a:prstGeom>
          <a:noFill/>
        </p:spPr>
        <p:txBody>
          <a:bodyPr wrap="square" rtlCol="0">
            <a:spAutoFit/>
          </a:bodyPr>
          <a:lstStyle/>
          <a:p>
            <a:pPr marL="338138" indent="-338138">
              <a:buFont typeface="Arial" panose="020B0604020202020204" pitchFamily="34" charset="0"/>
              <a:buChar char="•"/>
            </a:pPr>
            <a:r>
              <a:rPr lang="en-US" sz="3300" b="1" dirty="0" smtClean="0">
                <a:effectLst>
                  <a:outerShdw blurRad="38100" dist="38100" dir="2700000" algn="tl">
                    <a:srgbClr val="000000">
                      <a:alpha val="43137"/>
                    </a:srgbClr>
                  </a:outerShdw>
                </a:effectLst>
              </a:rPr>
              <a:t> </a:t>
            </a:r>
            <a:r>
              <a:rPr lang="en-US" sz="3300" b="1" dirty="0">
                <a:effectLst>
                  <a:outerShdw blurRad="38100" dist="38100" dir="2700000" algn="tl">
                    <a:srgbClr val="000000">
                      <a:alpha val="43137"/>
                    </a:srgbClr>
                  </a:outerShdw>
                </a:effectLst>
              </a:rPr>
              <a:t>KJV ~ </a:t>
            </a:r>
            <a:r>
              <a:rPr lang="en-US" sz="3300" b="1" dirty="0" smtClean="0">
                <a:solidFill>
                  <a:srgbClr val="FFFF00"/>
                </a:solidFill>
                <a:effectLst>
                  <a:outerShdw blurRad="38100" dist="38100" dir="2700000" algn="tl">
                    <a:srgbClr val="000000">
                      <a:alpha val="43137"/>
                    </a:srgbClr>
                  </a:outerShdw>
                </a:effectLst>
              </a:rPr>
              <a:t>Occupy</a:t>
            </a:r>
            <a:endParaRPr lang="en-US" sz="3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5724436"/>
            <a:ext cx="8003823" cy="600164"/>
          </a:xfrm>
          <a:prstGeom prst="rect">
            <a:avLst/>
          </a:prstGeom>
          <a:noFill/>
        </p:spPr>
        <p:txBody>
          <a:bodyPr wrap="square" rtlCol="0">
            <a:spAutoFit/>
          </a:bodyPr>
          <a:lstStyle/>
          <a:p>
            <a:pPr marL="338138" indent="-338138">
              <a:buFont typeface="Arial" panose="020B0604020202020204" pitchFamily="34" charset="0"/>
              <a:buChar char="•"/>
            </a:pPr>
            <a:r>
              <a:rPr lang="en-US" sz="3300" b="1" dirty="0" smtClean="0">
                <a:effectLst>
                  <a:outerShdw blurRad="38100" dist="38100" dir="2700000" algn="tl">
                    <a:srgbClr val="000000">
                      <a:alpha val="43137"/>
                    </a:srgbClr>
                  </a:outerShdw>
                </a:effectLst>
              </a:rPr>
              <a:t> </a:t>
            </a:r>
            <a:r>
              <a:rPr lang="en-US" sz="3300" b="1" dirty="0">
                <a:effectLst>
                  <a:outerShdw blurRad="38100" dist="38100" dir="2700000" algn="tl">
                    <a:srgbClr val="000000">
                      <a:alpha val="43137"/>
                    </a:srgbClr>
                  </a:outerShdw>
                </a:effectLst>
              </a:rPr>
              <a:t>NIV ~ </a:t>
            </a:r>
            <a:r>
              <a:rPr lang="en-US" sz="3300" b="1" dirty="0">
                <a:solidFill>
                  <a:srgbClr val="FFFF00"/>
                </a:solidFill>
                <a:effectLst>
                  <a:outerShdw blurRad="38100" dist="38100" dir="2700000" algn="tl">
                    <a:srgbClr val="000000">
                      <a:alpha val="43137"/>
                    </a:srgbClr>
                  </a:outerShdw>
                </a:effectLst>
              </a:rPr>
              <a:t>Put this money to work</a:t>
            </a:r>
            <a:endParaRPr lang="en-US" sz="3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7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4"/>
                                        </p:tgtEl>
                                        <p:attrNameLst>
                                          <p:attrName>style.opacity</p:attrName>
                                        </p:attrNameLst>
                                      </p:cBhvr>
                                      <p:to>
                                        <p:strVal val="0.5"/>
                                      </p:to>
                                    </p:set>
                                    <p:animEffect filter="image" prLst="opacity: 0.5">
                                      <p:cBhvr rctx="IE">
                                        <p:cTn id="31" dur="indefinite"/>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5"/>
                                        </p:tgtEl>
                                        <p:attrNameLst>
                                          <p:attrName>style.opacity</p:attrName>
                                        </p:attrNameLst>
                                      </p:cBhvr>
                                      <p:to>
                                        <p:strVal val="0.5"/>
                                      </p:to>
                                    </p:set>
                                    <p:animEffect filter="image" prLst="opacity: 0.5">
                                      <p:cBhvr rctx="IE">
                                        <p:cTn id="42"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P spid="4" grpId="1"/>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159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2506682"/>
            <a:ext cx="820702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Communion with His Body</a:t>
            </a:r>
            <a:endParaRPr lang="en-US" sz="36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74133" y="1929064"/>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Consecration to the Father</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5" name="TextBox 4"/>
          <p:cNvSpPr txBox="1"/>
          <p:nvPr/>
        </p:nvSpPr>
        <p:spPr>
          <a:xfrm>
            <a:off x="473240" y="3139605"/>
            <a:ext cx="820702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Continuing in His Son</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3"/>
                                        </p:tgtEl>
                                        <p:attrNameLst>
                                          <p:attrName>style.opacity</p:attrName>
                                        </p:attrNameLst>
                                      </p:cBhvr>
                                      <p:to>
                                        <p:strVal val="0.5"/>
                                      </p:to>
                                    </p:set>
                                    <p:animEffect filter="image" prLst="opacity: 0.5">
                                      <p:cBhvr rctx="IE">
                                        <p:cTn id="3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2506682"/>
            <a:ext cx="8207023"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Rom. </a:t>
            </a:r>
            <a:r>
              <a:rPr lang="en-US" sz="3600" b="1" dirty="0" smtClean="0">
                <a:effectLst>
                  <a:outerShdw blurRad="38100" dist="38100" dir="2700000" algn="tl">
                    <a:srgbClr val="000000">
                      <a:alpha val="43137"/>
                    </a:srgbClr>
                  </a:outerShdw>
                </a:effectLst>
              </a:rPr>
              <a:t>13.11-14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11 </a:t>
            </a:r>
            <a:r>
              <a:rPr lang="en-US" sz="3600" b="1" dirty="0">
                <a:solidFill>
                  <a:srgbClr val="FFFF00"/>
                </a:solidFill>
                <a:effectLst>
                  <a:outerShdw blurRad="38100" dist="38100" dir="2700000" algn="tl">
                    <a:srgbClr val="000000">
                      <a:alpha val="43137"/>
                    </a:srgbClr>
                  </a:outerShdw>
                </a:effectLst>
              </a:rPr>
              <a:t>And </a:t>
            </a:r>
            <a:r>
              <a:rPr lang="en-US" sz="3600" b="1" i="1" dirty="0">
                <a:solidFill>
                  <a:srgbClr val="FFFF00"/>
                </a:solidFill>
                <a:effectLst>
                  <a:outerShdw blurRad="38100" dist="38100" dir="2700000" algn="tl">
                    <a:srgbClr val="000000">
                      <a:alpha val="43137"/>
                    </a:srgbClr>
                  </a:outerShdw>
                </a:effectLst>
              </a:rPr>
              <a:t>do</a:t>
            </a:r>
            <a:r>
              <a:rPr lang="en-US" sz="3600" b="1" dirty="0">
                <a:solidFill>
                  <a:srgbClr val="FFFF00"/>
                </a:solidFill>
                <a:effectLst>
                  <a:outerShdw blurRad="38100" dist="38100" dir="2700000" algn="tl">
                    <a:srgbClr val="000000">
                      <a:alpha val="43137"/>
                    </a:srgbClr>
                  </a:outerShdw>
                </a:effectLst>
              </a:rPr>
              <a:t> this, knowing the time, that now </a:t>
            </a:r>
            <a:r>
              <a:rPr lang="en-US" sz="3600" b="1" i="1" dirty="0">
                <a:solidFill>
                  <a:srgbClr val="FFFF00"/>
                </a:solidFill>
                <a:effectLst>
                  <a:outerShdw blurRad="38100" dist="38100" dir="2700000" algn="tl">
                    <a:srgbClr val="000000">
                      <a:alpha val="43137"/>
                    </a:srgbClr>
                  </a:outerShdw>
                </a:effectLst>
              </a:rPr>
              <a:t>it is</a:t>
            </a:r>
            <a:r>
              <a:rPr lang="en-US" sz="3600" b="1" dirty="0">
                <a:solidFill>
                  <a:srgbClr val="FFFF00"/>
                </a:solidFill>
                <a:effectLst>
                  <a:outerShdw blurRad="38100" dist="38100" dir="2700000" algn="tl">
                    <a:srgbClr val="000000">
                      <a:alpha val="43137"/>
                    </a:srgbClr>
                  </a:outerShdw>
                </a:effectLst>
              </a:rPr>
              <a:t> high time to awake out of sleep; for now our salvation </a:t>
            </a:r>
            <a:r>
              <a:rPr lang="en-US" sz="3600" b="1" i="1" dirty="0">
                <a:solidFill>
                  <a:srgbClr val="FFFF00"/>
                </a:solidFill>
                <a:effectLst>
                  <a:outerShdw blurRad="38100" dist="38100" dir="2700000" algn="tl">
                    <a:srgbClr val="000000">
                      <a:alpha val="43137"/>
                    </a:srgbClr>
                  </a:outerShdw>
                </a:effectLst>
              </a:rPr>
              <a:t>is</a:t>
            </a:r>
            <a:r>
              <a:rPr lang="en-US" sz="3600" b="1" dirty="0">
                <a:solidFill>
                  <a:srgbClr val="FFFF00"/>
                </a:solidFill>
                <a:effectLst>
                  <a:outerShdw blurRad="38100" dist="38100" dir="2700000" algn="tl">
                    <a:srgbClr val="000000">
                      <a:alpha val="43137"/>
                    </a:srgbClr>
                  </a:outerShdw>
                </a:effectLst>
              </a:rPr>
              <a:t> nearer than when we </a:t>
            </a:r>
            <a:r>
              <a:rPr lang="en-US" sz="3600" b="1" i="1" dirty="0">
                <a:solidFill>
                  <a:srgbClr val="FFFF00"/>
                </a:solidFill>
                <a:effectLst>
                  <a:outerShdw blurRad="38100" dist="38100" dir="2700000" algn="tl">
                    <a:srgbClr val="000000">
                      <a:alpha val="43137"/>
                    </a:srgbClr>
                  </a:outerShdw>
                </a:effectLst>
              </a:rPr>
              <a:t>first</a:t>
            </a:r>
            <a:r>
              <a:rPr lang="en-US" sz="3600" b="1" dirty="0">
                <a:solidFill>
                  <a:srgbClr val="FFFF00"/>
                </a:solidFill>
                <a:effectLst>
                  <a:outerShdw blurRad="38100" dist="38100" dir="2700000" algn="tl">
                    <a:srgbClr val="000000">
                      <a:alpha val="43137"/>
                    </a:srgbClr>
                  </a:outerShdw>
                </a:effectLst>
              </a:rPr>
              <a:t> believed. </a:t>
            </a:r>
            <a:r>
              <a:rPr lang="en-US" sz="3600" b="1" baseline="30000" dirty="0">
                <a:effectLst>
                  <a:outerShdw blurRad="38100" dist="38100" dir="2700000" algn="tl">
                    <a:srgbClr val="000000">
                      <a:alpha val="43137"/>
                    </a:srgbClr>
                  </a:outerShdw>
                </a:effectLst>
              </a:rPr>
              <a:t>12 </a:t>
            </a:r>
            <a:r>
              <a:rPr lang="en-US" sz="3600" b="1" dirty="0">
                <a:solidFill>
                  <a:srgbClr val="FFFF00"/>
                </a:solidFill>
                <a:effectLst>
                  <a:outerShdw blurRad="38100" dist="38100" dir="2700000" algn="tl">
                    <a:srgbClr val="000000">
                      <a:alpha val="43137"/>
                    </a:srgbClr>
                  </a:outerShdw>
                </a:effectLst>
              </a:rPr>
              <a:t>The night is far spent, the day is at hand. Therefore let us cast off the works of darkness, and let us put on the armor of light.</a:t>
            </a:r>
            <a:r>
              <a:rPr lang="en-US" sz="3600" b="1" dirty="0">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74133" y="1929064"/>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Consecration to the Father</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41757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2514600"/>
            <a:ext cx="8207023" cy="2862322"/>
          </a:xfrm>
          <a:prstGeom prst="rect">
            <a:avLst/>
          </a:prstGeom>
          <a:noFill/>
        </p:spPr>
        <p:txBody>
          <a:bodyPr wrap="square" rtlCol="0">
            <a:spAutoFit/>
          </a:bodyPr>
          <a:lstStyle/>
          <a:p>
            <a:r>
              <a:rPr lang="en-US" sz="3600" b="1" baseline="30000" dirty="0">
                <a:effectLst>
                  <a:outerShdw blurRad="38100" dist="38100" dir="2700000" algn="tl">
                    <a:srgbClr val="000000">
                      <a:alpha val="43137"/>
                    </a:srgbClr>
                  </a:outerShdw>
                </a:effectLst>
              </a:rPr>
              <a:t>13 </a:t>
            </a:r>
            <a:r>
              <a:rPr lang="en-US" sz="3600" b="1" dirty="0">
                <a:solidFill>
                  <a:srgbClr val="FFFF00"/>
                </a:solidFill>
                <a:effectLst>
                  <a:outerShdw blurRad="38100" dist="38100" dir="2700000" algn="tl">
                    <a:srgbClr val="000000">
                      <a:alpha val="43137"/>
                    </a:srgbClr>
                  </a:outerShdw>
                </a:effectLst>
              </a:rPr>
              <a:t>Let us </a:t>
            </a:r>
            <a:r>
              <a:rPr lang="en-US" sz="3600" b="1" dirty="0" smtClean="0">
                <a:solidFill>
                  <a:srgbClr val="FFFF00"/>
                </a:solidFill>
                <a:effectLst>
                  <a:outerShdw blurRad="38100" dist="38100" dir="2700000" algn="tl">
                    <a:srgbClr val="000000">
                      <a:alpha val="43137"/>
                    </a:srgbClr>
                  </a:outerShdw>
                </a:effectLst>
              </a:rPr>
              <a:t>walk properly</a:t>
            </a:r>
            <a:r>
              <a:rPr lang="en-US" sz="3600" b="1" dirty="0">
                <a:solidFill>
                  <a:srgbClr val="FFFF00"/>
                </a:solidFill>
                <a:effectLst>
                  <a:outerShdw blurRad="38100" dist="38100" dir="2700000" algn="tl">
                    <a:srgbClr val="000000">
                      <a:alpha val="43137"/>
                    </a:srgbClr>
                  </a:outerShdw>
                </a:effectLst>
              </a:rPr>
              <a:t>, as in the day, not in revelry and drunkenness, not in lewdness and lust, not in strife and envy. </a:t>
            </a:r>
            <a:r>
              <a:rPr lang="en-US" sz="3600" b="1" baseline="30000" dirty="0">
                <a:effectLst>
                  <a:outerShdw blurRad="38100" dist="38100" dir="2700000" algn="tl">
                    <a:srgbClr val="000000">
                      <a:alpha val="43137"/>
                    </a:srgbClr>
                  </a:outerShdw>
                </a:effectLst>
              </a:rPr>
              <a:t>14 </a:t>
            </a:r>
            <a:r>
              <a:rPr lang="en-US" sz="3600" b="1" dirty="0">
                <a:solidFill>
                  <a:srgbClr val="FFFF00"/>
                </a:solidFill>
                <a:effectLst>
                  <a:outerShdw blurRad="38100" dist="38100" dir="2700000" algn="tl">
                    <a:srgbClr val="000000">
                      <a:alpha val="43137"/>
                    </a:srgbClr>
                  </a:outerShdw>
                </a:effectLst>
              </a:rPr>
              <a:t>But put on the Lord Jesus Christ, and make no provision for the flesh, to </a:t>
            </a:r>
            <a:r>
              <a:rPr lang="en-US" sz="3600" b="1" i="1" dirty="0">
                <a:solidFill>
                  <a:srgbClr val="FFFF00"/>
                </a:solidFill>
                <a:effectLst>
                  <a:outerShdw blurRad="38100" dist="38100" dir="2700000" algn="tl">
                    <a:srgbClr val="000000">
                      <a:alpha val="43137"/>
                    </a:srgbClr>
                  </a:outerShdw>
                </a:effectLst>
              </a:rPr>
              <a:t>fulfill its</a:t>
            </a:r>
            <a:r>
              <a:rPr lang="en-US" sz="3600" b="1" dirty="0">
                <a:solidFill>
                  <a:srgbClr val="FFFF00"/>
                </a:solidFill>
                <a:effectLst>
                  <a:outerShdw blurRad="38100" dist="38100" dir="2700000" algn="tl">
                    <a:srgbClr val="000000">
                      <a:alpha val="43137"/>
                    </a:srgbClr>
                  </a:outerShdw>
                </a:effectLst>
              </a:rPr>
              <a:t> lusts. </a:t>
            </a:r>
          </a:p>
        </p:txBody>
      </p:sp>
      <p:sp>
        <p:nvSpPr>
          <p:cNvPr id="4" name="TextBox 3"/>
          <p:cNvSpPr txBox="1"/>
          <p:nvPr/>
        </p:nvSpPr>
        <p:spPr>
          <a:xfrm>
            <a:off x="474133" y="1929064"/>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Consecration to the Father</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1473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2506682"/>
            <a:ext cx="8207023"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Thess. </a:t>
            </a:r>
            <a:r>
              <a:rPr lang="en-US" sz="3600" b="1" dirty="0" smtClean="0">
                <a:effectLst>
                  <a:outerShdw blurRad="38100" dist="38100" dir="2700000" algn="tl">
                    <a:srgbClr val="000000">
                      <a:alpha val="43137"/>
                    </a:srgbClr>
                  </a:outerShdw>
                </a:effectLst>
              </a:rPr>
              <a:t>3.12-13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12</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may the Lord make you increase and abound in love to one another and to all, just as we </a:t>
            </a:r>
            <a:r>
              <a:rPr lang="en-US" sz="3600" b="1" i="1" dirty="0">
                <a:solidFill>
                  <a:srgbClr val="FFFF00"/>
                </a:solidFill>
                <a:effectLst>
                  <a:outerShdw blurRad="38100" dist="38100" dir="2700000" algn="tl">
                    <a:srgbClr val="000000">
                      <a:alpha val="43137"/>
                    </a:srgbClr>
                  </a:outerShdw>
                </a:effectLst>
              </a:rPr>
              <a:t>do</a:t>
            </a:r>
            <a:r>
              <a:rPr lang="en-US" sz="3600" b="1" dirty="0">
                <a:solidFill>
                  <a:srgbClr val="FFFF00"/>
                </a:solidFill>
                <a:effectLst>
                  <a:outerShdw blurRad="38100" dist="38100" dir="2700000" algn="tl">
                    <a:srgbClr val="000000">
                      <a:alpha val="43137"/>
                    </a:srgbClr>
                  </a:outerShdw>
                </a:effectLst>
              </a:rPr>
              <a:t> to you, </a:t>
            </a:r>
            <a:r>
              <a:rPr lang="en-US" sz="3600" b="1" baseline="30000" dirty="0">
                <a:effectLst>
                  <a:outerShdw blurRad="38100" dist="38100" dir="2700000" algn="tl">
                    <a:srgbClr val="000000">
                      <a:alpha val="43137"/>
                    </a:srgbClr>
                  </a:outerShdw>
                </a:effectLst>
              </a:rPr>
              <a:t>13</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so that He may establish your hearts blameless in holiness before our God and Father at the coming of our Lord Jesus Christ with all His saints.</a:t>
            </a:r>
          </a:p>
        </p:txBody>
      </p:sp>
      <p:sp>
        <p:nvSpPr>
          <p:cNvPr id="4" name="TextBox 3"/>
          <p:cNvSpPr txBox="1"/>
          <p:nvPr/>
        </p:nvSpPr>
        <p:spPr>
          <a:xfrm>
            <a:off x="474133" y="1929064"/>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Consecration to the Father</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56941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2512874"/>
            <a:ext cx="8207023"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Pet </a:t>
            </a:r>
            <a:r>
              <a:rPr lang="en-US" sz="3600" b="1" dirty="0" smtClean="0">
                <a:effectLst>
                  <a:outerShdw blurRad="38100" dist="38100" dir="2700000" algn="tl">
                    <a:srgbClr val="000000">
                      <a:alpha val="43137"/>
                    </a:srgbClr>
                  </a:outerShdw>
                </a:effectLst>
              </a:rPr>
              <a:t>4.7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But the end of all things is at hand; therefore be serious and watchful in your prayers.</a:t>
            </a:r>
          </a:p>
        </p:txBody>
      </p:sp>
      <p:sp>
        <p:nvSpPr>
          <p:cNvPr id="4" name="TextBox 3"/>
          <p:cNvSpPr txBox="1"/>
          <p:nvPr/>
        </p:nvSpPr>
        <p:spPr>
          <a:xfrm>
            <a:off x="474133" y="1929064"/>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Consecration to the Father</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79499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t>1 Tim. </a:t>
            </a:r>
            <a:r>
              <a:rPr lang="en-US" sz="3600" b="1" dirty="0" smtClean="0"/>
              <a:t>6.10a </a:t>
            </a:r>
            <a:r>
              <a:rPr lang="en-US" sz="3600" b="1" dirty="0"/>
              <a:t>~ </a:t>
            </a:r>
            <a:r>
              <a:rPr lang="en-US" sz="3600" b="1" dirty="0">
                <a:solidFill>
                  <a:srgbClr val="FFFF00"/>
                </a:solidFill>
              </a:rPr>
              <a:t>For the love of money is a root of all </a:t>
            </a:r>
            <a:r>
              <a:rPr lang="en-US" sz="3600" b="1" i="1" dirty="0">
                <a:solidFill>
                  <a:srgbClr val="FFFF00"/>
                </a:solidFill>
              </a:rPr>
              <a:t>kinds of </a:t>
            </a:r>
            <a:r>
              <a:rPr lang="en-US" sz="3600" b="1" dirty="0">
                <a:solidFill>
                  <a:srgbClr val="FFFF00"/>
                </a:solidFill>
              </a:rPr>
              <a:t>evil</a:t>
            </a:r>
            <a:r>
              <a:rPr lang="en-US" sz="3600" b="1" dirty="0" smtClean="0">
                <a:solidFill>
                  <a:srgbClr val="FFFF00"/>
                </a:solidFill>
              </a:rPr>
              <a:t>,</a:t>
            </a:r>
            <a:endParaRPr lang="en-US" sz="3600" b="1" dirty="0">
              <a:solidFill>
                <a:srgbClr val="FFFF00"/>
              </a:solidFill>
            </a:endParaRPr>
          </a:p>
        </p:txBody>
      </p:sp>
      <p:sp>
        <p:nvSpPr>
          <p:cNvPr id="5" name="TextBox 4"/>
          <p:cNvSpPr txBox="1"/>
          <p:nvPr/>
        </p:nvSpPr>
        <p:spPr>
          <a:xfrm>
            <a:off x="457200" y="3048000"/>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Literally, </a:t>
            </a:r>
            <a:r>
              <a:rPr lang="en-US" sz="3600" b="1" i="1" dirty="0">
                <a:effectLst>
                  <a:outerShdw blurRad="38100" dist="38100" dir="2700000" algn="tl">
                    <a:srgbClr val="000000">
                      <a:alpha val="43137"/>
                    </a:srgbClr>
                  </a:outerShdw>
                </a:effectLst>
              </a:rPr>
              <a:t>Root for all the bad is the love of silver…</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33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8004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131907" y="2410963"/>
            <a:ext cx="2438400"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4133" y="2453908"/>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Phil. </a:t>
            </a:r>
            <a:r>
              <a:rPr lang="en-US" sz="3600" b="1" dirty="0" smtClean="0">
                <a:effectLst>
                  <a:outerShdw blurRad="38100" dist="38100" dir="2700000" algn="tl">
                    <a:srgbClr val="000000">
                      <a:alpha val="43137"/>
                    </a:srgbClr>
                  </a:outerShdw>
                </a:effectLst>
              </a:rPr>
              <a:t>4.5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Let your gentleness be known to all men. The Lord </a:t>
            </a:r>
            <a:r>
              <a:rPr lang="en-US" sz="3600" b="1" i="1" dirty="0">
                <a:solidFill>
                  <a:srgbClr val="FFFF00"/>
                </a:solidFill>
                <a:effectLst>
                  <a:outerShdw blurRad="38100" dist="38100" dir="2700000" algn="tl">
                    <a:srgbClr val="000000">
                      <a:alpha val="43137"/>
                    </a:srgbClr>
                  </a:outerShdw>
                </a:effectLst>
              </a:rPr>
              <a:t>is</a:t>
            </a:r>
            <a:r>
              <a:rPr lang="en-US" sz="3600" b="1" dirty="0">
                <a:solidFill>
                  <a:srgbClr val="FFFF00"/>
                </a:solidFill>
                <a:effectLst>
                  <a:outerShdw blurRad="38100" dist="38100" dir="2700000" algn="tl">
                    <a:srgbClr val="000000">
                      <a:alpha val="43137"/>
                    </a:srgbClr>
                  </a:outerShdw>
                </a:effectLst>
              </a:rPr>
              <a:t> at hand. </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4" name="TextBox 3"/>
          <p:cNvSpPr txBox="1"/>
          <p:nvPr/>
        </p:nvSpPr>
        <p:spPr>
          <a:xfrm>
            <a:off x="677333" y="3560219"/>
            <a:ext cx="8003823" cy="1200329"/>
          </a:xfrm>
          <a:prstGeom prst="rect">
            <a:avLst/>
          </a:prstGeom>
          <a:noFill/>
        </p:spPr>
        <p:txBody>
          <a:bodyPr wrap="square" rtlCol="0">
            <a:spAutoFit/>
          </a:bodyPr>
          <a:lstStyle/>
          <a:p>
            <a:pPr marL="463550" indent="-463550">
              <a:buFont typeface="Arial" panose="020B0604020202020204" pitchFamily="34" charset="0"/>
              <a:buChar char="•"/>
            </a:pPr>
            <a:r>
              <a:rPr lang="en-US" sz="3600" b="1" i="1" dirty="0" smtClean="0">
                <a:effectLst>
                  <a:outerShdw blurRad="38100" dist="38100" dir="2700000" algn="tl">
                    <a:srgbClr val="000000">
                      <a:alpha val="43137"/>
                    </a:srgbClr>
                  </a:outerShdw>
                </a:effectLst>
              </a:rPr>
              <a:t>“More </a:t>
            </a:r>
            <a:r>
              <a:rPr lang="en-US" sz="3600" b="1" i="1" dirty="0">
                <a:effectLst>
                  <a:outerShdw blurRad="38100" dist="38100" dir="2700000" algn="tl">
                    <a:srgbClr val="000000">
                      <a:alpha val="43137"/>
                    </a:srgbClr>
                  </a:outerShdw>
                </a:effectLst>
              </a:rPr>
              <a:t>willing to forgive than to demand </a:t>
            </a:r>
            <a:r>
              <a:rPr lang="en-US" sz="3600" b="1" i="1" dirty="0" smtClean="0">
                <a:effectLst>
                  <a:outerShdw blurRad="38100" dist="38100" dir="2700000" algn="tl">
                    <a:srgbClr val="000000">
                      <a:alpha val="43137"/>
                    </a:srgbClr>
                  </a:outerShdw>
                </a:effectLst>
              </a:rPr>
              <a:t>justice”</a:t>
            </a:r>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7" name="TextBox 6"/>
          <p:cNvSpPr txBox="1"/>
          <p:nvPr/>
        </p:nvSpPr>
        <p:spPr>
          <a:xfrm>
            <a:off x="474133" y="1917032"/>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Communion with His Body</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92333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2506682"/>
            <a:ext cx="8207023"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Heb. </a:t>
            </a:r>
            <a:r>
              <a:rPr lang="en-US" sz="3600" b="1" dirty="0" smtClean="0">
                <a:effectLst>
                  <a:outerShdw blurRad="38100" dist="38100" dir="2700000" algn="tl">
                    <a:srgbClr val="000000">
                      <a:alpha val="43137"/>
                    </a:srgbClr>
                  </a:outerShdw>
                </a:effectLst>
              </a:rPr>
              <a:t>10.24-</a:t>
            </a:r>
            <a:r>
              <a:rPr lang="en-US"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25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24</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let us consider one another in order to stir up love and good works, </a:t>
            </a:r>
            <a:r>
              <a:rPr lang="en-US" sz="3600" b="1" baseline="30000" dirty="0">
                <a:effectLst>
                  <a:outerShdw blurRad="38100" dist="38100" dir="2700000" algn="tl">
                    <a:srgbClr val="000000">
                      <a:alpha val="43137"/>
                    </a:srgbClr>
                  </a:outerShdw>
                </a:effectLst>
              </a:rPr>
              <a:t>25</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not forsaking the assembling of ourselves together, as </a:t>
            </a:r>
            <a:r>
              <a:rPr lang="en-US" sz="3600" b="1" i="1" dirty="0">
                <a:solidFill>
                  <a:srgbClr val="FFFF00"/>
                </a:solidFill>
                <a:effectLst>
                  <a:outerShdw blurRad="38100" dist="38100" dir="2700000" algn="tl">
                    <a:srgbClr val="000000">
                      <a:alpha val="43137"/>
                    </a:srgbClr>
                  </a:outerShdw>
                </a:effectLst>
              </a:rPr>
              <a:t>is</a:t>
            </a:r>
            <a:r>
              <a:rPr lang="en-US" sz="3600" b="1" dirty="0">
                <a:solidFill>
                  <a:srgbClr val="FFFF00"/>
                </a:solidFill>
                <a:effectLst>
                  <a:outerShdw blurRad="38100" dist="38100" dir="2700000" algn="tl">
                    <a:srgbClr val="000000">
                      <a:alpha val="43137"/>
                    </a:srgbClr>
                  </a:outerShdw>
                </a:effectLst>
              </a:rPr>
              <a:t> the manner of some, but exhorting </a:t>
            </a:r>
            <a:r>
              <a:rPr lang="en-US" sz="3600" b="1" i="1" dirty="0">
                <a:solidFill>
                  <a:srgbClr val="FFFF00"/>
                </a:solidFill>
                <a:effectLst>
                  <a:outerShdw blurRad="38100" dist="38100" dir="2700000" algn="tl">
                    <a:srgbClr val="000000">
                      <a:alpha val="43137"/>
                    </a:srgbClr>
                  </a:outerShdw>
                </a:effectLst>
              </a:rPr>
              <a:t>one another</a:t>
            </a:r>
            <a:r>
              <a:rPr lang="en-US" sz="3600" b="1" dirty="0">
                <a:solidFill>
                  <a:srgbClr val="FFFF00"/>
                </a:solidFill>
                <a:effectLst>
                  <a:outerShdw blurRad="38100" dist="38100" dir="2700000" algn="tl">
                    <a:srgbClr val="000000">
                      <a:alpha val="43137"/>
                    </a:srgbClr>
                  </a:outerShdw>
                </a:effectLst>
              </a:rPr>
              <a:t>, and so much the more as you see the Day approaching.</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5" name="TextBox 4"/>
          <p:cNvSpPr txBox="1"/>
          <p:nvPr/>
        </p:nvSpPr>
        <p:spPr>
          <a:xfrm>
            <a:off x="474133" y="1917032"/>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Communion with His Body</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6152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3538455"/>
            <a:ext cx="2216727"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4133" y="2514600"/>
            <a:ext cx="8207023"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2 </a:t>
            </a:r>
            <a:r>
              <a:rPr lang="en-US" sz="3600" b="1" dirty="0">
                <a:effectLst>
                  <a:outerShdw blurRad="38100" dist="38100" dir="2700000" algn="tl">
                    <a:srgbClr val="000000">
                      <a:alpha val="43137"/>
                    </a:srgbClr>
                  </a:outerShdw>
                </a:effectLst>
              </a:rPr>
              <a:t>Thess. </a:t>
            </a:r>
            <a:r>
              <a:rPr lang="en-US" sz="3600" b="1" dirty="0" smtClean="0">
                <a:effectLst>
                  <a:outerShdw blurRad="38100" dist="38100" dir="2700000" algn="tl">
                    <a:srgbClr val="000000">
                      <a:alpha val="43137"/>
                    </a:srgbClr>
                  </a:outerShdw>
                </a:effectLst>
              </a:rPr>
              <a:t>2.1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Now, brethren, concerning the coming of our Lord Jesus Christ and our </a:t>
            </a:r>
            <a:r>
              <a:rPr lang="en-US" sz="3600" b="1" dirty="0" smtClean="0">
                <a:solidFill>
                  <a:srgbClr val="FFFF00"/>
                </a:solidFill>
                <a:effectLst>
                  <a:outerShdw blurRad="38100" dist="38100" dir="2700000" algn="tl">
                    <a:srgbClr val="000000">
                      <a:alpha val="43137"/>
                    </a:srgbClr>
                  </a:outerShdw>
                </a:effectLst>
              </a:rPr>
              <a:t>gathering </a:t>
            </a:r>
            <a:r>
              <a:rPr lang="en-US" sz="3600" b="1" dirty="0">
                <a:solidFill>
                  <a:srgbClr val="FFFF00"/>
                </a:solidFill>
                <a:effectLst>
                  <a:outerShdw blurRad="38100" dist="38100" dir="2700000" algn="tl">
                    <a:srgbClr val="000000">
                      <a:alpha val="43137"/>
                    </a:srgbClr>
                  </a:outerShdw>
                </a:effectLst>
              </a:rPr>
              <a:t>together to Him…</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5" name="TextBox 4"/>
          <p:cNvSpPr txBox="1"/>
          <p:nvPr/>
        </p:nvSpPr>
        <p:spPr>
          <a:xfrm>
            <a:off x="474133" y="1917032"/>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Communion with His Body</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4825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0497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2544412"/>
            <a:ext cx="8207023" cy="2308324"/>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John </a:t>
            </a:r>
            <a:r>
              <a:rPr lang="en-US" sz="3600" b="1" dirty="0" smtClean="0">
                <a:effectLst>
                  <a:outerShdw blurRad="38100" dist="38100" dir="2700000" algn="tl">
                    <a:srgbClr val="000000">
                      <a:alpha val="43137"/>
                    </a:srgbClr>
                  </a:outerShdw>
                </a:effectLst>
              </a:rPr>
              <a:t>2.28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now, little children, abide in Him, that when He appears, we may have confidence and not be ashamed before Him at His coming.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4" name="TextBox 3"/>
          <p:cNvSpPr txBox="1"/>
          <p:nvPr/>
        </p:nvSpPr>
        <p:spPr>
          <a:xfrm>
            <a:off x="474133" y="1917032"/>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Continuing in His Son</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6975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2523814"/>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2 Tim. </a:t>
            </a:r>
            <a:r>
              <a:rPr lang="en-US" sz="3600" b="1" dirty="0" smtClean="0">
                <a:effectLst>
                  <a:outerShdw blurRad="38100" dist="38100" dir="2700000" algn="tl">
                    <a:srgbClr val="000000">
                      <a:alpha val="43137"/>
                    </a:srgbClr>
                  </a:outerShdw>
                </a:effectLst>
              </a:rPr>
              <a:t>4.8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Finally, there is laid up for me the crown of righteousness, which the Lord, the righteous Judge, will give to me on that Day, and not to me only but also to all who have loved His appearing.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4" name="TextBox 3"/>
          <p:cNvSpPr txBox="1"/>
          <p:nvPr/>
        </p:nvSpPr>
        <p:spPr>
          <a:xfrm>
            <a:off x="474133" y="1917032"/>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Continuing in His Son</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21526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9604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1941689"/>
            <a:ext cx="8207023" cy="2308324"/>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Some days drag and some days fly</a:t>
            </a:r>
          </a:p>
          <a:p>
            <a:r>
              <a:rPr lang="en-US" sz="3600" b="1" dirty="0">
                <a:effectLst>
                  <a:outerShdw blurRad="38100" dist="38100" dir="2700000" algn="tl">
                    <a:srgbClr val="000000">
                      <a:alpha val="43137"/>
                    </a:srgbClr>
                  </a:outerShdw>
                </a:effectLst>
              </a:rPr>
              <a:t>And some days I think of the day I’ll die</a:t>
            </a:r>
          </a:p>
          <a:p>
            <a:r>
              <a:rPr lang="en-US" sz="3600" b="1" dirty="0">
                <a:effectLst>
                  <a:outerShdw blurRad="38100" dist="38100" dir="2700000" algn="tl">
                    <a:srgbClr val="000000">
                      <a:alpha val="43137"/>
                    </a:srgbClr>
                  </a:outerShdw>
                </a:effectLst>
              </a:rPr>
              <a:t>Some days fill me and some days drain</a:t>
            </a:r>
          </a:p>
          <a:p>
            <a:r>
              <a:rPr lang="en-US" sz="3600" b="1" dirty="0">
                <a:effectLst>
                  <a:outerShdw blurRad="38100" dist="38100" dir="2700000" algn="tl">
                    <a:srgbClr val="000000">
                      <a:alpha val="43137"/>
                    </a:srgbClr>
                  </a:outerShdw>
                </a:effectLst>
              </a:rPr>
              <a:t>And one day Jesus will call my </a:t>
            </a:r>
            <a:r>
              <a:rPr lang="en-US" sz="3600" b="1" dirty="0" smtClean="0">
                <a:effectLst>
                  <a:outerShdw blurRad="38100" dist="38100" dir="2700000" algn="tl">
                    <a:srgbClr val="000000">
                      <a:alpha val="43137"/>
                    </a:srgbClr>
                  </a:outerShdw>
                </a:effectLst>
              </a:rPr>
              <a:t>name!</a:t>
            </a:r>
            <a:r>
              <a:rPr lang="en-US" sz="3600" b="1" dirty="0">
                <a:effectLst>
                  <a:outerShdw blurRad="38100" dist="38100" dir="2700000" algn="tl">
                    <a:srgbClr val="000000">
                      <a:alpha val="43137"/>
                    </a:srgbClr>
                  </a:outerShdw>
                </a:effectLst>
              </a:rPr>
              <a:t>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19574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t>Most days I pray, but some days I curse.</a:t>
            </a:r>
          </a:p>
          <a:p>
            <a:r>
              <a:rPr lang="en-US" sz="3600" b="1" dirty="0"/>
              <a:t>A said number of days I put myself first.</a:t>
            </a:r>
          </a:p>
          <a:p>
            <a:r>
              <a:rPr lang="en-US" sz="3600" b="1" dirty="0"/>
              <a:t>But it’s not what I do, the cross made that plain.</a:t>
            </a:r>
          </a:p>
          <a:p>
            <a:r>
              <a:rPr lang="en-US" sz="3600" b="1" dirty="0"/>
              <a:t>And one day Jesus will call my name!</a:t>
            </a:r>
            <a:r>
              <a:rPr lang="en-US" sz="3600" b="1" dirty="0">
                <a:effectLst>
                  <a:outerShdw blurRad="38100" dist="38100" dir="2700000" algn="tl">
                    <a:srgbClr val="000000">
                      <a:alpha val="43137"/>
                    </a:srgbClr>
                  </a:outerShdw>
                </a:effectLst>
              </a:rPr>
              <a:t>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745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846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1941689"/>
            <a:ext cx="8207023" cy="3416320"/>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Chorus</a:t>
            </a:r>
          </a:p>
          <a:p>
            <a:r>
              <a:rPr lang="en-US" sz="3600" b="1" dirty="0">
                <a:effectLst>
                  <a:outerShdw blurRad="38100" dist="38100" dir="2700000" algn="tl">
                    <a:srgbClr val="000000">
                      <a:alpha val="43137"/>
                    </a:srgbClr>
                  </a:outerShdw>
                </a:effectLst>
              </a:rPr>
              <a:t>One day Jesus will call my name</a:t>
            </a:r>
          </a:p>
          <a:p>
            <a:r>
              <a:rPr lang="en-US" sz="3600" b="1" dirty="0">
                <a:effectLst>
                  <a:outerShdw blurRad="38100" dist="38100" dir="2700000" algn="tl">
                    <a:srgbClr val="000000">
                      <a:alpha val="43137"/>
                    </a:srgbClr>
                  </a:outerShdw>
                </a:effectLst>
              </a:rPr>
              <a:t>As days go by, ‘hope I don’t stay the same.</a:t>
            </a:r>
          </a:p>
          <a:p>
            <a:r>
              <a:rPr lang="en-US" sz="3600" b="1" dirty="0">
                <a:effectLst>
                  <a:outerShdw blurRad="38100" dist="38100" dir="2700000" algn="tl">
                    <a:srgbClr val="000000">
                      <a:alpha val="43137"/>
                    </a:srgbClr>
                  </a:outerShdw>
                </a:effectLst>
              </a:rPr>
              <a:t>I </a:t>
            </a:r>
            <a:r>
              <a:rPr lang="en-US" sz="3600" b="1" dirty="0" err="1">
                <a:effectLst>
                  <a:outerShdw blurRad="38100" dist="38100" dir="2700000" algn="tl">
                    <a:srgbClr val="000000">
                      <a:alpha val="43137"/>
                    </a:srgbClr>
                  </a:outerShdw>
                </a:effectLst>
              </a:rPr>
              <a:t>wanna</a:t>
            </a:r>
            <a:r>
              <a:rPr lang="en-US" sz="3600" b="1" dirty="0">
                <a:effectLst>
                  <a:outerShdw blurRad="38100" dist="38100" dir="2700000" algn="tl">
                    <a:srgbClr val="000000">
                      <a:alpha val="43137"/>
                    </a:srgbClr>
                  </a:outerShdw>
                </a:effectLst>
              </a:rPr>
              <a:t> get so close to Him that it’s no big change,</a:t>
            </a:r>
          </a:p>
          <a:p>
            <a:r>
              <a:rPr lang="en-US" sz="3600" b="1" dirty="0">
                <a:effectLst>
                  <a:outerShdw blurRad="38100" dist="38100" dir="2700000" algn="tl">
                    <a:srgbClr val="000000">
                      <a:alpha val="43137"/>
                    </a:srgbClr>
                  </a:outerShdw>
                </a:effectLst>
              </a:rPr>
              <a:t>On that day that Jesus calls my name!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62924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54609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1941689"/>
            <a:ext cx="8207023" cy="4524315"/>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 H. Spurgeon ~ </a:t>
            </a:r>
            <a:r>
              <a:rPr lang="en-US" sz="3600" b="1" dirty="0" smtClean="0">
                <a:solidFill>
                  <a:schemeClr val="bg1"/>
                </a:solidFill>
                <a:effectLst>
                  <a:outerShdw blurRad="38100" dist="38100" dir="2700000" algn="tl">
                    <a:srgbClr val="000000">
                      <a:alpha val="43137"/>
                    </a:srgbClr>
                  </a:outerShdw>
                </a:effectLst>
              </a:rPr>
              <a:t>“</a:t>
            </a:r>
            <a:r>
              <a:rPr lang="en-US" sz="20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When </a:t>
            </a:r>
            <a:r>
              <a:rPr lang="en-US" sz="3600" b="1" dirty="0">
                <a:solidFill>
                  <a:schemeClr val="bg1"/>
                </a:solidFill>
                <a:effectLst>
                  <a:outerShdw blurRad="38100" dist="38100" dir="2700000" algn="tl">
                    <a:srgbClr val="000000">
                      <a:alpha val="43137"/>
                    </a:srgbClr>
                  </a:outerShdw>
                </a:effectLst>
              </a:rPr>
              <a:t>God shall give you a rich return for all you have done for him, you will blush to think you ever doubted; you will be ashamed to think you ever grew weary in his service. You shall have your reward. Not tomorrow, so </a:t>
            </a:r>
            <a:r>
              <a:rPr lang="en-US" sz="3600" b="1" dirty="0" smtClean="0">
                <a:solidFill>
                  <a:schemeClr val="bg1"/>
                </a:solidFill>
                <a:effectLst>
                  <a:outerShdw blurRad="38100" dist="38100" dir="2700000" algn="tl">
                    <a:srgbClr val="000000">
                      <a:alpha val="43137"/>
                    </a:srgbClr>
                  </a:outerShdw>
                </a:effectLst>
              </a:rPr>
              <a:t>wait; </a:t>
            </a:r>
            <a:r>
              <a:rPr lang="en-US" sz="3600" b="1" dirty="0">
                <a:solidFill>
                  <a:schemeClr val="bg1"/>
                </a:solidFill>
                <a:effectLst>
                  <a:outerShdw blurRad="38100" dist="38100" dir="2700000" algn="tl">
                    <a:srgbClr val="000000">
                      <a:alpha val="43137"/>
                    </a:srgbClr>
                  </a:outerShdw>
                </a:effectLst>
              </a:rPr>
              <a:t>not the next day perhaps, so be patient. You may be full of doubts one day, your joys sink low. </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8714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4133" y="1941689"/>
            <a:ext cx="8207023" cy="4524315"/>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It may be </a:t>
            </a:r>
            <a:r>
              <a:rPr lang="en-US" sz="3600" b="1" dirty="0" smtClean="0">
                <a:solidFill>
                  <a:schemeClr val="bg1"/>
                </a:solidFill>
                <a:effectLst>
                  <a:outerShdw blurRad="38100" dist="38100" dir="2700000" algn="tl">
                    <a:srgbClr val="000000">
                      <a:alpha val="43137"/>
                    </a:srgbClr>
                  </a:outerShdw>
                </a:effectLst>
              </a:rPr>
              <a:t>rough, </a:t>
            </a:r>
            <a:r>
              <a:rPr lang="en-US" sz="3600" b="1" dirty="0">
                <a:solidFill>
                  <a:schemeClr val="bg1"/>
                </a:solidFill>
                <a:effectLst>
                  <a:outerShdw blurRad="38100" dist="38100" dir="2700000" algn="tl">
                    <a:srgbClr val="000000">
                      <a:alpha val="43137"/>
                    </a:srgbClr>
                  </a:outerShdw>
                </a:effectLst>
              </a:rPr>
              <a:t>windy weather with you in your spirit. You may even doubt whether you are the Lord's, but if you have rested in the name of Jesus, if by the grace of God you are what you are, if </a:t>
            </a:r>
            <a:r>
              <a:rPr lang="en-US" sz="3600" b="1" dirty="0" smtClean="0">
                <a:solidFill>
                  <a:schemeClr val="bg1"/>
                </a:solidFill>
                <a:effectLst>
                  <a:outerShdw blurRad="38100" dist="38100" dir="2700000" algn="tl">
                    <a:srgbClr val="000000">
                      <a:alpha val="43137"/>
                    </a:srgbClr>
                  </a:outerShdw>
                </a:effectLst>
              </a:rPr>
              <a:t>He </a:t>
            </a:r>
            <a:r>
              <a:rPr lang="en-US" sz="3600" b="1" dirty="0">
                <a:solidFill>
                  <a:schemeClr val="bg1"/>
                </a:solidFill>
                <a:effectLst>
                  <a:outerShdw blurRad="38100" dist="38100" dir="2700000" algn="tl">
                    <a:srgbClr val="000000">
                      <a:alpha val="43137"/>
                    </a:srgbClr>
                  </a:outerShdw>
                </a:effectLst>
              </a:rPr>
              <a:t>is all your salvation, and all your desire, — have patience; have patience, for the reward will surely come in God's good time."</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01961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5398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Weep and howl </a:t>
            </a:r>
            <a:r>
              <a:rPr lang="en-US" sz="3600" b="1" dirty="0">
                <a:effectLst>
                  <a:outerShdw blurRad="38100" dist="38100" dir="2700000" algn="tl">
                    <a:srgbClr val="000000">
                      <a:alpha val="43137"/>
                    </a:srgbClr>
                  </a:outerShdw>
                </a:effectLst>
              </a:rPr>
              <a:t>~ literally, </a:t>
            </a:r>
            <a:r>
              <a:rPr lang="en-US" sz="3600" b="1" i="1" dirty="0">
                <a:effectLst>
                  <a:outerShdw blurRad="38100" dist="38100" dir="2700000" algn="tl">
                    <a:srgbClr val="000000">
                      <a:alpha val="43137"/>
                    </a:srgbClr>
                  </a:outerShdw>
                </a:effectLst>
              </a:rPr>
              <a:t>weep howling</a:t>
            </a:r>
            <a:r>
              <a:rPr lang="en-US" sz="3600" b="1" dirty="0" smtClean="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342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Weep and howl </a:t>
            </a:r>
            <a:r>
              <a:rPr lang="en-US" sz="3600" b="1" dirty="0">
                <a:effectLst>
                  <a:outerShdw blurRad="38100" dist="38100" dir="2700000" algn="tl">
                    <a:srgbClr val="000000">
                      <a:alpha val="43137"/>
                    </a:srgbClr>
                  </a:outerShdw>
                </a:effectLst>
              </a:rPr>
              <a:t>~ literally, </a:t>
            </a:r>
            <a:r>
              <a:rPr lang="en-US" sz="3600" b="1" i="1" dirty="0">
                <a:effectLst>
                  <a:outerShdw blurRad="38100" dist="38100" dir="2700000" algn="tl">
                    <a:srgbClr val="000000">
                      <a:alpha val="43137"/>
                    </a:srgbClr>
                  </a:outerShdw>
                </a:effectLst>
              </a:rPr>
              <a:t>weep howling</a:t>
            </a:r>
            <a:r>
              <a:rPr lang="en-US" sz="3600" b="1" dirty="0" smtClean="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74133" y="2588020"/>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Corrupted</a:t>
            </a:r>
            <a:r>
              <a:rPr lang="en-US" sz="3600" b="1" dirty="0">
                <a:effectLst>
                  <a:outerShdw blurRad="38100" dist="38100" dir="2700000" algn="tl">
                    <a:srgbClr val="000000">
                      <a:alpha val="43137"/>
                    </a:srgbClr>
                  </a:outerShdw>
                </a:effectLst>
              </a:rPr>
              <a:t> ~ literally, </a:t>
            </a:r>
            <a:r>
              <a:rPr lang="en-US" sz="3600" b="1" i="1" dirty="0" err="1">
                <a:effectLst>
                  <a:outerShdw blurRad="38100" dist="38100" dir="2700000" algn="tl">
                    <a:srgbClr val="000000">
                      <a:alpha val="43137"/>
                    </a:srgbClr>
                  </a:outerShdw>
                </a:effectLst>
              </a:rPr>
              <a:t>putrified</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35782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4096203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Alternate translation ~ </a:t>
            </a:r>
            <a:r>
              <a:rPr lang="en-US" sz="3600" b="1" dirty="0">
                <a:solidFill>
                  <a:srgbClr val="FFFF00"/>
                </a:solidFill>
                <a:effectLst>
                  <a:outerShdw blurRad="38100" dist="38100" dir="2700000" algn="tl">
                    <a:srgbClr val="000000">
                      <a:alpha val="43137"/>
                    </a:srgbClr>
                  </a:outerShdw>
                </a:effectLst>
              </a:rPr>
              <a:t>You have treasured up fire against the last days</a:t>
            </a:r>
          </a:p>
        </p:txBody>
      </p:sp>
      <p:sp>
        <p:nvSpPr>
          <p:cNvPr id="4" name="TextBox 3"/>
          <p:cNvSpPr txBox="1"/>
          <p:nvPr/>
        </p:nvSpPr>
        <p:spPr>
          <a:xfrm>
            <a:off x="469232" y="3105342"/>
            <a:ext cx="8207023" cy="2862322"/>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John Trapp (1601-1669) ~ </a:t>
            </a:r>
            <a:r>
              <a:rPr lang="en-US" sz="3600" b="1" dirty="0" smtClean="0">
                <a:effectLst>
                  <a:outerShdw blurRad="38100" dist="38100" dir="2700000" algn="tl">
                    <a:srgbClr val="000000">
                      <a:alpha val="43137"/>
                    </a:srgbClr>
                  </a:outerShdw>
                </a:effectLst>
              </a:rPr>
              <a:t>"Better weep here, where there are wiping handkerchiefs in the hand of Christ, than to have your eyes whipped out in hell. Better howl with men than yell with </a:t>
            </a:r>
            <a:r>
              <a:rPr lang="en-US" sz="3600" b="1" dirty="0" err="1" smtClean="0">
                <a:effectLst>
                  <a:outerShdw blurRad="38100" dist="38100" dir="2700000" algn="tl">
                    <a:srgbClr val="000000">
                      <a:alpha val="43137"/>
                    </a:srgbClr>
                  </a:outerShdw>
                </a:effectLst>
              </a:rPr>
              <a:t>devils.“g</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71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9" presetClass="emph" presetSubtype="0" grpId="1" nodeType="afterEffect">
                                  <p:stCondLst>
                                    <p:cond delay="0"/>
                                  </p:stCondLst>
                                  <p:childTnLst>
                                    <p:set>
                                      <p:cBhvr rctx="PPT">
                                        <p:cTn id="18" dur="indefinite"/>
                                        <p:tgtEl>
                                          <p:spTgt spid="3"/>
                                        </p:tgtEl>
                                        <p:attrNameLst>
                                          <p:attrName>style.opacity</p:attrName>
                                        </p:attrNameLst>
                                      </p:cBhvr>
                                      <p:to>
                                        <p:strVal val="0.5"/>
                                      </p:to>
                                    </p:set>
                                    <p:animEffect filter="image" prLst="opacity: 0.5">
                                      <p:cBhvr rctx="IE">
                                        <p:cTn id="19"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58715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5.1-8</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5078313"/>
          </a:xfrm>
          <a:prstGeom prst="rect">
            <a:avLst/>
          </a:prstGeom>
          <a:noFill/>
        </p:spPr>
        <p:txBody>
          <a:bodyPr wrap="square" rtlCol="0">
            <a:spAutoFit/>
          </a:bodyPr>
          <a:lstStyle/>
          <a:p>
            <a:r>
              <a:rPr lang="en-US" sz="3500" b="1" dirty="0">
                <a:effectLst>
                  <a:outerShdw blurRad="38100" dist="38100" dir="2700000" algn="tl">
                    <a:srgbClr val="000000">
                      <a:alpha val="43137"/>
                    </a:srgbClr>
                  </a:outerShdw>
                </a:effectLst>
              </a:rPr>
              <a:t>Deut. 24:14-15 ~</a:t>
            </a:r>
            <a:r>
              <a:rPr lang="en-US" sz="3500" b="1" baseline="30000" dirty="0">
                <a:effectLst>
                  <a:outerShdw blurRad="38100" dist="38100" dir="2700000" algn="tl">
                    <a:srgbClr val="000000">
                      <a:alpha val="43137"/>
                    </a:srgbClr>
                  </a:outerShdw>
                </a:effectLst>
              </a:rPr>
              <a:t>14</a:t>
            </a:r>
            <a:r>
              <a:rPr lang="en-US" sz="3500" b="1" dirty="0">
                <a:effectLst>
                  <a:outerShdw blurRad="38100" dist="38100" dir="2700000" algn="tl">
                    <a:srgbClr val="000000">
                      <a:alpha val="43137"/>
                    </a:srgbClr>
                  </a:outerShdw>
                </a:effectLst>
              </a:rPr>
              <a:t> </a:t>
            </a:r>
            <a:r>
              <a:rPr lang="en-US" sz="3500" b="1" dirty="0">
                <a:solidFill>
                  <a:srgbClr val="FFFF00"/>
                </a:solidFill>
                <a:effectLst>
                  <a:outerShdw blurRad="38100" dist="38100" dir="2700000" algn="tl">
                    <a:srgbClr val="000000">
                      <a:alpha val="43137"/>
                    </a:srgbClr>
                  </a:outerShdw>
                </a:effectLst>
              </a:rPr>
              <a:t>"You shall not oppress a hired servant </a:t>
            </a:r>
            <a:r>
              <a:rPr lang="en-US" sz="3500" b="1" i="1" dirty="0">
                <a:solidFill>
                  <a:srgbClr val="FFFF00"/>
                </a:solidFill>
                <a:effectLst>
                  <a:outerShdw blurRad="38100" dist="38100" dir="2700000" algn="tl">
                    <a:srgbClr val="000000">
                      <a:alpha val="43137"/>
                    </a:srgbClr>
                  </a:outerShdw>
                </a:effectLst>
              </a:rPr>
              <a:t>who is</a:t>
            </a:r>
            <a:r>
              <a:rPr lang="en-US" sz="3500" b="1" dirty="0">
                <a:solidFill>
                  <a:srgbClr val="FFFF00"/>
                </a:solidFill>
                <a:effectLst>
                  <a:outerShdw blurRad="38100" dist="38100" dir="2700000" algn="tl">
                    <a:srgbClr val="000000">
                      <a:alpha val="43137"/>
                    </a:srgbClr>
                  </a:outerShdw>
                </a:effectLst>
              </a:rPr>
              <a:t> poor and needy, </a:t>
            </a:r>
            <a:r>
              <a:rPr lang="en-US" sz="3500" b="1" i="1" dirty="0">
                <a:solidFill>
                  <a:srgbClr val="FFFF00"/>
                </a:solidFill>
                <a:effectLst>
                  <a:outerShdw blurRad="38100" dist="38100" dir="2700000" algn="tl">
                    <a:srgbClr val="000000">
                      <a:alpha val="43137"/>
                    </a:srgbClr>
                  </a:outerShdw>
                </a:effectLst>
              </a:rPr>
              <a:t>whether</a:t>
            </a:r>
            <a:r>
              <a:rPr lang="en-US" sz="3500" b="1" dirty="0">
                <a:solidFill>
                  <a:srgbClr val="FFFF00"/>
                </a:solidFill>
                <a:effectLst>
                  <a:outerShdw blurRad="38100" dist="38100" dir="2700000" algn="tl">
                    <a:srgbClr val="000000">
                      <a:alpha val="43137"/>
                    </a:srgbClr>
                  </a:outerShdw>
                </a:effectLst>
              </a:rPr>
              <a:t> one of your brethren or one of the aliens who </a:t>
            </a:r>
            <a:r>
              <a:rPr lang="en-US" sz="3500" b="1" i="1" dirty="0">
                <a:solidFill>
                  <a:srgbClr val="FFFF00"/>
                </a:solidFill>
                <a:effectLst>
                  <a:outerShdw blurRad="38100" dist="38100" dir="2700000" algn="tl">
                    <a:srgbClr val="000000">
                      <a:alpha val="43137"/>
                    </a:srgbClr>
                  </a:outerShdw>
                </a:effectLst>
              </a:rPr>
              <a:t>is</a:t>
            </a:r>
            <a:r>
              <a:rPr lang="en-US" sz="3500" b="1" dirty="0">
                <a:solidFill>
                  <a:srgbClr val="FFFF00"/>
                </a:solidFill>
                <a:effectLst>
                  <a:outerShdw blurRad="38100" dist="38100" dir="2700000" algn="tl">
                    <a:srgbClr val="000000">
                      <a:alpha val="43137"/>
                    </a:srgbClr>
                  </a:outerShdw>
                </a:effectLst>
              </a:rPr>
              <a:t> in your land within your gates. </a:t>
            </a:r>
            <a:r>
              <a:rPr lang="en-US" sz="3500" b="1" baseline="30000" dirty="0">
                <a:effectLst>
                  <a:outerShdw blurRad="38100" dist="38100" dir="2700000" algn="tl">
                    <a:srgbClr val="000000">
                      <a:alpha val="43137"/>
                    </a:srgbClr>
                  </a:outerShdw>
                </a:effectLst>
              </a:rPr>
              <a:t>15</a:t>
            </a:r>
            <a:r>
              <a:rPr lang="en-US" sz="3500" b="1" dirty="0">
                <a:effectLst>
                  <a:outerShdw blurRad="38100" dist="38100" dir="2700000" algn="tl">
                    <a:srgbClr val="000000">
                      <a:alpha val="43137"/>
                    </a:srgbClr>
                  </a:outerShdw>
                </a:effectLst>
              </a:rPr>
              <a:t> </a:t>
            </a:r>
            <a:r>
              <a:rPr lang="en-US" sz="3500" b="1" dirty="0">
                <a:solidFill>
                  <a:srgbClr val="FFFF00"/>
                </a:solidFill>
                <a:effectLst>
                  <a:outerShdw blurRad="38100" dist="38100" dir="2700000" algn="tl">
                    <a:srgbClr val="000000">
                      <a:alpha val="43137"/>
                    </a:srgbClr>
                  </a:outerShdw>
                </a:effectLst>
              </a:rPr>
              <a:t>Each day you shall give </a:t>
            </a:r>
            <a:r>
              <a:rPr lang="en-US" sz="3500" b="1" i="1" dirty="0">
                <a:solidFill>
                  <a:srgbClr val="FFFF00"/>
                </a:solidFill>
                <a:effectLst>
                  <a:outerShdw blurRad="38100" dist="38100" dir="2700000" algn="tl">
                    <a:srgbClr val="000000">
                      <a:alpha val="43137"/>
                    </a:srgbClr>
                  </a:outerShdw>
                </a:effectLst>
              </a:rPr>
              <a:t>him</a:t>
            </a:r>
            <a:r>
              <a:rPr lang="en-US" sz="3500" b="1" dirty="0">
                <a:solidFill>
                  <a:srgbClr val="FFFF00"/>
                </a:solidFill>
                <a:effectLst>
                  <a:outerShdw blurRad="38100" dist="38100" dir="2700000" algn="tl">
                    <a:srgbClr val="000000">
                      <a:alpha val="43137"/>
                    </a:srgbClr>
                  </a:outerShdw>
                </a:effectLst>
              </a:rPr>
              <a:t> his wages, and not let the sun go down on it, for he </a:t>
            </a:r>
            <a:r>
              <a:rPr lang="en-US" sz="3500" b="1" i="1" dirty="0">
                <a:solidFill>
                  <a:srgbClr val="FFFF00"/>
                </a:solidFill>
                <a:effectLst>
                  <a:outerShdw blurRad="38100" dist="38100" dir="2700000" algn="tl">
                    <a:srgbClr val="000000">
                      <a:alpha val="43137"/>
                    </a:srgbClr>
                  </a:outerShdw>
                </a:effectLst>
              </a:rPr>
              <a:t>is</a:t>
            </a:r>
            <a:r>
              <a:rPr lang="en-US" sz="3500" b="1" dirty="0">
                <a:solidFill>
                  <a:srgbClr val="FFFF00"/>
                </a:solidFill>
                <a:effectLst>
                  <a:outerShdw blurRad="38100" dist="38100" dir="2700000" algn="tl">
                    <a:srgbClr val="000000">
                      <a:alpha val="43137"/>
                    </a:srgbClr>
                  </a:outerShdw>
                </a:effectLst>
              </a:rPr>
              <a:t> poor and has set his heart on it; lest he cry out against you to the Lord, and it be sin to you.</a:t>
            </a:r>
          </a:p>
          <a:p>
            <a:r>
              <a:rPr lang="en-US" sz="3500" b="1" dirty="0" smtClean="0">
                <a:solidFill>
                  <a:srgbClr val="FFFF00"/>
                </a:solidFill>
                <a:effectLst>
                  <a:outerShdw blurRad="38100" dist="38100" dir="2700000" algn="tl">
                    <a:srgbClr val="000000">
                      <a:alpha val="43137"/>
                    </a:srgbClr>
                  </a:outerShdw>
                </a:effectLst>
              </a:rPr>
              <a:t>."</a:t>
            </a:r>
            <a:endParaRPr lang="en-US" sz="35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15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Jam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mes">
      <a:majorFont>
        <a:latin typeface="Inkpen Scribble"/>
        <a:ea typeface=""/>
        <a:cs typeface=""/>
      </a:majorFont>
      <a:minorFont>
        <a:latin typeface="Inkpen Scribb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dirty="0">
            <a:solidFill>
              <a:schemeClr val="bg1"/>
            </a:solidFill>
            <a:effectLst>
              <a:outerShdw blurRad="38100" dist="38100" dir="2700000" algn="tl">
                <a:srgbClr val="000000">
                  <a:alpha val="43137"/>
                </a:srgbClr>
              </a:outerShdw>
            </a:effectLst>
            <a:latin typeface="Inkpen Scribble" panose="03050400000000000000" pitchFamily="66" charset="0"/>
          </a:defRPr>
        </a:defPPr>
      </a:lstStyle>
    </a:txDef>
  </a:objectDefaults>
  <a:extraClrSchemeLst/>
  <a:extLst>
    <a:ext uri="{05A4C25C-085E-4340-85A3-A5531E510DB2}">
      <thm15:themeFamily xmlns:thm15="http://schemas.microsoft.com/office/thememl/2012/main" name="Presentation1" id="{23B12739-7DE6-4CB9-8CC7-20AF751ED6E4}" vid="{29EB13D4-203C-4C81-AE94-8DEBF20A8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James</Template>
  <TotalTime>2924</TotalTime>
  <Words>1012</Words>
  <Application>Microsoft Office PowerPoint</Application>
  <PresentationFormat>On-screen Show (4:3)</PresentationFormat>
  <Paragraphs>88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Inkpen Scribble</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22</cp:revision>
  <dcterms:created xsi:type="dcterms:W3CDTF">2014-07-06T00:00:01Z</dcterms:created>
  <dcterms:modified xsi:type="dcterms:W3CDTF">2014-07-13T11:44:59Z</dcterms:modified>
</cp:coreProperties>
</file>