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68" r:id="rId4"/>
    <p:sldId id="269" r:id="rId5"/>
    <p:sldId id="263" r:id="rId6"/>
    <p:sldId id="266" r:id="rId7"/>
    <p:sldId id="267" r:id="rId8"/>
    <p:sldId id="270" r:id="rId9"/>
    <p:sldId id="272" r:id="rId10"/>
    <p:sldId id="281" r:id="rId11"/>
    <p:sldId id="273" r:id="rId12"/>
    <p:sldId id="274" r:id="rId13"/>
    <p:sldId id="275" r:id="rId14"/>
    <p:sldId id="276" r:id="rId15"/>
    <p:sldId id="264" r:id="rId16"/>
    <p:sldId id="271" r:id="rId17"/>
    <p:sldId id="277" r:id="rId18"/>
    <p:sldId id="280" r:id="rId19"/>
    <p:sldId id="279" r:id="rId20"/>
    <p:sldId id="278" r:id="rId21"/>
    <p:sldId id="265" r:id="rId22"/>
  </p:sldIdLst>
  <p:sldSz cx="9144000" cy="6858000" type="screen4x3"/>
  <p:notesSz cx="6858000" cy="9144000"/>
  <p:embeddedFontLst>
    <p:embeddedFont>
      <p:font typeface="Inkpen Scribble" panose="03050400000000000000" pitchFamily="66"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68" d="100"/>
          <a:sy n="68" d="100"/>
        </p:scale>
        <p:origin x="1349"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32834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1303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5657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2766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6D422-AB80-4B7B-86E5-A5A9BCF31E2C}" type="datetimeFigureOut">
              <a:rPr lang="en-US" smtClean="0"/>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419570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A6D422-AB80-4B7B-86E5-A5A9BCF31E2C}" type="datetimeFigureOut">
              <a:rPr lang="en-US" smtClean="0"/>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8380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6D422-AB80-4B7B-86E5-A5A9BCF31E2C}" type="datetimeFigureOut">
              <a:rPr lang="en-US" smtClean="0"/>
              <a:t>6/26/2014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41319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A6D422-AB80-4B7B-86E5-A5A9BCF31E2C}" type="datetimeFigureOut">
              <a:rPr lang="en-US" smtClean="0"/>
              <a:t>6/26/2014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8372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6D422-AB80-4B7B-86E5-A5A9BCF31E2C}" type="datetimeFigureOut">
              <a:rPr lang="en-US" smtClean="0"/>
              <a:t>6/26/2014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0775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5021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9895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6D422-AB80-4B7B-86E5-A5A9BCF31E2C}" type="datetimeFigureOut">
              <a:rPr lang="en-US" smtClean="0"/>
              <a:t>6/26/2014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7E23-BAEA-4C8A-A928-EDD837457FC5}" type="slidenum">
              <a:rPr lang="en-US" smtClean="0"/>
              <a:t>‹#›</a:t>
            </a:fld>
            <a:endParaRPr lang="en-US"/>
          </a:p>
        </p:txBody>
      </p:sp>
    </p:spTree>
    <p:extLst>
      <p:ext uri="{BB962C8B-B14F-4D97-AF65-F5344CB8AC3E}">
        <p14:creationId xmlns:p14="http://schemas.microsoft.com/office/powerpoint/2010/main" val="457792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1524" y="5492750"/>
            <a:ext cx="6879876" cy="983807"/>
            <a:chOff x="511524" y="5492750"/>
            <a:chExt cx="6879876" cy="983807"/>
          </a:xfrm>
        </p:grpSpPr>
        <p:pic>
          <p:nvPicPr>
            <p:cNvPr id="2" name="Picture 1"/>
            <p:cNvPicPr>
              <a:picLocks noChangeAspect="1"/>
            </p:cNvPicPr>
            <p:nvPr/>
          </p:nvPicPr>
          <p:blipFill>
            <a:blip r:embed="rId3"/>
            <a:stretch>
              <a:fillRect/>
            </a:stretch>
          </p:blipFill>
          <p:spPr>
            <a:xfrm>
              <a:off x="511524" y="5593741"/>
              <a:ext cx="871200" cy="882816"/>
            </a:xfrm>
            <a:prstGeom prst="rect">
              <a:avLst/>
            </a:prstGeom>
            <a:effectLst>
              <a:outerShdw blurRad="76200" dist="127000" dir="2700000" algn="tl" rotWithShape="0">
                <a:prstClr val="black">
                  <a:alpha val="35000"/>
                </a:prstClr>
              </a:outerShdw>
            </a:effectLst>
          </p:spPr>
        </p:pic>
        <p:sp>
          <p:nvSpPr>
            <p:cNvPr id="4" name="TextBox 3"/>
            <p:cNvSpPr txBox="1"/>
            <p:nvPr/>
          </p:nvSpPr>
          <p:spPr>
            <a:xfrm>
              <a:off x="1439824" y="5492750"/>
              <a:ext cx="5951576" cy="830997"/>
            </a:xfrm>
            <a:prstGeom prst="rect">
              <a:avLst/>
            </a:prstGeom>
            <a:noFill/>
          </p:spPr>
          <p:txBody>
            <a:bodyPr wrap="square" rtlCol="0">
              <a:spAutoFit/>
            </a:bodyPr>
            <a:lstStyle/>
            <a:p>
              <a:r>
                <a:rPr lang="en-US" sz="2400" dirty="0" smtClean="0">
                  <a:solidFill>
                    <a:schemeClr val="bg1"/>
                  </a:solidFill>
                </a:rPr>
                <a:t>A CD of this teaching will be available (free of charge) immediately following the service</a:t>
              </a:r>
              <a:endParaRPr lang="en-US" sz="2400" dirty="0">
                <a:solidFill>
                  <a:schemeClr val="bg1"/>
                </a:solidFill>
              </a:endParaRPr>
            </a:p>
          </p:txBody>
        </p:sp>
      </p:grpSp>
      <p:grpSp>
        <p:nvGrpSpPr>
          <p:cNvPr id="8" name="Group 7"/>
          <p:cNvGrpSpPr/>
          <p:nvPr/>
        </p:nvGrpSpPr>
        <p:grpSpPr>
          <a:xfrm>
            <a:off x="481216" y="5494168"/>
            <a:ext cx="6980034" cy="996950"/>
            <a:chOff x="500266" y="3657600"/>
            <a:chExt cx="6980034" cy="996950"/>
          </a:xfrm>
        </p:grpSpPr>
        <p:pic>
          <p:nvPicPr>
            <p:cNvPr id="3" name="Picture 2"/>
            <p:cNvPicPr>
              <a:picLocks noChangeAspect="1"/>
            </p:cNvPicPr>
            <p:nvPr/>
          </p:nvPicPr>
          <p:blipFill>
            <a:blip r:embed="rId4"/>
            <a:stretch>
              <a:fillRect/>
            </a:stretch>
          </p:blipFill>
          <p:spPr>
            <a:xfrm>
              <a:off x="500266" y="3777542"/>
              <a:ext cx="882816" cy="877008"/>
            </a:xfrm>
            <a:prstGeom prst="rect">
              <a:avLst/>
            </a:prstGeom>
            <a:effectLst>
              <a:outerShdw blurRad="76200" dist="127000" dir="2700000" algn="tl" rotWithShape="0">
                <a:prstClr val="black">
                  <a:alpha val="35000"/>
                </a:prstClr>
              </a:outerShdw>
            </a:effectLst>
          </p:spPr>
        </p:pic>
        <p:sp>
          <p:nvSpPr>
            <p:cNvPr id="7" name="TextBox 6"/>
            <p:cNvSpPr txBox="1"/>
            <p:nvPr/>
          </p:nvSpPr>
          <p:spPr>
            <a:xfrm>
              <a:off x="1447800" y="3657600"/>
              <a:ext cx="6032500" cy="830997"/>
            </a:xfrm>
            <a:prstGeom prst="rect">
              <a:avLst/>
            </a:prstGeom>
            <a:noFill/>
          </p:spPr>
          <p:txBody>
            <a:bodyPr wrap="square" rtlCol="0">
              <a:spAutoFit/>
            </a:bodyPr>
            <a:lstStyle/>
            <a:p>
              <a:r>
                <a:rPr lang="en-US" sz="2400" dirty="0" smtClean="0">
                  <a:solidFill>
                    <a:schemeClr val="bg1"/>
                  </a:solidFill>
                </a:rPr>
                <a:t>A podcast of this teaching will be available on iTunes and calvaryokc.com later this week</a:t>
              </a:r>
              <a:endParaRPr lang="en-US" sz="2400" dirty="0">
                <a:solidFill>
                  <a:schemeClr val="bg1"/>
                </a:solidFill>
              </a:endParaRPr>
            </a:p>
          </p:txBody>
        </p:sp>
      </p:grpSp>
      <p:sp>
        <p:nvSpPr>
          <p:cNvPr id="6" name="TextBox 5"/>
          <p:cNvSpPr txBox="1"/>
          <p:nvPr/>
        </p:nvSpPr>
        <p:spPr>
          <a:xfrm>
            <a:off x="1348856" y="158042"/>
            <a:ext cx="6485631" cy="1275307"/>
          </a:xfrm>
          <a:custGeom>
            <a:avLst/>
            <a:gdLst>
              <a:gd name="connsiteX0" fmla="*/ 0 w 6417898"/>
              <a:gd name="connsiteY0" fmla="*/ 0 h 1015663"/>
              <a:gd name="connsiteX1" fmla="*/ 6417898 w 6417898"/>
              <a:gd name="connsiteY1" fmla="*/ 0 h 1015663"/>
              <a:gd name="connsiteX2" fmla="*/ 6417898 w 6417898"/>
              <a:gd name="connsiteY2" fmla="*/ 1015663 h 1015663"/>
              <a:gd name="connsiteX3" fmla="*/ 0 w 6417898"/>
              <a:gd name="connsiteY3" fmla="*/ 1015663 h 1015663"/>
              <a:gd name="connsiteX4" fmla="*/ 0 w 6417898"/>
              <a:gd name="connsiteY4" fmla="*/ 0 h 1015663"/>
              <a:gd name="connsiteX0" fmla="*/ 33867 w 6451765"/>
              <a:gd name="connsiteY0" fmla="*/ 0 h 1410774"/>
              <a:gd name="connsiteX1" fmla="*/ 6451765 w 6451765"/>
              <a:gd name="connsiteY1" fmla="*/ 0 h 1410774"/>
              <a:gd name="connsiteX2" fmla="*/ 6451765 w 6451765"/>
              <a:gd name="connsiteY2" fmla="*/ 1015663 h 1410774"/>
              <a:gd name="connsiteX3" fmla="*/ 0 w 6451765"/>
              <a:gd name="connsiteY3" fmla="*/ 1410774 h 1410774"/>
              <a:gd name="connsiteX4" fmla="*/ 33867 w 6451765"/>
              <a:gd name="connsiteY4" fmla="*/ 0 h 1410774"/>
              <a:gd name="connsiteX0" fmla="*/ 33867 w 6485631"/>
              <a:gd name="connsiteY0" fmla="*/ 0 h 1410774"/>
              <a:gd name="connsiteX1" fmla="*/ 6451765 w 6485631"/>
              <a:gd name="connsiteY1" fmla="*/ 0 h 1410774"/>
              <a:gd name="connsiteX2" fmla="*/ 6485631 w 6485631"/>
              <a:gd name="connsiteY2" fmla="*/ 1399485 h 1410774"/>
              <a:gd name="connsiteX3" fmla="*/ 0 w 6485631"/>
              <a:gd name="connsiteY3" fmla="*/ 1410774 h 1410774"/>
              <a:gd name="connsiteX4" fmla="*/ 33867 w 6485631"/>
              <a:gd name="connsiteY4" fmla="*/ 0 h 141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631" h="1410774">
                <a:moveTo>
                  <a:pt x="33867" y="0"/>
                </a:moveTo>
                <a:lnTo>
                  <a:pt x="6451765" y="0"/>
                </a:lnTo>
                <a:lnTo>
                  <a:pt x="6485631" y="1399485"/>
                </a:lnTo>
                <a:lnTo>
                  <a:pt x="0" y="1410774"/>
                </a:lnTo>
                <a:lnTo>
                  <a:pt x="33867" y="0"/>
                </a:lnTo>
                <a:close/>
              </a:path>
            </a:pathLst>
          </a:custGeom>
          <a:noFill/>
        </p:spPr>
        <p:txBody>
          <a:bodyPr wrap="square" rtlCol="0">
            <a:prstTxWarp prst="textCanUp">
              <a:avLst>
                <a:gd name="adj" fmla="val 66667"/>
              </a:avLst>
            </a:prstTxWarp>
            <a:spAutoFit/>
          </a:bodyPr>
          <a:lstStyle/>
          <a:p>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60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5007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7000"/>
                            </p:stCondLst>
                            <p:childTnLst>
                              <p:par>
                                <p:cTn id="9" presetID="10" presetClass="exit" presetSubtype="0" fill="hold" nodeType="afterEffect">
                                  <p:stCondLst>
                                    <p:cond delay="300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par>
                          <p:cTn id="12" fill="hold">
                            <p:stCondLst>
                              <p:cond delay="12000"/>
                            </p:stCondLst>
                            <p:childTnLst>
                              <p:par>
                                <p:cTn id="13" presetID="10" presetClass="entr" presetSubtype="0" fill="hold"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19000"/>
                            </p:stCondLst>
                            <p:childTnLst>
                              <p:par>
                                <p:cTn id="17" presetID="10" presetClass="exit" presetSubtype="0" fill="hold" nodeType="afterEffect">
                                  <p:stCondLst>
                                    <p:cond delay="300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childTnLst>
                          </p:cTn>
                        </p:par>
                        <p:par>
                          <p:cTn id="20" fill="hold">
                            <p:stCondLst>
                              <p:cond delay="24000"/>
                            </p:stCondLst>
                            <p:childTnLst>
                              <p:par>
                                <p:cTn id="21" presetID="10" presetClass="entr" presetSubtype="0" fill="hold" nodeType="afterEffect">
                                  <p:stCondLst>
                                    <p:cond delay="5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31000"/>
                            </p:stCondLst>
                            <p:childTnLst>
                              <p:par>
                                <p:cTn id="25" presetID="10" presetClass="exit" presetSubtype="0" fill="hold" nodeType="afterEffect">
                                  <p:stCondLst>
                                    <p:cond delay="3000"/>
                                  </p:stCondLst>
                                  <p:childTnLst>
                                    <p:animEffect transition="out" filter="fad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childTnLst>
                          </p:cTn>
                        </p:par>
                        <p:par>
                          <p:cTn id="28" fill="hold">
                            <p:stCondLst>
                              <p:cond delay="36000"/>
                            </p:stCondLst>
                            <p:childTnLst>
                              <p:par>
                                <p:cTn id="29" presetID="10" presetClass="entr" presetSubtype="0" fill="hold" nodeType="afterEffect">
                                  <p:stCondLst>
                                    <p:cond delay="5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43000"/>
                            </p:stCondLst>
                            <p:childTnLst>
                              <p:par>
                                <p:cTn id="33" presetID="10" presetClass="exit" presetSubtype="0" fill="hold" nodeType="afterEffect">
                                  <p:stCondLst>
                                    <p:cond delay="300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childTnLst>
                          </p:cTn>
                        </p:par>
                        <p:par>
                          <p:cTn id="36" fill="hold">
                            <p:stCondLst>
                              <p:cond delay="48000"/>
                            </p:stCondLst>
                            <p:childTnLst>
                              <p:par>
                                <p:cTn id="37" presetID="10" presetClass="entr" presetSubtype="0" fill="hold" nodeType="afterEffect">
                                  <p:stCondLst>
                                    <p:cond delay="50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55000"/>
                            </p:stCondLst>
                            <p:childTnLst>
                              <p:par>
                                <p:cTn id="41" presetID="10" presetClass="exit" presetSubtype="0" fill="hold" nodeType="afterEffect">
                                  <p:stCondLst>
                                    <p:cond delay="3000"/>
                                  </p:stCondLst>
                                  <p:childTnLst>
                                    <p:animEffect transition="out" filter="fade">
                                      <p:cBhvr>
                                        <p:cTn id="42" dur="2000"/>
                                        <p:tgtEl>
                                          <p:spTgt spid="5"/>
                                        </p:tgtEl>
                                      </p:cBhvr>
                                    </p:animEffect>
                                    <p:set>
                                      <p:cBhvr>
                                        <p:cTn id="43" dur="1" fill="hold">
                                          <p:stCondLst>
                                            <p:cond delay="1999"/>
                                          </p:stCondLst>
                                        </p:cTn>
                                        <p:tgtEl>
                                          <p:spTgt spid="5"/>
                                        </p:tgtEl>
                                        <p:attrNameLst>
                                          <p:attrName>style.visibility</p:attrName>
                                        </p:attrNameLst>
                                      </p:cBhvr>
                                      <p:to>
                                        <p:strVal val="hidden"/>
                                      </p:to>
                                    </p:set>
                                  </p:childTnLst>
                                </p:cTn>
                              </p:par>
                            </p:childTnLst>
                          </p:cTn>
                        </p:par>
                        <p:par>
                          <p:cTn id="44" fill="hold">
                            <p:stCondLst>
                              <p:cond delay="60000"/>
                            </p:stCondLst>
                            <p:childTnLst>
                              <p:par>
                                <p:cTn id="45" presetID="10" presetClass="entr" presetSubtype="0" fill="hold" nodeType="afterEffect">
                                  <p:stCondLst>
                                    <p:cond delay="5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par>
                          <p:cTn id="48" fill="hold">
                            <p:stCondLst>
                              <p:cond delay="67000"/>
                            </p:stCondLst>
                            <p:childTnLst>
                              <p:par>
                                <p:cTn id="49" presetID="10" presetClass="exit" presetSubtype="0" fill="hold" nodeType="afterEffect">
                                  <p:stCondLst>
                                    <p:cond delay="3000"/>
                                  </p:stCondLst>
                                  <p:childTnLst>
                                    <p:animEffect transition="out" filter="fade">
                                      <p:cBhvr>
                                        <p:cTn id="50" dur="2000"/>
                                        <p:tgtEl>
                                          <p:spTgt spid="8"/>
                                        </p:tgtEl>
                                      </p:cBhvr>
                                    </p:animEffect>
                                    <p:set>
                                      <p:cBhvr>
                                        <p:cTn id="51" dur="1" fill="hold">
                                          <p:stCondLst>
                                            <p:cond delay="1999"/>
                                          </p:stCondLst>
                                        </p:cTn>
                                        <p:tgtEl>
                                          <p:spTgt spid="8"/>
                                        </p:tgtEl>
                                        <p:attrNameLst>
                                          <p:attrName>style.visibility</p:attrName>
                                        </p:attrNameLst>
                                      </p:cBhvr>
                                      <p:to>
                                        <p:strVal val="hidden"/>
                                      </p:to>
                                    </p:set>
                                  </p:childTnLst>
                                </p:cTn>
                              </p:par>
                            </p:childTnLst>
                          </p:cTn>
                        </p:par>
                        <p:par>
                          <p:cTn id="52" fill="hold">
                            <p:stCondLst>
                              <p:cond delay="72000"/>
                            </p:stCondLst>
                            <p:childTnLst>
                              <p:par>
                                <p:cTn id="53" presetID="10" presetClass="entr" presetSubtype="0" fill="hold" nodeType="afterEffect">
                                  <p:stCondLst>
                                    <p:cond delay="50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childTnLst>
                          </p:cTn>
                        </p:par>
                        <p:par>
                          <p:cTn id="56" fill="hold">
                            <p:stCondLst>
                              <p:cond delay="79000"/>
                            </p:stCondLst>
                            <p:childTnLst>
                              <p:par>
                                <p:cTn id="57" presetID="10" presetClass="exit" presetSubtype="0" fill="hold" nodeType="afterEffect">
                                  <p:stCondLst>
                                    <p:cond delay="3000"/>
                                  </p:stCondLst>
                                  <p:childTnLst>
                                    <p:animEffect transition="out" filter="fade">
                                      <p:cBhvr>
                                        <p:cTn id="58" dur="2000"/>
                                        <p:tgtEl>
                                          <p:spTgt spid="5"/>
                                        </p:tgtEl>
                                      </p:cBhvr>
                                    </p:animEffect>
                                    <p:set>
                                      <p:cBhvr>
                                        <p:cTn id="59" dur="1" fill="hold">
                                          <p:stCondLst>
                                            <p:cond delay="1999"/>
                                          </p:stCondLst>
                                        </p:cTn>
                                        <p:tgtEl>
                                          <p:spTgt spid="5"/>
                                        </p:tgtEl>
                                        <p:attrNameLst>
                                          <p:attrName>style.visibility</p:attrName>
                                        </p:attrNameLst>
                                      </p:cBhvr>
                                      <p:to>
                                        <p:strVal val="hidden"/>
                                      </p:to>
                                    </p:set>
                                  </p:childTnLst>
                                </p:cTn>
                              </p:par>
                            </p:childTnLst>
                          </p:cTn>
                        </p:par>
                        <p:par>
                          <p:cTn id="60" fill="hold">
                            <p:stCondLst>
                              <p:cond delay="84000"/>
                            </p:stCondLst>
                            <p:childTnLst>
                              <p:par>
                                <p:cTn id="61" presetID="10" presetClass="entr" presetSubtype="0" fill="hold" nodeType="afterEffect">
                                  <p:stCondLst>
                                    <p:cond delay="50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par>
                          <p:cTn id="64" fill="hold">
                            <p:stCondLst>
                              <p:cond delay="91000"/>
                            </p:stCondLst>
                            <p:childTnLst>
                              <p:par>
                                <p:cTn id="65" presetID="10" presetClass="exit" presetSubtype="0" fill="hold" nodeType="afterEffect">
                                  <p:stCondLst>
                                    <p:cond delay="3000"/>
                                  </p:stCondLst>
                                  <p:childTnLst>
                                    <p:animEffect transition="out" filter="fade">
                                      <p:cBhvr>
                                        <p:cTn id="66" dur="2000"/>
                                        <p:tgtEl>
                                          <p:spTgt spid="8"/>
                                        </p:tgtEl>
                                      </p:cBhvr>
                                    </p:animEffect>
                                    <p:set>
                                      <p:cBhvr>
                                        <p:cTn id="6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v. </a:t>
            </a:r>
            <a:r>
              <a:rPr lang="en-US" sz="3600" b="1" dirty="0" smtClean="0">
                <a:effectLst>
                  <a:outerShdw blurRad="38100" dist="38100" dir="2700000" algn="tl">
                    <a:srgbClr val="000000">
                      <a:alpha val="43137"/>
                    </a:srgbClr>
                  </a:outerShdw>
                </a:effectLst>
              </a:rPr>
              <a:t>6) </a:t>
            </a:r>
            <a:r>
              <a:rPr lang="en-US" sz="3600" b="1" dirty="0">
                <a:solidFill>
                  <a:srgbClr val="FFFF00"/>
                </a:solidFill>
                <a:effectLst>
                  <a:outerShdw blurRad="38100" dist="38100" dir="2700000" algn="tl">
                    <a:srgbClr val="000000">
                      <a:alpha val="43137"/>
                    </a:srgbClr>
                  </a:outerShdw>
                </a:effectLst>
              </a:rPr>
              <a:t>resist</a:t>
            </a:r>
            <a:r>
              <a:rPr lang="en-US" sz="3600" b="1" dirty="0">
                <a:effectLst>
                  <a:outerShdw blurRad="38100" dist="38100" dir="2700000" algn="tl">
                    <a:srgbClr val="000000">
                      <a:alpha val="43137"/>
                    </a:srgbClr>
                  </a:outerShdw>
                </a:effectLst>
              </a:rPr>
              <a:t> ~ </a:t>
            </a:r>
            <a:r>
              <a:rPr lang="en-US" sz="3600" b="1" i="1" dirty="0">
                <a:effectLst>
                  <a:outerShdw blurRad="38100" dist="38100" dir="2700000" algn="tl">
                    <a:srgbClr val="000000">
                      <a:alpha val="43137"/>
                    </a:srgbClr>
                  </a:outerShdw>
                </a:effectLst>
              </a:rPr>
              <a:t>to</a:t>
            </a:r>
            <a:r>
              <a:rPr lang="en-US" sz="3600" b="1"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range in battle array</a:t>
            </a:r>
            <a:r>
              <a:rPr lang="en-US" sz="3600" b="1" dirty="0">
                <a:effectLst>
                  <a:outerShdw blurRad="38100" dist="38100" dir="2700000" algn="tl">
                    <a:srgbClr val="000000">
                      <a:alpha val="43137"/>
                    </a:srgbClr>
                  </a:outerShdw>
                </a:effectLst>
              </a:rPr>
              <a:t> (Thayer's)</a:t>
            </a:r>
          </a:p>
        </p:txBody>
      </p:sp>
      <p:sp>
        <p:nvSpPr>
          <p:cNvPr id="4" name="TextBox 3"/>
          <p:cNvSpPr txBox="1"/>
          <p:nvPr/>
        </p:nvSpPr>
        <p:spPr>
          <a:xfrm>
            <a:off x="468489" y="3100738"/>
            <a:ext cx="8207023"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v. 7) </a:t>
            </a:r>
            <a:r>
              <a:rPr lang="en-US" sz="3600" b="1" dirty="0">
                <a:solidFill>
                  <a:srgbClr val="FFFF00"/>
                </a:solidFill>
                <a:effectLst>
                  <a:outerShdw blurRad="38100" dist="38100" dir="2700000" algn="tl">
                    <a:srgbClr val="000000">
                      <a:alpha val="43137"/>
                    </a:srgbClr>
                  </a:outerShdw>
                </a:effectLst>
              </a:rPr>
              <a:t>resist</a:t>
            </a:r>
            <a:r>
              <a:rPr lang="en-US" sz="3600" b="1" dirty="0">
                <a:effectLst>
                  <a:outerShdw blurRad="38100" dist="38100" dir="2700000" algn="tl">
                    <a:srgbClr val="000000">
                      <a:alpha val="43137"/>
                    </a:srgbClr>
                  </a:outerShdw>
                </a:effectLst>
              </a:rPr>
              <a:t> ~ </a:t>
            </a:r>
            <a:r>
              <a:rPr lang="en-US" sz="3600" b="1" i="1" dirty="0">
                <a:effectLst>
                  <a:outerShdw blurRad="38100" dist="38100" dir="2700000" algn="tl">
                    <a:srgbClr val="000000">
                      <a:alpha val="43137"/>
                    </a:srgbClr>
                  </a:outerShdw>
                </a:effectLst>
              </a:rPr>
              <a:t>to set oneself against</a:t>
            </a:r>
            <a:r>
              <a:rPr lang="en-US" sz="3600" b="1" dirty="0">
                <a:effectLst>
                  <a:outerShdw blurRad="38100" dist="38100" dir="2700000" algn="tl">
                    <a:srgbClr val="000000">
                      <a:alpha val="43137"/>
                    </a:srgbClr>
                  </a:outerShdw>
                </a:effectLst>
              </a:rPr>
              <a:t> (Thayer's)</a:t>
            </a:r>
          </a:p>
        </p:txBody>
      </p:sp>
    </p:spTree>
    <p:extLst>
      <p:ext uri="{BB962C8B-B14F-4D97-AF65-F5344CB8AC3E}">
        <p14:creationId xmlns:p14="http://schemas.microsoft.com/office/powerpoint/2010/main" val="1962487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9" presetClass="emph" presetSubtype="0" grpId="1" nodeType="afterEffect">
                                  <p:stCondLst>
                                    <p:cond delay="0"/>
                                  </p:stCondLst>
                                  <p:childTnLst>
                                    <p:set>
                                      <p:cBhvr rctx="PPT">
                                        <p:cTn id="18" dur="indefinite"/>
                                        <p:tgtEl>
                                          <p:spTgt spid="3"/>
                                        </p:tgtEl>
                                        <p:attrNameLst>
                                          <p:attrName>style.opacity</p:attrName>
                                        </p:attrNameLst>
                                      </p:cBhvr>
                                      <p:to>
                                        <p:strVal val="0.5"/>
                                      </p:to>
                                    </p:set>
                                    <p:animEffect filter="image" prLst="opacity: 0.5">
                                      <p:cBhvr rctx="IE">
                                        <p:cTn id="19"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Names of Satan:</a:t>
            </a:r>
          </a:p>
        </p:txBody>
      </p:sp>
      <p:sp>
        <p:nvSpPr>
          <p:cNvPr id="4" name="TextBox 3"/>
          <p:cNvSpPr txBox="1"/>
          <p:nvPr/>
        </p:nvSpPr>
        <p:spPr>
          <a:xfrm>
            <a:off x="685800" y="2514600"/>
            <a:ext cx="7989712" cy="646331"/>
          </a:xfrm>
          <a:prstGeom prst="rect">
            <a:avLst/>
          </a:prstGeom>
          <a:noFill/>
        </p:spPr>
        <p:txBody>
          <a:bodyPr wrap="square" rtlCol="0">
            <a:spAutoFit/>
          </a:bodyPr>
          <a:lstStyle/>
          <a:p>
            <a:pPr marL="463550" indent="-463550">
              <a:buFont typeface="Arial" panose="020B0604020202020204" pitchFamily="34" charset="0"/>
              <a:buChar char="•"/>
            </a:pPr>
            <a:r>
              <a:rPr lang="en-US" sz="3600" b="1"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Satan</a:t>
            </a: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satanas</a:t>
            </a:r>
            <a:r>
              <a:rPr lang="en-US" sz="3600" b="1" dirty="0">
                <a:solidFill>
                  <a:srgbClr val="FFFF00"/>
                </a:solidFill>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accuser, adversary</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682976" y="3143914"/>
            <a:ext cx="7989712" cy="646331"/>
          </a:xfrm>
          <a:prstGeom prst="rect">
            <a:avLst/>
          </a:prstGeom>
          <a:noFill/>
        </p:spPr>
        <p:txBody>
          <a:bodyPr wrap="square" rtlCol="0">
            <a:spAutoFit/>
          </a:bodyPr>
          <a:lstStyle/>
          <a:p>
            <a:pPr marL="463550" indent="-463550">
              <a:buFont typeface="Arial" panose="020B0604020202020204" pitchFamily="34" charset="0"/>
              <a:buChar char="•"/>
            </a:pPr>
            <a:r>
              <a:rPr lang="en-US" sz="3600" b="1"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Devil </a:t>
            </a:r>
            <a:r>
              <a:rPr lang="en-US" sz="3600" b="1" dirty="0" smtClean="0">
                <a:effectLst>
                  <a:outerShdw blurRad="38100" dist="38100" dir="2700000" algn="tl">
                    <a:srgbClr val="000000">
                      <a:alpha val="43137"/>
                    </a:srgbClr>
                  </a:outerShdw>
                </a:effectLst>
              </a:rPr>
              <a:t>~ </a:t>
            </a:r>
            <a:r>
              <a:rPr lang="en-US" sz="36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diabolos</a:t>
            </a:r>
            <a:r>
              <a:rPr lang="en-US" sz="36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smtClean="0">
                <a:effectLst>
                  <a:outerShdw blurRad="38100" dist="38100" dir="2700000" algn="tl">
                    <a:srgbClr val="000000">
                      <a:alpha val="43137"/>
                    </a:srgbClr>
                  </a:outerShdw>
                </a:effectLst>
              </a:rPr>
              <a:t>– </a:t>
            </a:r>
            <a:r>
              <a:rPr lang="en-US" sz="3600" b="1" i="1" dirty="0" smtClean="0">
                <a:effectLst>
                  <a:outerShdw blurRad="38100" dist="38100" dir="2700000" algn="tl">
                    <a:srgbClr val="000000">
                      <a:alpha val="43137"/>
                    </a:srgbClr>
                  </a:outerShdw>
                </a:effectLst>
              </a:rPr>
              <a:t>slanderer</a:t>
            </a:r>
            <a:endParaRPr lang="en-US" sz="3600" b="1" dirty="0">
              <a:effectLst>
                <a:outerShdw blurRad="38100" dist="38100" dir="2700000" algn="tl">
                  <a:srgbClr val="000000">
                    <a:alpha val="43137"/>
                  </a:srgbClr>
                </a:outerShdw>
              </a:effectLst>
            </a:endParaRPr>
          </a:p>
        </p:txBody>
      </p:sp>
      <p:sp>
        <p:nvSpPr>
          <p:cNvPr id="6" name="TextBox 5"/>
          <p:cNvSpPr txBox="1"/>
          <p:nvPr/>
        </p:nvSpPr>
        <p:spPr>
          <a:xfrm>
            <a:off x="697089" y="3784558"/>
            <a:ext cx="7989712" cy="1200329"/>
          </a:xfrm>
          <a:prstGeom prst="rect">
            <a:avLst/>
          </a:prstGeom>
          <a:noFill/>
        </p:spPr>
        <p:txBody>
          <a:bodyPr wrap="square" rtlCol="0">
            <a:spAutoFit/>
          </a:bodyPr>
          <a:lstStyle/>
          <a:p>
            <a:pPr marL="463550" indent="-463550">
              <a:buFont typeface="Arial" panose="020B0604020202020204" pitchFamily="34" charset="0"/>
              <a:buChar char="•"/>
            </a:pPr>
            <a:r>
              <a:rPr lang="en-US" sz="3600" b="1" dirty="0" smtClean="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Angel of Light </a:t>
            </a:r>
            <a:r>
              <a:rPr lang="en-US" sz="3600" b="1" dirty="0">
                <a:effectLst>
                  <a:outerShdw blurRad="38100" dist="38100" dir="2700000" algn="tl">
                    <a:srgbClr val="000000">
                      <a:alpha val="43137"/>
                    </a:srgbClr>
                  </a:outerShdw>
                </a:effectLst>
              </a:rPr>
              <a:t>(2 Cor. </a:t>
            </a:r>
            <a:r>
              <a:rPr lang="en-US" sz="3600" b="1" dirty="0" smtClean="0">
                <a:effectLst>
                  <a:outerShdw blurRad="38100" dist="38100" dir="2700000" algn="tl">
                    <a:srgbClr val="000000">
                      <a:alpha val="43137"/>
                    </a:srgbClr>
                  </a:outerShdw>
                </a:effectLst>
              </a:rPr>
              <a:t>11.14</a:t>
            </a:r>
            <a:r>
              <a:rPr lang="en-US" sz="3600" b="1" dirty="0">
                <a:effectLst>
                  <a:outerShdw blurRad="38100" dist="38100" dir="2700000" algn="tl">
                    <a:srgbClr val="000000">
                      <a:alpha val="43137"/>
                    </a:srgbClr>
                  </a:outerShdw>
                </a:effectLst>
              </a:rPr>
              <a:t>) ~ </a:t>
            </a:r>
            <a:r>
              <a:rPr lang="en-US" sz="3600" b="1" dirty="0">
                <a:solidFill>
                  <a:srgbClr val="FFFF00"/>
                </a:solidFill>
                <a:effectLst>
                  <a:outerShdw blurRad="38100" dist="38100" dir="2700000" algn="tl">
                    <a:srgbClr val="000000">
                      <a:alpha val="43137"/>
                    </a:srgbClr>
                  </a:outerShdw>
                </a:effectLst>
              </a:rPr>
              <a:t>Lucifer</a:t>
            </a:r>
            <a:r>
              <a:rPr lang="en-US" sz="3600" b="1" dirty="0">
                <a:effectLst>
                  <a:outerShdw blurRad="38100" dist="38100" dir="2700000" algn="tl">
                    <a:srgbClr val="000000">
                      <a:alpha val="43137"/>
                    </a:srgbClr>
                  </a:outerShdw>
                </a:effectLst>
              </a:rPr>
              <a:t> (Is. </a:t>
            </a:r>
            <a:r>
              <a:rPr lang="en-US" sz="3600" b="1" dirty="0" smtClean="0">
                <a:effectLst>
                  <a:outerShdw blurRad="38100" dist="38100" dir="2700000" algn="tl">
                    <a:srgbClr val="000000">
                      <a:alpha val="43137"/>
                    </a:srgbClr>
                  </a:outerShdw>
                </a:effectLst>
              </a:rPr>
              <a:t>14.12)</a:t>
            </a:r>
            <a:endParaRPr lang="en-US" sz="3600" b="1" dirty="0">
              <a:effectLst>
                <a:outerShdw blurRad="38100" dist="38100" dir="2700000" algn="tl">
                  <a:srgbClr val="000000">
                    <a:alpha val="43137"/>
                  </a:srgbClr>
                </a:outerShdw>
              </a:effectLst>
            </a:endParaRPr>
          </a:p>
        </p:txBody>
      </p:sp>
      <p:sp>
        <p:nvSpPr>
          <p:cNvPr id="7" name="TextBox 6"/>
          <p:cNvSpPr txBox="1"/>
          <p:nvPr/>
        </p:nvSpPr>
        <p:spPr>
          <a:xfrm>
            <a:off x="716844" y="4909783"/>
            <a:ext cx="7989712" cy="1200329"/>
          </a:xfrm>
          <a:prstGeom prst="rect">
            <a:avLst/>
          </a:prstGeom>
          <a:noFill/>
        </p:spPr>
        <p:txBody>
          <a:bodyPr wrap="square" rtlCol="0">
            <a:spAutoFit/>
          </a:bodyPr>
          <a:lstStyle/>
          <a:p>
            <a:pPr marL="463550" indent="-463550">
              <a:buFont typeface="Arial" panose="020B0604020202020204" pitchFamily="34" charset="0"/>
              <a:buChar char="•"/>
            </a:pPr>
            <a:r>
              <a:rPr lang="en-US" sz="3600" b="1" dirty="0" smtClean="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Abaddon</a:t>
            </a:r>
            <a:r>
              <a:rPr lang="en-US" sz="3600" b="1" dirty="0">
                <a:effectLst>
                  <a:outerShdw blurRad="38100" dist="38100" dir="2700000" algn="tl">
                    <a:srgbClr val="000000">
                      <a:alpha val="43137"/>
                    </a:srgbClr>
                  </a:outerShdw>
                </a:effectLst>
              </a:rPr>
              <a:t> (Heb.)/</a:t>
            </a:r>
            <a:r>
              <a:rPr lang="en-US" sz="3600" b="1" dirty="0">
                <a:solidFill>
                  <a:srgbClr val="FFFF00"/>
                </a:solidFill>
                <a:effectLst>
                  <a:outerShdw blurRad="38100" dist="38100" dir="2700000" algn="tl">
                    <a:srgbClr val="000000">
                      <a:alpha val="43137"/>
                    </a:srgbClr>
                  </a:outerShdw>
                </a:effectLst>
              </a:rPr>
              <a:t>Apollyon</a:t>
            </a:r>
            <a:r>
              <a:rPr lang="en-US" sz="3600" b="1" dirty="0">
                <a:effectLst>
                  <a:outerShdw blurRad="38100" dist="38100" dir="2700000" algn="tl">
                    <a:srgbClr val="000000">
                      <a:alpha val="43137"/>
                    </a:srgbClr>
                  </a:outerShdw>
                </a:effectLst>
              </a:rPr>
              <a:t> (Gr.) ~ </a:t>
            </a:r>
            <a:r>
              <a:rPr lang="en-US" sz="3600" b="1" i="1" dirty="0" smtClean="0">
                <a:effectLst>
                  <a:outerShdw blurRad="38100" dist="38100" dir="2700000" algn="tl">
                    <a:srgbClr val="000000">
                      <a:alpha val="43137"/>
                    </a:srgbClr>
                  </a:outerShdw>
                </a:effectLst>
              </a:rPr>
              <a:t>destroyer (Rev. 9.11)</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5895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4"/>
                                        </p:tgtEl>
                                        <p:attrNameLst>
                                          <p:attrName>style.opacity</p:attrName>
                                        </p:attrNameLst>
                                      </p:cBhvr>
                                      <p:to>
                                        <p:strVal val="0.5"/>
                                      </p:to>
                                    </p:set>
                                    <p:animEffect filter="image" prLst="opacity: 0.5">
                                      <p:cBhvr rctx="IE">
                                        <p:cTn id="27" dur="indefinite"/>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6"/>
                                        </p:tgtEl>
                                        <p:attrNameLst>
                                          <p:attrName>style.opacity</p:attrName>
                                        </p:attrNameLst>
                                      </p:cBhvr>
                                      <p:to>
                                        <p:strVal val="0.5"/>
                                      </p:to>
                                    </p:set>
                                    <p:animEffect filter="image" prLst="opacity: 0.5">
                                      <p:cBhvr rctx="IE">
                                        <p:cTn id="49"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6" grpI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John 10:10 ~ </a:t>
            </a:r>
            <a:r>
              <a:rPr lang="en-US" sz="3600" b="1" dirty="0">
                <a:solidFill>
                  <a:srgbClr val="FFFF00"/>
                </a:solidFill>
                <a:effectLst>
                  <a:outerShdw blurRad="38100" dist="38100" dir="2700000" algn="tl">
                    <a:srgbClr val="000000">
                      <a:alpha val="43137"/>
                    </a:srgbClr>
                  </a:outerShdw>
                </a:effectLst>
              </a:rPr>
              <a:t>The thief does not come except to steal, and to kill, and to destroy. </a:t>
            </a:r>
          </a:p>
        </p:txBody>
      </p:sp>
      <p:sp>
        <p:nvSpPr>
          <p:cNvPr id="4" name="TextBox 3"/>
          <p:cNvSpPr txBox="1"/>
          <p:nvPr/>
        </p:nvSpPr>
        <p:spPr>
          <a:xfrm>
            <a:off x="474133" y="3124200"/>
            <a:ext cx="8201379" cy="1200329"/>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I have come that they may have life, and that they may have </a:t>
            </a:r>
            <a:r>
              <a:rPr lang="en-US" sz="3600" b="1" i="1" dirty="0">
                <a:solidFill>
                  <a:srgbClr val="FFFF00"/>
                </a:solidFill>
                <a:effectLst>
                  <a:outerShdw blurRad="38100" dist="38100" dir="2700000" algn="tl">
                    <a:srgbClr val="000000">
                      <a:alpha val="43137"/>
                    </a:srgbClr>
                  </a:outerShdw>
                </a:effectLst>
              </a:rPr>
              <a:t>it</a:t>
            </a:r>
            <a:r>
              <a:rPr lang="en-US" sz="3600" b="1" dirty="0">
                <a:solidFill>
                  <a:srgbClr val="FFFF00"/>
                </a:solidFill>
                <a:effectLst>
                  <a:outerShdw blurRad="38100" dist="38100" dir="2700000" algn="tl">
                    <a:srgbClr val="000000">
                      <a:alpha val="43137"/>
                    </a:srgbClr>
                  </a:outerShdw>
                </a:effectLst>
              </a:rPr>
              <a:t> more abundantly.</a:t>
            </a:r>
          </a:p>
        </p:txBody>
      </p:sp>
    </p:spTree>
    <p:extLst>
      <p:ext uri="{BB962C8B-B14F-4D97-AF65-F5344CB8AC3E}">
        <p14:creationId xmlns:p14="http://schemas.microsoft.com/office/powerpoint/2010/main" val="1119836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3970318"/>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 Pet. 4:12-13 ~ </a:t>
            </a:r>
            <a:r>
              <a:rPr lang="en-US" sz="3600" b="1" baseline="30000" dirty="0">
                <a:effectLst>
                  <a:outerShdw blurRad="38100" dist="38100" dir="2700000" algn="tl">
                    <a:srgbClr val="000000">
                      <a:alpha val="43137"/>
                    </a:srgbClr>
                  </a:outerShdw>
                </a:effectLst>
              </a:rPr>
              <a:t>12</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Beloved, do not think it strange concerning the fiery trial which is to try you, as though some strange thing happened to you; </a:t>
            </a:r>
            <a:r>
              <a:rPr lang="en-US" sz="3600" b="1" baseline="30000" dirty="0">
                <a:effectLst>
                  <a:outerShdw blurRad="38100" dist="38100" dir="2700000" algn="tl">
                    <a:srgbClr val="000000">
                      <a:alpha val="43137"/>
                    </a:srgbClr>
                  </a:outerShdw>
                </a:effectLst>
              </a:rPr>
              <a:t>13</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but rejoice to the extent that you partake of Christ's sufferings, that when His glory is revealed, you may also be glad with exceeding joy.</a:t>
            </a:r>
          </a:p>
        </p:txBody>
      </p:sp>
    </p:spTree>
    <p:extLst>
      <p:ext uri="{BB962C8B-B14F-4D97-AF65-F5344CB8AC3E}">
        <p14:creationId xmlns:p14="http://schemas.microsoft.com/office/powerpoint/2010/main" val="2409724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Names of Satan:</a:t>
            </a:r>
          </a:p>
        </p:txBody>
      </p:sp>
      <p:sp>
        <p:nvSpPr>
          <p:cNvPr id="4" name="TextBox 3"/>
          <p:cNvSpPr txBox="1"/>
          <p:nvPr/>
        </p:nvSpPr>
        <p:spPr>
          <a:xfrm>
            <a:off x="685800" y="2514600"/>
            <a:ext cx="7989712" cy="646331"/>
          </a:xfrm>
          <a:prstGeom prst="rect">
            <a:avLst/>
          </a:prstGeom>
          <a:noFill/>
        </p:spPr>
        <p:txBody>
          <a:bodyPr wrap="square" rtlCol="0">
            <a:spAutoFit/>
          </a:bodyPr>
          <a:lstStyle/>
          <a:p>
            <a:pPr marL="463550" indent="-463550">
              <a:buFont typeface="Arial" panose="020B0604020202020204" pitchFamily="34" charset="0"/>
              <a:buChar char="•"/>
            </a:pPr>
            <a:r>
              <a:rPr lang="en-US" sz="3600" b="1"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Tempter </a:t>
            </a:r>
            <a:r>
              <a:rPr lang="en-US" sz="3600" b="1" dirty="0" smtClean="0">
                <a:solidFill>
                  <a:schemeClr val="bg1"/>
                </a:solidFill>
                <a:effectLst>
                  <a:outerShdw blurRad="38100" dist="38100" dir="2700000" algn="tl">
                    <a:srgbClr val="000000">
                      <a:alpha val="43137"/>
                    </a:srgbClr>
                  </a:outerShdw>
                </a:effectLst>
                <a:cs typeface="Times New Roman" panose="02020603050405020304" pitchFamily="18" charset="0"/>
              </a:rPr>
              <a:t>~ Matt. 4.3</a:t>
            </a:r>
            <a:endParaRPr lang="en-US" sz="36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
        <p:nvSpPr>
          <p:cNvPr id="5" name="TextBox 4"/>
          <p:cNvSpPr txBox="1"/>
          <p:nvPr/>
        </p:nvSpPr>
        <p:spPr>
          <a:xfrm>
            <a:off x="474133" y="3143914"/>
            <a:ext cx="8198555"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Luke </a:t>
            </a:r>
            <a:r>
              <a:rPr lang="en-US" sz="3600" b="1" dirty="0" smtClean="0">
                <a:effectLst>
                  <a:outerShdw blurRad="38100" dist="38100" dir="2700000" algn="tl">
                    <a:srgbClr val="000000">
                      <a:alpha val="43137"/>
                    </a:srgbClr>
                  </a:outerShdw>
                </a:effectLst>
              </a:rPr>
              <a:t>4.13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Now when the devil had ended every temptation, he departed from Him until an opportune time</a:t>
            </a:r>
            <a:r>
              <a:rPr lang="en-US" sz="3600" b="1" dirty="0" smtClean="0">
                <a:solidFill>
                  <a:srgbClr val="FFFF00"/>
                </a:solidFill>
                <a:effectLst>
                  <a:outerShdw blurRad="38100" dist="38100" dir="2700000" algn="tl">
                    <a:srgbClr val="000000">
                      <a:alpha val="43137"/>
                    </a:srgbClr>
                  </a:outerShdw>
                </a:effectLst>
              </a:rPr>
              <a:t>.</a:t>
            </a:r>
            <a:endParaRPr lang="en-US"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571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09" y="2278922"/>
            <a:ext cx="7432981" cy="320747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110" r="42135" b="26354"/>
          <a:stretch/>
        </p:blipFill>
        <p:spPr>
          <a:xfrm>
            <a:off x="2895600" y="2286000"/>
            <a:ext cx="2286000" cy="2362200"/>
          </a:xfrm>
          <a:prstGeom prst="ellipse">
            <a:avLst/>
          </a:prstGeom>
        </p:spPr>
      </p:pic>
    </p:spTree>
    <p:extLst>
      <p:ext uri="{BB962C8B-B14F-4D97-AF65-F5344CB8AC3E}">
        <p14:creationId xmlns:p14="http://schemas.microsoft.com/office/powerpoint/2010/main" val="3611850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2000"/>
                            </p:stCondLst>
                            <p:childTnLst>
                              <p:par>
                                <p:cTn id="16" presetID="9" presetClass="emph" presetSubtype="0" nodeType="afterEffect">
                                  <p:stCondLst>
                                    <p:cond delay="0"/>
                                  </p:stCondLst>
                                  <p:childTnLst>
                                    <p:set>
                                      <p:cBhvr rctx="PPT">
                                        <p:cTn id="17" dur="indefinite"/>
                                        <p:tgtEl>
                                          <p:spTgt spid="5"/>
                                        </p:tgtEl>
                                        <p:attrNameLst>
                                          <p:attrName>style.opacity</p:attrName>
                                        </p:attrNameLst>
                                      </p:cBhvr>
                                      <p:to>
                                        <p:strVal val="0.25"/>
                                      </p:to>
                                    </p:set>
                                    <p:animEffect filter="image" prLst="opacity: 0.25">
                                      <p:cBhvr rctx="IE">
                                        <p:cTn id="18"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738359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4524315"/>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C. H. Spurgeon ~ </a:t>
            </a:r>
            <a:r>
              <a:rPr lang="en-US" sz="3600" b="1" dirty="0">
                <a:effectLst>
                  <a:outerShdw blurRad="38100" dist="38100" dir="2700000" algn="tl">
                    <a:srgbClr val="000000">
                      <a:alpha val="43137"/>
                    </a:srgbClr>
                  </a:outerShdw>
                </a:effectLst>
              </a:rPr>
              <a:t>"I desire to whisper one little truth in your ear, and I pray that it may startle you: </a:t>
            </a:r>
            <a:r>
              <a:rPr lang="en-US" sz="3600" b="1" i="1" dirty="0">
                <a:effectLst>
                  <a:outerShdw blurRad="38100" dist="38100" dir="2700000" algn="tl">
                    <a:srgbClr val="000000">
                      <a:alpha val="43137"/>
                    </a:srgbClr>
                  </a:outerShdw>
                </a:effectLst>
              </a:rPr>
              <a:t>You are submitting even now</a:t>
            </a:r>
            <a:r>
              <a:rPr lang="en-US" sz="3600" b="1" dirty="0">
                <a:effectLst>
                  <a:outerShdw blurRad="38100" dist="38100" dir="2700000" algn="tl">
                    <a:srgbClr val="000000">
                      <a:alpha val="43137"/>
                    </a:srgbClr>
                  </a:outerShdw>
                </a:effectLst>
              </a:rPr>
              <a:t>. You say, 'Not I; am lord of myself.' I know you think so, but all the while you are submitting to the devil. The verse before us hints at this. 'Submit yourselves unto God. Resist the devil, and he </a:t>
            </a:r>
            <a:r>
              <a:rPr lang="en-US" sz="3600" b="1" dirty="0" smtClean="0">
                <a:effectLst>
                  <a:outerShdw blurRad="38100" dist="38100" dir="2700000" algn="tl">
                    <a:srgbClr val="000000">
                      <a:alpha val="43137"/>
                    </a:srgbClr>
                  </a:outerShdw>
                </a:effectLst>
              </a:rPr>
              <a:t>will</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8143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3416320"/>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flee from you.' If you do not submit to God you never will resist the devil, and you will remain constantly under his tyrannical power. Which shall be your master, God or devil, for one of these must? No man is without a master."</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3724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860790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4524315"/>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C. H. Spurgeon ~ </a:t>
            </a:r>
            <a:r>
              <a:rPr lang="en-US" sz="3600" b="1" dirty="0">
                <a:effectLst>
                  <a:outerShdw blurRad="38100" dist="38100" dir="2700000" algn="tl">
                    <a:srgbClr val="000000">
                      <a:alpha val="43137"/>
                    </a:srgbClr>
                  </a:outerShdw>
                </a:effectLst>
              </a:rPr>
              <a:t>"Note that contrast; note it always. Observe how weak we are, how strong he is; how proud we are, how condescending he is; how erring we are, and how infallible he is; how changing we are, and how immutable he is; how provoking we are, and how forgiving he is. Observe how in us there is only ill, and how in him </a:t>
            </a:r>
            <a:r>
              <a:rPr lang="en-US" sz="3600" b="1" dirty="0" smtClean="0">
                <a:effectLst>
                  <a:outerShdw blurRad="38100" dist="38100" dir="2700000" algn="tl">
                    <a:srgbClr val="000000">
                      <a:alpha val="43137"/>
                    </a:srgbClr>
                  </a:outerShdw>
                </a:effectLst>
              </a:rPr>
              <a:t>there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338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Double-minded</a:t>
            </a:r>
            <a:r>
              <a:rPr lang="en-US" sz="3600" b="1" dirty="0">
                <a:effectLst>
                  <a:outerShdw blurRad="38100" dist="38100" dir="2700000" algn="tl">
                    <a:srgbClr val="000000">
                      <a:alpha val="43137"/>
                    </a:srgbClr>
                  </a:outerShdw>
                </a:effectLst>
              </a:rPr>
              <a:t> ~ literally, </a:t>
            </a:r>
            <a:r>
              <a:rPr lang="en-US" sz="3600" b="1" i="1" dirty="0">
                <a:effectLst>
                  <a:outerShdw blurRad="38100" dist="38100" dir="2700000" algn="tl">
                    <a:srgbClr val="000000">
                      <a:alpha val="43137"/>
                    </a:srgbClr>
                  </a:outerShdw>
                </a:effectLst>
              </a:rPr>
              <a:t>two-souled</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6468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788620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is only good. Yet our ill but draws his goodness forth, and still he blesseth. Oh! What a rich contrast!"</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9021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Matt. </a:t>
            </a:r>
            <a:r>
              <a:rPr lang="en-US" sz="3600" b="1" dirty="0" smtClean="0">
                <a:effectLst>
                  <a:outerShdw blurRad="38100" dist="38100" dir="2700000" algn="tl">
                    <a:srgbClr val="000000">
                      <a:alpha val="43137"/>
                    </a:srgbClr>
                  </a:outerShdw>
                </a:effectLst>
              </a:rPr>
              <a:t>5.3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Blessed </a:t>
            </a:r>
            <a:r>
              <a:rPr lang="en-US" sz="3600" b="1" i="1" dirty="0">
                <a:solidFill>
                  <a:srgbClr val="FFFF00"/>
                </a:solidFill>
                <a:effectLst>
                  <a:outerShdw blurRad="38100" dist="38100" dir="2700000" algn="tl">
                    <a:srgbClr val="000000">
                      <a:alpha val="43137"/>
                    </a:srgbClr>
                  </a:outerShdw>
                </a:effectLst>
              </a:rPr>
              <a:t>are</a:t>
            </a:r>
            <a:r>
              <a:rPr lang="en-US" sz="3600" b="1" dirty="0">
                <a:solidFill>
                  <a:srgbClr val="FFFF00"/>
                </a:solidFill>
                <a:effectLst>
                  <a:outerShdw blurRad="38100" dist="38100" dir="2700000" algn="tl">
                    <a:srgbClr val="000000">
                      <a:alpha val="43137"/>
                    </a:srgbClr>
                  </a:outerShdw>
                </a:effectLst>
              </a:rPr>
              <a:t> the poor in spirit,</a:t>
            </a:r>
          </a:p>
          <a:p>
            <a:r>
              <a:rPr lang="en-US" sz="3600" b="1" dirty="0">
                <a:solidFill>
                  <a:srgbClr val="FFFF00"/>
                </a:solidFill>
                <a:effectLst>
                  <a:outerShdw blurRad="38100" dist="38100" dir="2700000" algn="tl">
                    <a:srgbClr val="000000">
                      <a:alpha val="43137"/>
                    </a:srgbClr>
                  </a:outerShdw>
                </a:effectLst>
              </a:rPr>
              <a:t>For theirs is the kingdom of heaven.</a:t>
            </a:r>
          </a:p>
        </p:txBody>
      </p:sp>
    </p:spTree>
    <p:extLst>
      <p:ext uri="{BB962C8B-B14F-4D97-AF65-F5344CB8AC3E}">
        <p14:creationId xmlns:p14="http://schemas.microsoft.com/office/powerpoint/2010/main" val="1975224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8462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308324"/>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Submit</a:t>
            </a: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a voluntary attitude of giving in, co-operating, assuming responsibility, and carrying a burden</a:t>
            </a:r>
            <a:r>
              <a:rPr lang="en-US" sz="3600" b="1" dirty="0">
                <a:effectLst>
                  <a:outerShdw blurRad="38100" dist="38100" dir="2700000" algn="tl">
                    <a:srgbClr val="000000">
                      <a:alpha val="43137"/>
                    </a:srgbClr>
                  </a:outerShdw>
                </a:effectLst>
              </a:rPr>
              <a:t> (Enhanced Strong's Lexicon)</a:t>
            </a:r>
            <a:r>
              <a:rPr lang="en-US" sz="3600" b="1" i="1" dirty="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2648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947065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v. </a:t>
            </a:r>
            <a:r>
              <a:rPr lang="en-US" sz="3600" b="1" dirty="0" smtClean="0">
                <a:effectLst>
                  <a:outerShdw blurRad="38100" dist="38100" dir="2700000" algn="tl">
                    <a:srgbClr val="000000">
                      <a:alpha val="43137"/>
                    </a:srgbClr>
                  </a:outerShdw>
                </a:effectLst>
              </a:rPr>
              <a:t>6) </a:t>
            </a:r>
            <a:r>
              <a:rPr lang="en-US" sz="3600" b="1" dirty="0">
                <a:solidFill>
                  <a:srgbClr val="FFFF00"/>
                </a:solidFill>
                <a:effectLst>
                  <a:outerShdw blurRad="38100" dist="38100" dir="2700000" algn="tl">
                    <a:srgbClr val="000000">
                      <a:alpha val="43137"/>
                    </a:srgbClr>
                  </a:outerShdw>
                </a:effectLst>
              </a:rPr>
              <a:t>resist</a:t>
            </a:r>
            <a:r>
              <a:rPr lang="en-US" sz="3600" b="1" dirty="0">
                <a:effectLst>
                  <a:outerShdw blurRad="38100" dist="38100" dir="2700000" algn="tl">
                    <a:srgbClr val="000000">
                      <a:alpha val="43137"/>
                    </a:srgbClr>
                  </a:outerShdw>
                </a:effectLst>
              </a:rPr>
              <a:t> ~ </a:t>
            </a:r>
            <a:r>
              <a:rPr lang="en-US" sz="3600" b="1" i="1" dirty="0">
                <a:effectLst>
                  <a:outerShdw blurRad="38100" dist="38100" dir="2700000" algn="tl">
                    <a:srgbClr val="000000">
                      <a:alpha val="43137"/>
                    </a:srgbClr>
                  </a:outerShdw>
                </a:effectLst>
              </a:rPr>
              <a:t>to</a:t>
            </a:r>
            <a:r>
              <a:rPr lang="en-US" sz="3600" b="1"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range in battle array</a:t>
            </a:r>
            <a:r>
              <a:rPr lang="en-US" sz="3600" b="1" dirty="0">
                <a:effectLst>
                  <a:outerShdw blurRad="38100" dist="38100" dir="2700000" algn="tl">
                    <a:srgbClr val="000000">
                      <a:alpha val="43137"/>
                    </a:srgbClr>
                  </a:outerShdw>
                </a:effectLst>
              </a:rPr>
              <a:t> (Thayer's)</a:t>
            </a:r>
          </a:p>
        </p:txBody>
      </p:sp>
    </p:spTree>
    <p:extLst>
      <p:ext uri="{BB962C8B-B14F-4D97-AF65-F5344CB8AC3E}">
        <p14:creationId xmlns:p14="http://schemas.microsoft.com/office/powerpoint/2010/main" val="1620068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4.6-17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2862322"/>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John Trapp (1601-1669) ~ </a:t>
            </a:r>
            <a:r>
              <a:rPr lang="en-US" sz="3600" b="1" dirty="0">
                <a:effectLst>
                  <a:outerShdw blurRad="38100" dist="38100" dir="2700000" algn="tl">
                    <a:srgbClr val="000000">
                      <a:alpha val="43137"/>
                    </a:srgbClr>
                  </a:outerShdw>
                </a:effectLst>
              </a:rPr>
              <a:t>"God </a:t>
            </a:r>
            <a:r>
              <a:rPr lang="en-US" sz="3600" b="1" dirty="0" err="1">
                <a:effectLst>
                  <a:outerShdw blurRad="38100" dist="38100" dir="2700000" algn="tl">
                    <a:srgbClr val="000000">
                      <a:alpha val="43137"/>
                    </a:srgbClr>
                  </a:outerShdw>
                </a:effectLst>
              </a:rPr>
              <a:t>resisteth</a:t>
            </a:r>
            <a:r>
              <a:rPr lang="en-US" sz="3600" b="1" dirty="0">
                <a:effectLst>
                  <a:outerShdw blurRad="38100" dist="38100" dir="2700000" algn="tl">
                    <a:srgbClr val="000000">
                      <a:alpha val="43137"/>
                    </a:srgbClr>
                  </a:outerShdw>
                </a:effectLst>
              </a:rPr>
              <a:t> the proud, '</a:t>
            </a:r>
            <a:r>
              <a:rPr lang="en-US" sz="3600" b="1" dirty="0" err="1">
                <a:effectLst>
                  <a:outerShdw blurRad="38100" dist="38100" dir="2700000" algn="tl">
                    <a:srgbClr val="000000">
                      <a:alpha val="43137"/>
                    </a:srgbClr>
                  </a:outerShdw>
                </a:effectLst>
              </a:rPr>
              <a:t>setteth</a:t>
            </a:r>
            <a:r>
              <a:rPr lang="en-US" sz="3600" b="1" dirty="0">
                <a:effectLst>
                  <a:outerShdw blurRad="38100" dist="38100" dir="2700000" algn="tl">
                    <a:srgbClr val="000000">
                      <a:alpha val="43137"/>
                    </a:srgbClr>
                  </a:outerShdw>
                </a:effectLst>
              </a:rPr>
              <a:t> himself in battle-array against such,' above all other sorts of sinner, as invaders of his territories, and foragers or plunderers of his chief treasures."</a:t>
            </a:r>
          </a:p>
        </p:txBody>
      </p:sp>
      <p:sp>
        <p:nvSpPr>
          <p:cNvPr id="4" name="TextBox 3"/>
          <p:cNvSpPr txBox="1"/>
          <p:nvPr/>
        </p:nvSpPr>
        <p:spPr>
          <a:xfrm>
            <a:off x="468489" y="4713111"/>
            <a:ext cx="8207023" cy="1200329"/>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John Gill (1697-1771) ~ </a:t>
            </a:r>
            <a:r>
              <a:rPr lang="en-US" sz="3600" b="1" dirty="0">
                <a:effectLst>
                  <a:outerShdw blurRad="38100" dist="38100" dir="2700000" algn="tl">
                    <a:srgbClr val="000000">
                      <a:alpha val="43137"/>
                    </a:srgbClr>
                  </a:outerShdw>
                </a:effectLst>
              </a:rPr>
              <a:t>"(God) scorns the scorner"</a:t>
            </a:r>
          </a:p>
        </p:txBody>
      </p:sp>
    </p:spTree>
    <p:extLst>
      <p:ext uri="{BB962C8B-B14F-4D97-AF65-F5344CB8AC3E}">
        <p14:creationId xmlns:p14="http://schemas.microsoft.com/office/powerpoint/2010/main" val="2157038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theme/theme1.xml><?xml version="1.0" encoding="utf-8"?>
<a:theme xmlns:a="http://schemas.openxmlformats.org/drawingml/2006/main" name="Office Theme">
  <a:themeElements>
    <a:clrScheme name="Jame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mes">
      <a:majorFont>
        <a:latin typeface="Inkpen Scribble"/>
        <a:ea typeface=""/>
        <a:cs typeface=""/>
      </a:majorFont>
      <a:minorFont>
        <a:latin typeface="Inkpen Scribbl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b="1" dirty="0">
            <a:solidFill>
              <a:schemeClr val="bg1"/>
            </a:solidFill>
            <a:effectLst>
              <a:outerShdw blurRad="38100" dist="38100" dir="2700000" algn="tl">
                <a:srgbClr val="000000">
                  <a:alpha val="43137"/>
                </a:srgbClr>
              </a:outerShdw>
            </a:effectLst>
            <a:latin typeface="Inkpen Scribble" panose="03050400000000000000" pitchFamily="66" charset="0"/>
          </a:defRPr>
        </a:defPPr>
      </a:lstStyle>
    </a:txDef>
  </a:objectDefaults>
  <a:extraClrSchemeLst/>
  <a:extLst>
    <a:ext uri="{05A4C25C-085E-4340-85A3-A5531E510DB2}">
      <thm15:themeFamily xmlns:thm15="http://schemas.microsoft.com/office/thememl/2012/main" name="Presentation1" id="{23B12739-7DE6-4CB9-8CC7-20AF751ED6E4}" vid="{29EB13D4-203C-4C81-AE94-8DEBF20A89CE}"/>
    </a:ext>
  </a:extLst>
</a:theme>
</file>

<file path=docProps/app.xml><?xml version="1.0" encoding="utf-8"?>
<Properties xmlns="http://schemas.openxmlformats.org/officeDocument/2006/extended-properties" xmlns:vt="http://schemas.openxmlformats.org/officeDocument/2006/docPropsVTypes">
  <Template>James</Template>
  <TotalTime>3885</TotalTime>
  <Words>638</Words>
  <Application>Microsoft Office PowerPoint</Application>
  <PresentationFormat>On-screen Show (4:3)</PresentationFormat>
  <Paragraphs>47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Inkpen Scribble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13</cp:revision>
  <dcterms:created xsi:type="dcterms:W3CDTF">2014-06-26T19:36:41Z</dcterms:created>
  <dcterms:modified xsi:type="dcterms:W3CDTF">2014-06-29T12:22:07Z</dcterms:modified>
</cp:coreProperties>
</file>