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79" r:id="rId4"/>
    <p:sldId id="276" r:id="rId5"/>
    <p:sldId id="266" r:id="rId6"/>
    <p:sldId id="267" r:id="rId7"/>
    <p:sldId id="268" r:id="rId8"/>
    <p:sldId id="263" r:id="rId9"/>
    <p:sldId id="264" r:id="rId10"/>
    <p:sldId id="265" r:id="rId11"/>
    <p:sldId id="269" r:id="rId12"/>
    <p:sldId id="274" r:id="rId13"/>
    <p:sldId id="273" r:id="rId14"/>
    <p:sldId id="275" r:id="rId15"/>
    <p:sldId id="271" r:id="rId16"/>
    <p:sldId id="270" r:id="rId17"/>
  </p:sldIdLst>
  <p:sldSz cx="9144000" cy="6858000" type="screen4x3"/>
  <p:notesSz cx="6858000" cy="9144000"/>
  <p:embeddedFontLst>
    <p:embeddedFont>
      <p:font typeface="Aaron" panose="02020900000000000000" pitchFamily="18" charset="0"/>
      <p:bold r:id="rId18"/>
    </p:embeddedFont>
    <p:embeddedFont>
      <p:font typeface="Inkpen Scribble" panose="03050400000000000000" pitchFamily="66"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8" d="100"/>
          <a:sy n="68" d="100"/>
        </p:scale>
        <p:origin x="183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32834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1303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5657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2766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6D422-AB80-4B7B-86E5-A5A9BCF31E2C}" type="datetimeFigureOut">
              <a:rPr lang="en-US" smtClean="0"/>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419570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A6D422-AB80-4B7B-86E5-A5A9BCF31E2C}"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8380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6D422-AB80-4B7B-86E5-A5A9BCF31E2C}" type="datetimeFigureOut">
              <a:rPr lang="en-US" smtClean="0"/>
              <a:t>6/8/2014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41319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A6D422-AB80-4B7B-86E5-A5A9BCF31E2C}" type="datetimeFigureOut">
              <a:rPr lang="en-US" smtClean="0"/>
              <a:t>6/8/2014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8372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6D422-AB80-4B7B-86E5-A5A9BCF31E2C}" type="datetimeFigureOut">
              <a:rPr lang="en-US" smtClean="0"/>
              <a:t>6/8/2014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0775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5021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9895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6D422-AB80-4B7B-86E5-A5A9BCF31E2C}" type="datetimeFigureOut">
              <a:rPr lang="en-US" smtClean="0"/>
              <a:t>6/8/2014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7E23-BAEA-4C8A-A928-EDD837457FC5}" type="slidenum">
              <a:rPr lang="en-US" smtClean="0"/>
              <a:t>‹#›</a:t>
            </a:fld>
            <a:endParaRPr lang="en-US"/>
          </a:p>
        </p:txBody>
      </p:sp>
    </p:spTree>
    <p:extLst>
      <p:ext uri="{BB962C8B-B14F-4D97-AF65-F5344CB8AC3E}">
        <p14:creationId xmlns:p14="http://schemas.microsoft.com/office/powerpoint/2010/main" val="457792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1524" y="5492750"/>
            <a:ext cx="6879876" cy="983807"/>
            <a:chOff x="511524" y="5492750"/>
            <a:chExt cx="6879876" cy="983807"/>
          </a:xfrm>
        </p:grpSpPr>
        <p:pic>
          <p:nvPicPr>
            <p:cNvPr id="2" name="Picture 1"/>
            <p:cNvPicPr>
              <a:picLocks noChangeAspect="1"/>
            </p:cNvPicPr>
            <p:nvPr/>
          </p:nvPicPr>
          <p:blipFill>
            <a:blip r:embed="rId3"/>
            <a:stretch>
              <a:fillRect/>
            </a:stretch>
          </p:blipFill>
          <p:spPr>
            <a:xfrm>
              <a:off x="511524" y="5593741"/>
              <a:ext cx="871200" cy="882816"/>
            </a:xfrm>
            <a:prstGeom prst="rect">
              <a:avLst/>
            </a:prstGeom>
            <a:effectLst>
              <a:outerShdw blurRad="76200" dist="127000" dir="2700000" algn="tl" rotWithShape="0">
                <a:prstClr val="black">
                  <a:alpha val="35000"/>
                </a:prstClr>
              </a:outerShdw>
            </a:effectLst>
          </p:spPr>
        </p:pic>
        <p:sp>
          <p:nvSpPr>
            <p:cNvPr id="4" name="TextBox 3"/>
            <p:cNvSpPr txBox="1"/>
            <p:nvPr/>
          </p:nvSpPr>
          <p:spPr>
            <a:xfrm>
              <a:off x="1439824" y="5492750"/>
              <a:ext cx="5951576" cy="830997"/>
            </a:xfrm>
            <a:prstGeom prst="rect">
              <a:avLst/>
            </a:prstGeom>
            <a:noFill/>
          </p:spPr>
          <p:txBody>
            <a:bodyPr wrap="square" rtlCol="0">
              <a:spAutoFit/>
            </a:bodyPr>
            <a:lstStyle/>
            <a:p>
              <a:r>
                <a:rPr lang="en-US" sz="2400" dirty="0" smtClean="0">
                  <a:solidFill>
                    <a:schemeClr val="bg1"/>
                  </a:solidFill>
                </a:rPr>
                <a:t>A CD of this teaching will be available (free of charge) immediately following the service</a:t>
              </a:r>
              <a:endParaRPr lang="en-US" sz="2400" dirty="0">
                <a:solidFill>
                  <a:schemeClr val="bg1"/>
                </a:solidFill>
              </a:endParaRPr>
            </a:p>
          </p:txBody>
        </p:sp>
      </p:grpSp>
      <p:grpSp>
        <p:nvGrpSpPr>
          <p:cNvPr id="8" name="Group 7"/>
          <p:cNvGrpSpPr/>
          <p:nvPr/>
        </p:nvGrpSpPr>
        <p:grpSpPr>
          <a:xfrm>
            <a:off x="481216" y="5494168"/>
            <a:ext cx="6980034" cy="996950"/>
            <a:chOff x="500266" y="3657600"/>
            <a:chExt cx="6980034" cy="996950"/>
          </a:xfrm>
        </p:grpSpPr>
        <p:pic>
          <p:nvPicPr>
            <p:cNvPr id="3" name="Picture 2"/>
            <p:cNvPicPr>
              <a:picLocks noChangeAspect="1"/>
            </p:cNvPicPr>
            <p:nvPr/>
          </p:nvPicPr>
          <p:blipFill>
            <a:blip r:embed="rId4"/>
            <a:stretch>
              <a:fillRect/>
            </a:stretch>
          </p:blipFill>
          <p:spPr>
            <a:xfrm>
              <a:off x="500266" y="3777542"/>
              <a:ext cx="882816" cy="877008"/>
            </a:xfrm>
            <a:prstGeom prst="rect">
              <a:avLst/>
            </a:prstGeom>
            <a:effectLst>
              <a:outerShdw blurRad="76200" dist="127000" dir="2700000" algn="tl" rotWithShape="0">
                <a:prstClr val="black">
                  <a:alpha val="35000"/>
                </a:prstClr>
              </a:outerShdw>
            </a:effectLst>
          </p:spPr>
        </p:pic>
        <p:sp>
          <p:nvSpPr>
            <p:cNvPr id="7" name="TextBox 6"/>
            <p:cNvSpPr txBox="1"/>
            <p:nvPr/>
          </p:nvSpPr>
          <p:spPr>
            <a:xfrm>
              <a:off x="1447800" y="3657600"/>
              <a:ext cx="6032500" cy="830997"/>
            </a:xfrm>
            <a:prstGeom prst="rect">
              <a:avLst/>
            </a:prstGeom>
            <a:noFill/>
          </p:spPr>
          <p:txBody>
            <a:bodyPr wrap="square" rtlCol="0">
              <a:spAutoFit/>
            </a:bodyPr>
            <a:lstStyle/>
            <a:p>
              <a:r>
                <a:rPr lang="en-US" sz="2400" dirty="0" smtClean="0">
                  <a:solidFill>
                    <a:schemeClr val="bg1"/>
                  </a:solidFill>
                </a:rPr>
                <a:t>A podcast of this teaching will be available on iTunes and calvaryokc.com later this week</a:t>
              </a:r>
              <a:endParaRPr lang="en-US" sz="2400" dirty="0">
                <a:solidFill>
                  <a:schemeClr val="bg1"/>
                </a:solidFill>
              </a:endParaRPr>
            </a:p>
          </p:txBody>
        </p:sp>
      </p:grpSp>
      <p:sp>
        <p:nvSpPr>
          <p:cNvPr id="6" name="TextBox 5"/>
          <p:cNvSpPr txBox="1"/>
          <p:nvPr/>
        </p:nvSpPr>
        <p:spPr>
          <a:xfrm>
            <a:off x="1348856" y="158042"/>
            <a:ext cx="6485631" cy="1275307"/>
          </a:xfrm>
          <a:custGeom>
            <a:avLst/>
            <a:gdLst>
              <a:gd name="connsiteX0" fmla="*/ 0 w 6417898"/>
              <a:gd name="connsiteY0" fmla="*/ 0 h 1015663"/>
              <a:gd name="connsiteX1" fmla="*/ 6417898 w 6417898"/>
              <a:gd name="connsiteY1" fmla="*/ 0 h 1015663"/>
              <a:gd name="connsiteX2" fmla="*/ 6417898 w 6417898"/>
              <a:gd name="connsiteY2" fmla="*/ 1015663 h 1015663"/>
              <a:gd name="connsiteX3" fmla="*/ 0 w 6417898"/>
              <a:gd name="connsiteY3" fmla="*/ 1015663 h 1015663"/>
              <a:gd name="connsiteX4" fmla="*/ 0 w 6417898"/>
              <a:gd name="connsiteY4" fmla="*/ 0 h 1015663"/>
              <a:gd name="connsiteX0" fmla="*/ 33867 w 6451765"/>
              <a:gd name="connsiteY0" fmla="*/ 0 h 1410774"/>
              <a:gd name="connsiteX1" fmla="*/ 6451765 w 6451765"/>
              <a:gd name="connsiteY1" fmla="*/ 0 h 1410774"/>
              <a:gd name="connsiteX2" fmla="*/ 6451765 w 6451765"/>
              <a:gd name="connsiteY2" fmla="*/ 1015663 h 1410774"/>
              <a:gd name="connsiteX3" fmla="*/ 0 w 6451765"/>
              <a:gd name="connsiteY3" fmla="*/ 1410774 h 1410774"/>
              <a:gd name="connsiteX4" fmla="*/ 33867 w 6451765"/>
              <a:gd name="connsiteY4" fmla="*/ 0 h 1410774"/>
              <a:gd name="connsiteX0" fmla="*/ 33867 w 6485631"/>
              <a:gd name="connsiteY0" fmla="*/ 0 h 1410774"/>
              <a:gd name="connsiteX1" fmla="*/ 6451765 w 6485631"/>
              <a:gd name="connsiteY1" fmla="*/ 0 h 1410774"/>
              <a:gd name="connsiteX2" fmla="*/ 6485631 w 6485631"/>
              <a:gd name="connsiteY2" fmla="*/ 1399485 h 1410774"/>
              <a:gd name="connsiteX3" fmla="*/ 0 w 6485631"/>
              <a:gd name="connsiteY3" fmla="*/ 1410774 h 1410774"/>
              <a:gd name="connsiteX4" fmla="*/ 33867 w 6485631"/>
              <a:gd name="connsiteY4" fmla="*/ 0 h 141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631" h="1410774">
                <a:moveTo>
                  <a:pt x="33867" y="0"/>
                </a:moveTo>
                <a:lnTo>
                  <a:pt x="6451765" y="0"/>
                </a:lnTo>
                <a:lnTo>
                  <a:pt x="6485631" y="1399485"/>
                </a:lnTo>
                <a:lnTo>
                  <a:pt x="0" y="1410774"/>
                </a:lnTo>
                <a:lnTo>
                  <a:pt x="33867" y="0"/>
                </a:lnTo>
                <a:close/>
              </a:path>
            </a:pathLst>
          </a:custGeom>
          <a:noFill/>
        </p:spPr>
        <p:txBody>
          <a:bodyPr wrap="square" rtlCol="0">
            <a:prstTxWarp prst="textCanUp">
              <a:avLst>
                <a:gd name="adj" fmla="val 66667"/>
              </a:avLst>
            </a:prstTxWarp>
            <a:spAutoFit/>
          </a:bodyPr>
          <a:lstStyle/>
          <a:p>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60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5007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7000"/>
                            </p:stCondLst>
                            <p:childTnLst>
                              <p:par>
                                <p:cTn id="9" presetID="10" presetClass="exit" presetSubtype="0" fill="hold" nodeType="afterEffect">
                                  <p:stCondLst>
                                    <p:cond delay="300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par>
                          <p:cTn id="12" fill="hold">
                            <p:stCondLst>
                              <p:cond delay="12000"/>
                            </p:stCondLst>
                            <p:childTnLst>
                              <p:par>
                                <p:cTn id="13" presetID="10" presetClass="entr" presetSubtype="0" fill="hold"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19000"/>
                            </p:stCondLst>
                            <p:childTnLst>
                              <p:par>
                                <p:cTn id="17" presetID="10" presetClass="exit" presetSubtype="0" fill="hold" nodeType="afterEffect">
                                  <p:stCondLst>
                                    <p:cond delay="300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childTnLst>
                          </p:cTn>
                        </p:par>
                        <p:par>
                          <p:cTn id="20" fill="hold">
                            <p:stCondLst>
                              <p:cond delay="24000"/>
                            </p:stCondLst>
                            <p:childTnLst>
                              <p:par>
                                <p:cTn id="21" presetID="10" presetClass="entr" presetSubtype="0" fill="hold" nodeType="afterEffect">
                                  <p:stCondLst>
                                    <p:cond delay="5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31000"/>
                            </p:stCondLst>
                            <p:childTnLst>
                              <p:par>
                                <p:cTn id="25" presetID="10" presetClass="exit" presetSubtype="0" fill="hold" nodeType="afterEffect">
                                  <p:stCondLst>
                                    <p:cond delay="3000"/>
                                  </p:stCondLst>
                                  <p:childTnLst>
                                    <p:animEffect transition="out" filter="fad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childTnLst>
                          </p:cTn>
                        </p:par>
                        <p:par>
                          <p:cTn id="28" fill="hold">
                            <p:stCondLst>
                              <p:cond delay="36000"/>
                            </p:stCondLst>
                            <p:childTnLst>
                              <p:par>
                                <p:cTn id="29" presetID="10" presetClass="entr" presetSubtype="0" fill="hold" nodeType="afterEffect">
                                  <p:stCondLst>
                                    <p:cond delay="5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43000"/>
                            </p:stCondLst>
                            <p:childTnLst>
                              <p:par>
                                <p:cTn id="33" presetID="10" presetClass="exit" presetSubtype="0" fill="hold" nodeType="afterEffect">
                                  <p:stCondLst>
                                    <p:cond delay="300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childTnLst>
                          </p:cTn>
                        </p:par>
                        <p:par>
                          <p:cTn id="36" fill="hold">
                            <p:stCondLst>
                              <p:cond delay="48000"/>
                            </p:stCondLst>
                            <p:childTnLst>
                              <p:par>
                                <p:cTn id="37" presetID="10" presetClass="entr" presetSubtype="0" fill="hold" nodeType="afterEffect">
                                  <p:stCondLst>
                                    <p:cond delay="50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55000"/>
                            </p:stCondLst>
                            <p:childTnLst>
                              <p:par>
                                <p:cTn id="41" presetID="10" presetClass="exit" presetSubtype="0" fill="hold" nodeType="afterEffect">
                                  <p:stCondLst>
                                    <p:cond delay="3000"/>
                                  </p:stCondLst>
                                  <p:childTnLst>
                                    <p:animEffect transition="out" filter="fade">
                                      <p:cBhvr>
                                        <p:cTn id="42" dur="2000"/>
                                        <p:tgtEl>
                                          <p:spTgt spid="5"/>
                                        </p:tgtEl>
                                      </p:cBhvr>
                                    </p:animEffect>
                                    <p:set>
                                      <p:cBhvr>
                                        <p:cTn id="43" dur="1" fill="hold">
                                          <p:stCondLst>
                                            <p:cond delay="1999"/>
                                          </p:stCondLst>
                                        </p:cTn>
                                        <p:tgtEl>
                                          <p:spTgt spid="5"/>
                                        </p:tgtEl>
                                        <p:attrNameLst>
                                          <p:attrName>style.visibility</p:attrName>
                                        </p:attrNameLst>
                                      </p:cBhvr>
                                      <p:to>
                                        <p:strVal val="hidden"/>
                                      </p:to>
                                    </p:set>
                                  </p:childTnLst>
                                </p:cTn>
                              </p:par>
                            </p:childTnLst>
                          </p:cTn>
                        </p:par>
                        <p:par>
                          <p:cTn id="44" fill="hold">
                            <p:stCondLst>
                              <p:cond delay="60000"/>
                            </p:stCondLst>
                            <p:childTnLst>
                              <p:par>
                                <p:cTn id="45" presetID="10" presetClass="entr" presetSubtype="0" fill="hold" nodeType="afterEffect">
                                  <p:stCondLst>
                                    <p:cond delay="5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par>
                          <p:cTn id="48" fill="hold">
                            <p:stCondLst>
                              <p:cond delay="67000"/>
                            </p:stCondLst>
                            <p:childTnLst>
                              <p:par>
                                <p:cTn id="49" presetID="10" presetClass="exit" presetSubtype="0" fill="hold" nodeType="afterEffect">
                                  <p:stCondLst>
                                    <p:cond delay="3000"/>
                                  </p:stCondLst>
                                  <p:childTnLst>
                                    <p:animEffect transition="out" filter="fade">
                                      <p:cBhvr>
                                        <p:cTn id="50" dur="2000"/>
                                        <p:tgtEl>
                                          <p:spTgt spid="8"/>
                                        </p:tgtEl>
                                      </p:cBhvr>
                                    </p:animEffect>
                                    <p:set>
                                      <p:cBhvr>
                                        <p:cTn id="51" dur="1" fill="hold">
                                          <p:stCondLst>
                                            <p:cond delay="1999"/>
                                          </p:stCondLst>
                                        </p:cTn>
                                        <p:tgtEl>
                                          <p:spTgt spid="8"/>
                                        </p:tgtEl>
                                        <p:attrNameLst>
                                          <p:attrName>style.visibility</p:attrName>
                                        </p:attrNameLst>
                                      </p:cBhvr>
                                      <p:to>
                                        <p:strVal val="hidden"/>
                                      </p:to>
                                    </p:set>
                                  </p:childTnLst>
                                </p:cTn>
                              </p:par>
                            </p:childTnLst>
                          </p:cTn>
                        </p:par>
                        <p:par>
                          <p:cTn id="52" fill="hold">
                            <p:stCondLst>
                              <p:cond delay="72000"/>
                            </p:stCondLst>
                            <p:childTnLst>
                              <p:par>
                                <p:cTn id="53" presetID="10" presetClass="entr" presetSubtype="0" fill="hold" nodeType="afterEffect">
                                  <p:stCondLst>
                                    <p:cond delay="50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childTnLst>
                          </p:cTn>
                        </p:par>
                        <p:par>
                          <p:cTn id="56" fill="hold">
                            <p:stCondLst>
                              <p:cond delay="79000"/>
                            </p:stCondLst>
                            <p:childTnLst>
                              <p:par>
                                <p:cTn id="57" presetID="10" presetClass="exit" presetSubtype="0" fill="hold" nodeType="afterEffect">
                                  <p:stCondLst>
                                    <p:cond delay="3000"/>
                                  </p:stCondLst>
                                  <p:childTnLst>
                                    <p:animEffect transition="out" filter="fade">
                                      <p:cBhvr>
                                        <p:cTn id="58" dur="2000"/>
                                        <p:tgtEl>
                                          <p:spTgt spid="5"/>
                                        </p:tgtEl>
                                      </p:cBhvr>
                                    </p:animEffect>
                                    <p:set>
                                      <p:cBhvr>
                                        <p:cTn id="59" dur="1" fill="hold">
                                          <p:stCondLst>
                                            <p:cond delay="1999"/>
                                          </p:stCondLst>
                                        </p:cTn>
                                        <p:tgtEl>
                                          <p:spTgt spid="5"/>
                                        </p:tgtEl>
                                        <p:attrNameLst>
                                          <p:attrName>style.visibility</p:attrName>
                                        </p:attrNameLst>
                                      </p:cBhvr>
                                      <p:to>
                                        <p:strVal val="hidden"/>
                                      </p:to>
                                    </p:set>
                                  </p:childTnLst>
                                </p:cTn>
                              </p:par>
                            </p:childTnLst>
                          </p:cTn>
                        </p:par>
                        <p:par>
                          <p:cTn id="60" fill="hold">
                            <p:stCondLst>
                              <p:cond delay="84000"/>
                            </p:stCondLst>
                            <p:childTnLst>
                              <p:par>
                                <p:cTn id="61" presetID="10" presetClass="entr" presetSubtype="0" fill="hold" nodeType="afterEffect">
                                  <p:stCondLst>
                                    <p:cond delay="50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par>
                          <p:cTn id="64" fill="hold">
                            <p:stCondLst>
                              <p:cond delay="91000"/>
                            </p:stCondLst>
                            <p:childTnLst>
                              <p:par>
                                <p:cTn id="65" presetID="10" presetClass="exit" presetSubtype="0" fill="hold" nodeType="afterEffect">
                                  <p:stCondLst>
                                    <p:cond delay="3000"/>
                                  </p:stCondLst>
                                  <p:childTnLst>
                                    <p:animEffect transition="out" filter="fade">
                                      <p:cBhvr>
                                        <p:cTn id="66" dur="2000"/>
                                        <p:tgtEl>
                                          <p:spTgt spid="8"/>
                                        </p:tgtEl>
                                      </p:cBhvr>
                                    </p:animEffect>
                                    <p:set>
                                      <p:cBhvr>
                                        <p:cTn id="6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469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John Owen ~ </a:t>
            </a:r>
            <a:r>
              <a:rPr lang="en-US" sz="3600" b="1" dirty="0">
                <a:effectLst>
                  <a:outerShdw blurRad="38100" dist="38100" dir="2700000" algn="tl">
                    <a:srgbClr val="000000">
                      <a:alpha val="43137"/>
                    </a:srgbClr>
                  </a:outerShdw>
                </a:effectLst>
              </a:rPr>
              <a:t>"Faith, if it be a living faith, will be a working faith."</a:t>
            </a:r>
          </a:p>
        </p:txBody>
      </p:sp>
    </p:spTree>
    <p:extLst>
      <p:ext uri="{BB962C8B-B14F-4D97-AF65-F5344CB8AC3E}">
        <p14:creationId xmlns:p14="http://schemas.microsoft.com/office/powerpoint/2010/main" val="282561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20346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7200" y="2971800"/>
            <a:ext cx="82296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25" name="Right Brace 24"/>
          <p:cNvSpPr/>
          <p:nvPr/>
        </p:nvSpPr>
        <p:spPr>
          <a:xfrm rot="16200000">
            <a:off x="4305300" y="-1257300"/>
            <a:ext cx="304800" cy="8001000"/>
          </a:xfrm>
          <a:prstGeom prst="righ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862264" y="2115373"/>
            <a:ext cx="3190743" cy="40011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 lived 175 years</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0" name="Straight Arrow Connector 39"/>
          <p:cNvCxnSpPr/>
          <p:nvPr/>
        </p:nvCxnSpPr>
        <p:spPr>
          <a:xfrm flipV="1">
            <a:off x="3048000" y="3733801"/>
            <a:ext cx="838200" cy="8317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09909" y="4560821"/>
            <a:ext cx="2179320" cy="707886"/>
          </a:xfrm>
          <a:prstGeom prst="rect">
            <a:avLst/>
          </a:prstGeom>
          <a:no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Covenant made (Gen. 15)</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6" name="TextBox 45"/>
          <p:cNvSpPr txBox="1"/>
          <p:nvPr/>
        </p:nvSpPr>
        <p:spPr>
          <a:xfrm>
            <a:off x="1967866" y="4565574"/>
            <a:ext cx="2179320" cy="707886"/>
          </a:xfrm>
          <a:prstGeom prst="rect">
            <a:avLst/>
          </a:prstGeom>
          <a:no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Called by God (Gen. 12)</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7" name="TextBox 46"/>
          <p:cNvSpPr txBox="1"/>
          <p:nvPr/>
        </p:nvSpPr>
        <p:spPr>
          <a:xfrm>
            <a:off x="6668476" y="4556052"/>
            <a:ext cx="2179320" cy="707886"/>
          </a:xfrm>
          <a:prstGeom prst="rect">
            <a:avLst/>
          </a:prstGeom>
          <a:no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Isaac offered (Gen. 22)</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9" name="Straight Arrow Connector 48"/>
          <p:cNvCxnSpPr>
            <a:stCxn id="45" idx="0"/>
          </p:cNvCxnSpPr>
          <p:nvPr/>
        </p:nvCxnSpPr>
        <p:spPr>
          <a:xfrm flipH="1" flipV="1">
            <a:off x="4376691" y="3733801"/>
            <a:ext cx="1022878" cy="8270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7" idx="0"/>
          </p:cNvCxnSpPr>
          <p:nvPr/>
        </p:nvCxnSpPr>
        <p:spPr>
          <a:xfrm flipH="1" flipV="1">
            <a:off x="5943600" y="3733799"/>
            <a:ext cx="1814536" cy="82225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886200" y="2971800"/>
            <a:ext cx="2057400" cy="685800"/>
          </a:xfrm>
          <a:prstGeom prst="rect">
            <a:avLst/>
          </a:pr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57200" y="2971800"/>
            <a:ext cx="8229600" cy="685800"/>
            <a:chOff x="457200" y="2971800"/>
            <a:chExt cx="8229600" cy="685800"/>
          </a:xfrm>
          <a:noFill/>
        </p:grpSpPr>
        <p:sp>
          <p:nvSpPr>
            <p:cNvPr id="4" name="Rectangle 3"/>
            <p:cNvSpPr/>
            <p:nvPr/>
          </p:nvSpPr>
          <p:spPr>
            <a:xfrm>
              <a:off x="457200" y="2971800"/>
              <a:ext cx="8229600" cy="685800"/>
            </a:xfrm>
            <a:prstGeom prst="rect">
              <a:avLst/>
            </a:prstGeom>
            <a:gr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9144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16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32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04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76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148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2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864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08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152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724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29600" y="2971800"/>
              <a:ext cx="0" cy="685800"/>
            </a:xfrm>
            <a:prstGeom prst="line">
              <a:avLst/>
            </a:prstGeom>
            <a:grpFill/>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91402" y="3130064"/>
              <a:ext cx="763838" cy="400110"/>
            </a:xfrm>
            <a:prstGeom prst="rect">
              <a:avLst/>
            </a:prstGeom>
            <a:grp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TextBox 27"/>
            <p:cNvSpPr txBox="1"/>
            <p:nvPr/>
          </p:nvSpPr>
          <p:spPr>
            <a:xfrm>
              <a:off x="2364546" y="3124200"/>
              <a:ext cx="763838" cy="400110"/>
            </a:xfrm>
            <a:prstGeom prst="rect">
              <a:avLst/>
            </a:prstGeom>
            <a:grp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TextBox 28"/>
            <p:cNvSpPr txBox="1"/>
            <p:nvPr/>
          </p:nvSpPr>
          <p:spPr>
            <a:xfrm>
              <a:off x="3495152" y="3118336"/>
              <a:ext cx="763838" cy="400110"/>
            </a:xfrm>
            <a:prstGeom prst="rect">
              <a:avLst/>
            </a:prstGeom>
            <a:grp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TextBox 29"/>
            <p:cNvSpPr txBox="1"/>
            <p:nvPr/>
          </p:nvSpPr>
          <p:spPr>
            <a:xfrm>
              <a:off x="4645854" y="3112472"/>
              <a:ext cx="763838" cy="400110"/>
            </a:xfrm>
            <a:prstGeom prst="rect">
              <a:avLst/>
            </a:prstGeom>
            <a:grp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p:cNvSpPr txBox="1"/>
            <p:nvPr/>
          </p:nvSpPr>
          <p:spPr>
            <a:xfrm>
              <a:off x="5776460" y="3106608"/>
              <a:ext cx="763838" cy="400110"/>
            </a:xfrm>
            <a:prstGeom prst="rect">
              <a:avLst/>
            </a:prstGeom>
            <a:grp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125</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TextBox 31"/>
            <p:cNvSpPr txBox="1"/>
            <p:nvPr/>
          </p:nvSpPr>
          <p:spPr>
            <a:xfrm>
              <a:off x="6937210" y="3100744"/>
              <a:ext cx="763838" cy="400110"/>
            </a:xfrm>
            <a:prstGeom prst="rect">
              <a:avLst/>
            </a:prstGeom>
            <a:grp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150</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TextBox 33"/>
            <p:cNvSpPr txBox="1"/>
            <p:nvPr/>
          </p:nvSpPr>
          <p:spPr>
            <a:xfrm>
              <a:off x="7840898" y="3124200"/>
              <a:ext cx="763838" cy="400110"/>
            </a:xfrm>
            <a:prstGeom prst="rect">
              <a:avLst/>
            </a:prstGeom>
            <a:grp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175</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6023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6" grpId="0"/>
      <p:bldP spid="45" grpId="0" animBg="1"/>
      <p:bldP spid="46" grpId="0" animBg="1"/>
      <p:bldP spid="4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862322"/>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A. W. </a:t>
            </a:r>
            <a:r>
              <a:rPr lang="en-US" sz="3600" b="1" dirty="0" err="1">
                <a:solidFill>
                  <a:srgbClr val="FFFF00"/>
                </a:solidFill>
                <a:effectLst>
                  <a:outerShdw blurRad="38100" dist="38100" dir="2700000" algn="tl">
                    <a:srgbClr val="000000">
                      <a:alpha val="43137"/>
                    </a:srgbClr>
                  </a:outerShdw>
                </a:effectLst>
              </a:rPr>
              <a:t>Tozer</a:t>
            </a:r>
            <a:r>
              <a:rPr lang="en-US" sz="3600" b="1" dirty="0">
                <a:solidFill>
                  <a:srgbClr val="FFFF00"/>
                </a:solidFill>
                <a:effectLst>
                  <a:outerShdw blurRad="38100" dist="38100" dir="2700000" algn="tl">
                    <a:srgbClr val="000000">
                      <a:alpha val="43137"/>
                    </a:srgbClr>
                  </a:outerShdw>
                </a:effectLst>
              </a:rPr>
              <a:t> ~ </a:t>
            </a:r>
            <a:r>
              <a:rPr lang="en-US" sz="3600" b="1" dirty="0">
                <a:effectLst>
                  <a:outerShdw blurRad="38100" dist="38100" dir="2700000" algn="tl">
                    <a:srgbClr val="000000">
                      <a:alpha val="43137"/>
                    </a:srgbClr>
                  </a:outerShdw>
                </a:effectLst>
              </a:rPr>
              <a:t>"The Bible recognizes no faith that does not lead to obedience, nor does it recognize any obedience that does not spring from faith. The two are at opposite sides of the same coin." </a:t>
            </a:r>
          </a:p>
        </p:txBody>
      </p:sp>
    </p:spTree>
    <p:extLst>
      <p:ext uri="{BB962C8B-B14F-4D97-AF65-F5344CB8AC3E}">
        <p14:creationId xmlns:p14="http://schemas.microsoft.com/office/powerpoint/2010/main" val="83921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3048000" y="1941689"/>
            <a:ext cx="5633156" cy="2308324"/>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Libertine: </a:t>
            </a:r>
            <a:r>
              <a:rPr lang="en-US" sz="3600" b="1" dirty="0">
                <a:effectLst>
                  <a:outerShdw blurRad="38100" dist="38100" dir="2700000" algn="tl">
                    <a:srgbClr val="000000">
                      <a:alpha val="43137"/>
                    </a:srgbClr>
                  </a:outerShdw>
                </a:effectLst>
              </a:rPr>
              <a:t>a person who is morally or sexually unrestrained, especially a dissolute man; a profligate.</a:t>
            </a:r>
          </a:p>
        </p:txBody>
      </p:sp>
      <p:sp>
        <p:nvSpPr>
          <p:cNvPr id="5" name="TextBox 4"/>
          <p:cNvSpPr txBox="1"/>
          <p:nvPr/>
        </p:nvSpPr>
        <p:spPr>
          <a:xfrm>
            <a:off x="3039945" y="4207030"/>
            <a:ext cx="5633156" cy="1754326"/>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Legalist: </a:t>
            </a:r>
            <a:r>
              <a:rPr lang="en-US" sz="3600" b="1" dirty="0">
                <a:effectLst>
                  <a:outerShdw blurRad="38100" dist="38100" dir="2700000" algn="tl">
                    <a:srgbClr val="000000">
                      <a:alpha val="43137"/>
                    </a:srgbClr>
                  </a:outerShdw>
                </a:effectLst>
              </a:rPr>
              <a:t>the doctrine that salvation is gained through good works.</a:t>
            </a:r>
          </a:p>
        </p:txBody>
      </p:sp>
      <p:sp>
        <p:nvSpPr>
          <p:cNvPr id="8" name="TextBox 7"/>
          <p:cNvSpPr txBox="1"/>
          <p:nvPr/>
        </p:nvSpPr>
        <p:spPr>
          <a:xfrm>
            <a:off x="457200" y="3429000"/>
            <a:ext cx="2057400" cy="1107996"/>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Paul</a:t>
            </a:r>
            <a:endParaRPr lang="en-US" sz="6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9" name="TextBox 8"/>
          <p:cNvSpPr txBox="1"/>
          <p:nvPr/>
        </p:nvSpPr>
        <p:spPr>
          <a:xfrm>
            <a:off x="251929" y="3426682"/>
            <a:ext cx="2590800" cy="1107996"/>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a:t>
            </a:r>
            <a:endParaRPr lang="en-US" sz="6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77168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5"/>
                                        </p:tgtEl>
                                        <p:attrNameLst>
                                          <p:attrName>style.opacity</p:attrName>
                                        </p:attrNameLst>
                                      </p:cBhvr>
                                      <p:to>
                                        <p:strVal val="0.5"/>
                                      </p:to>
                                    </p:set>
                                    <p:animEffect filter="image" prLst="opacity: 0.5">
                                      <p:cBhvr rctx="IE">
                                        <p:cTn id="31" dur="indefinite"/>
                                        <p:tgtEl>
                                          <p:spTgt spid="5"/>
                                        </p:tgtEl>
                                      </p:cBhvr>
                                    </p:animEffect>
                                  </p:childTnLst>
                                </p:cTn>
                              </p:par>
                              <p:par>
                                <p:cTn id="32" presetID="9" presetClass="emph" presetSubtype="0" grpId="2" nodeType="withEffect">
                                  <p:stCondLst>
                                    <p:cond delay="0"/>
                                  </p:stCondLst>
                                  <p:childTnLst>
                                    <p:set>
                                      <p:cBhvr rctx="PPT">
                                        <p:cTn id="33" dur="indefinite"/>
                                        <p:tgtEl>
                                          <p:spTgt spid="3"/>
                                        </p:tgtEl>
                                        <p:attrNameLst>
                                          <p:attrName>style.opacity</p:attrName>
                                        </p:attrNameLst>
                                      </p:cBhvr>
                                      <p:to>
                                        <p:strVal val="1"/>
                                      </p:to>
                                    </p:set>
                                    <p:animEffect filter="image" prLst="opacity: 1">
                                      <p:cBhvr rctx="IE">
                                        <p:cTn id="34" dur="indefinite"/>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1"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strVal val="ppt_h"/>
                                          </p:val>
                                        </p:tav>
                                      </p:tavLst>
                                    </p:anim>
                                    <p:set>
                                      <p:cBhvr>
                                        <p:cTn id="40" dur="1" fill="hold">
                                          <p:stCondLst>
                                            <p:cond delay="499"/>
                                          </p:stCondLst>
                                        </p:cTn>
                                        <p:tgtEl>
                                          <p:spTgt spid="9"/>
                                        </p:tgtEl>
                                        <p:attrNameLst>
                                          <p:attrName>style.visibility</p:attrName>
                                        </p:attrNameLst>
                                      </p:cBhvr>
                                      <p:to>
                                        <p:strVal val="hidden"/>
                                      </p:to>
                                    </p:set>
                                  </p:childTnLst>
                                </p:cTn>
                              </p:par>
                            </p:childTnLst>
                          </p:cTn>
                        </p:par>
                        <p:par>
                          <p:cTn id="41" fill="hold">
                            <p:stCondLst>
                              <p:cond delay="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par>
                                <p:cTn id="46" presetID="9" presetClass="emph" presetSubtype="0" grpId="2" nodeType="withEffect">
                                  <p:stCondLst>
                                    <p:cond delay="0"/>
                                  </p:stCondLst>
                                  <p:childTnLst>
                                    <p:set>
                                      <p:cBhvr rctx="PPT">
                                        <p:cTn id="47" dur="indefinite"/>
                                        <p:tgtEl>
                                          <p:spTgt spid="5"/>
                                        </p:tgtEl>
                                        <p:attrNameLst>
                                          <p:attrName>style.opacity</p:attrName>
                                        </p:attrNameLst>
                                      </p:cBhvr>
                                      <p:to>
                                        <p:strVal val="1"/>
                                      </p:to>
                                    </p:set>
                                    <p:animEffect filter="image" prLst="opacity: 1">
                                      <p:cBhvr rctx="IE">
                                        <p:cTn id="48" dur="indefinite"/>
                                        <p:tgtEl>
                                          <p:spTgt spid="5"/>
                                        </p:tgtEl>
                                      </p:cBhvr>
                                    </p:animEffect>
                                  </p:childTnLst>
                                </p:cTn>
                              </p:par>
                            </p:childTnLst>
                          </p:cTn>
                        </p:par>
                        <p:par>
                          <p:cTn id="49" fill="hold">
                            <p:stCondLst>
                              <p:cond delay="1000"/>
                            </p:stCondLst>
                            <p:childTnLst>
                              <p:par>
                                <p:cTn id="50" presetID="9" presetClass="emph" presetSubtype="0" grpId="3" nodeType="afterEffect">
                                  <p:stCondLst>
                                    <p:cond delay="0"/>
                                  </p:stCondLst>
                                  <p:childTnLst>
                                    <p:set>
                                      <p:cBhvr rctx="PPT">
                                        <p:cTn id="51" dur="indefinite"/>
                                        <p:tgtEl>
                                          <p:spTgt spid="3"/>
                                        </p:tgtEl>
                                        <p:attrNameLst>
                                          <p:attrName>style.opacity</p:attrName>
                                        </p:attrNameLst>
                                      </p:cBhvr>
                                      <p:to>
                                        <p:strVal val="0.5"/>
                                      </p:to>
                                    </p:set>
                                    <p:animEffect filter="image" prLst="opacity: 0.5">
                                      <p:cBhvr rctx="IE">
                                        <p:cTn id="52"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5" grpId="0"/>
      <p:bldP spid="5" grpId="1"/>
      <p:bldP spid="5" grpId="2"/>
      <p:bldP spid="8" grpId="0"/>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42134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grpSp>
        <p:nvGrpSpPr>
          <p:cNvPr id="8" name="Group 7"/>
          <p:cNvGrpSpPr/>
          <p:nvPr/>
        </p:nvGrpSpPr>
        <p:grpSpPr>
          <a:xfrm rot="21341914">
            <a:off x="407096" y="1600200"/>
            <a:ext cx="8479367" cy="4343400"/>
            <a:chOff x="407096" y="1600200"/>
            <a:chExt cx="8479367" cy="4343400"/>
          </a:xfrm>
        </p:grpSpPr>
        <p:sp>
          <p:nvSpPr>
            <p:cNvPr id="7" name="Cube 6"/>
            <p:cNvSpPr/>
            <p:nvPr/>
          </p:nvSpPr>
          <p:spPr>
            <a:xfrm>
              <a:off x="407096" y="2133600"/>
              <a:ext cx="8479367" cy="3810000"/>
            </a:xfrm>
            <a:prstGeom prst="cube">
              <a:avLst>
                <a:gd name="adj" fmla="val 6589"/>
              </a:avLst>
            </a:prstGeom>
            <a:blipFill>
              <a:blip r:embed="rId3"/>
              <a:tile tx="0" ty="0" sx="100000" sy="100000" flip="none" algn="tl"/>
            </a:blipFill>
            <a:ln w="12700">
              <a:solidFill>
                <a:schemeClr val="bg2">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6533" y="1600200"/>
              <a:ext cx="7679267" cy="3849511"/>
            </a:xfrm>
            <a:prstGeom prst="rect">
              <a:avLst/>
            </a:prstGeom>
            <a:noFill/>
            <a:effectLst>
              <a:outerShdw blurRad="50800" dist="190500" dir="2700000" algn="tl" rotWithShape="0">
                <a:schemeClr val="bg1">
                  <a:lumMod val="95000"/>
                  <a:alpha val="35000"/>
                </a:schemeClr>
              </a:outerShdw>
            </a:effectLst>
          </p:spPr>
          <p:txBody>
            <a:bodyPr wrap="square" rtlCol="0" anchor="ctr">
              <a:prstTxWarp prst="textInflateTop">
                <a:avLst>
                  <a:gd name="adj" fmla="val 50000"/>
                </a:avLst>
              </a:prstTxWarp>
              <a:spAutoFit/>
              <a:scene3d>
                <a:camera prst="orthographicFront"/>
                <a:lightRig rig="threePt" dir="t"/>
              </a:scene3d>
              <a:sp3d extrusionH="127000" contourW="12700">
                <a:bevelT w="88900" h="177800" prst="softRound"/>
                <a:contourClr>
                  <a:schemeClr val="bg2">
                    <a:lumMod val="10000"/>
                  </a:schemeClr>
                </a:contourClr>
              </a:sp3d>
            </a:bodyPr>
            <a:lstStyle/>
            <a:p>
              <a:pPr algn="ctr"/>
              <a:r>
                <a:rPr lang="en-US" sz="7200" dirty="0" smtClean="0">
                  <a:ln w="28575">
                    <a:noFill/>
                  </a:ln>
                  <a:latin typeface="Aaron" panose="02020900000000000000" pitchFamily="18" charset="0"/>
                </a:rPr>
                <a:t>Practical Makes Perfect</a:t>
              </a:r>
              <a:endParaRPr lang="en-US" sz="7200" dirty="0">
                <a:ln w="28575">
                  <a:noFill/>
                </a:ln>
                <a:solidFill>
                  <a:srgbClr val="FFFF00"/>
                </a:solidFill>
                <a:latin typeface="Aaron" panose="02020900000000000000" pitchFamily="18" charset="0"/>
                <a:cs typeface="Times New Roman" panose="02020603050405020304" pitchFamily="18" charset="0"/>
              </a:endParaRPr>
            </a:p>
          </p:txBody>
        </p:sp>
      </p:grpSp>
    </p:spTree>
    <p:extLst>
      <p:ext uri="{BB962C8B-B14F-4D97-AF65-F5344CB8AC3E}">
        <p14:creationId xmlns:p14="http://schemas.microsoft.com/office/powerpoint/2010/main" val="204338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3970318"/>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Gal. </a:t>
            </a:r>
            <a:r>
              <a:rPr lang="en-US" sz="3600" b="1" dirty="0" smtClean="0">
                <a:effectLst>
                  <a:outerShdw blurRad="38100" dist="38100" dir="2700000" algn="tl">
                    <a:srgbClr val="000000">
                      <a:alpha val="43137"/>
                    </a:srgbClr>
                  </a:outerShdw>
                </a:effectLst>
              </a:rPr>
              <a:t>2.16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knowing that a man is not justified by the works of the law but by faith in Jesus Christ, even we have believed in Christ Jesus, that we might be justified by faith in Christ and not by the works of the law; for by the works of the law no flesh shall be justified.</a:t>
            </a:r>
            <a:r>
              <a:rPr lang="en-US" sz="3600" b="1" i="1" dirty="0">
                <a:solidFill>
                  <a:srgbClr val="FFFF00"/>
                </a:solidFill>
                <a:effectLst>
                  <a:outerShdw blurRad="38100" dist="38100" dir="2700000" algn="tl">
                    <a:srgbClr val="000000">
                      <a:alpha val="43137"/>
                    </a:srgbClr>
                  </a:outerShdw>
                </a:effectLst>
              </a:rPr>
              <a:t> </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4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862322"/>
          </a:xfrm>
          <a:prstGeom prst="rect">
            <a:avLst/>
          </a:prstGeom>
          <a:noFill/>
        </p:spPr>
        <p:txBody>
          <a:bodyPr wrap="square" rtlCol="0">
            <a:spAutoFit/>
          </a:bodyPr>
          <a:lstStyle/>
          <a:p>
            <a:r>
              <a:rPr lang="en-US" sz="3600" b="1" dirty="0">
                <a:solidFill>
                  <a:srgbClr val="FFFF00"/>
                </a:solidFill>
              </a:rPr>
              <a:t>Martin Luther ~ </a:t>
            </a:r>
            <a:r>
              <a:rPr lang="en-US" sz="3600" b="1" dirty="0"/>
              <a:t>"I cannot and will not recant anything, for to go against conscience is neither right nor safe. Here I stand, I can do no other, so help me God. Amen."</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86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862322"/>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Tit. </a:t>
            </a:r>
            <a:r>
              <a:rPr lang="en-US" sz="3600" b="1" dirty="0" smtClean="0">
                <a:effectLst>
                  <a:outerShdw blurRad="38100" dist="38100" dir="2700000" algn="tl">
                    <a:srgbClr val="000000">
                      <a:alpha val="43137"/>
                    </a:srgbClr>
                  </a:outerShdw>
                </a:effectLst>
              </a:rPr>
              <a:t>3.8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This is a faithful saying, and these things I want you to affirm constantly, that those who have believed in God should be careful to maintain good works. These things are good and profitable to men. </a:t>
            </a:r>
          </a:p>
        </p:txBody>
      </p:sp>
    </p:spTree>
    <p:extLst>
      <p:ext uri="{BB962C8B-B14F-4D97-AF65-F5344CB8AC3E}">
        <p14:creationId xmlns:p14="http://schemas.microsoft.com/office/powerpoint/2010/main" val="27265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754326"/>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Adam Clarke ~ </a:t>
            </a:r>
            <a:r>
              <a:rPr lang="en-US" sz="3600" b="1" dirty="0">
                <a:effectLst>
                  <a:outerShdw blurRad="38100" dist="38100" dir="2700000" algn="tl">
                    <a:srgbClr val="000000">
                      <a:alpha val="43137"/>
                    </a:srgbClr>
                  </a:outerShdw>
                </a:effectLst>
              </a:rPr>
              <a:t>"That is, his profession of faith; for it is not said that he </a:t>
            </a:r>
            <a:r>
              <a:rPr lang="en-US" sz="3600" b="1" i="1" dirty="0">
                <a:effectLst>
                  <a:outerShdw blurRad="38100" dist="38100" dir="2700000" algn="tl">
                    <a:srgbClr val="000000">
                      <a:alpha val="43137"/>
                    </a:srgbClr>
                  </a:outerShdw>
                </a:effectLst>
              </a:rPr>
              <a:t>has faith</a:t>
            </a:r>
            <a:r>
              <a:rPr lang="en-US" sz="3600" b="1" dirty="0">
                <a:effectLst>
                  <a:outerShdw blurRad="38100" dist="38100" dir="2700000" algn="tl">
                    <a:srgbClr val="000000">
                      <a:alpha val="43137"/>
                    </a:srgbClr>
                  </a:outerShdw>
                </a:effectLst>
              </a:rPr>
              <a:t>, but that </a:t>
            </a:r>
            <a:r>
              <a:rPr lang="en-US" sz="3600" b="1" i="1" dirty="0">
                <a:effectLst>
                  <a:outerShdw blurRad="38100" dist="38100" dir="2700000" algn="tl">
                    <a:srgbClr val="000000">
                      <a:alpha val="43137"/>
                    </a:srgbClr>
                  </a:outerShdw>
                </a:effectLst>
              </a:rPr>
              <a:t>he says</a:t>
            </a:r>
            <a:r>
              <a:rPr lang="en-US" sz="3600" b="1" dirty="0">
                <a:effectLst>
                  <a:outerShdw blurRad="38100" dist="38100" dir="2700000" algn="tl">
                    <a:srgbClr val="000000">
                      <a:alpha val="43137"/>
                    </a:srgbClr>
                  </a:outerShdw>
                </a:effectLst>
              </a:rPr>
              <a:t>, I have faith."</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52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862322"/>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Matt. </a:t>
            </a:r>
            <a:r>
              <a:rPr lang="en-US" sz="3600" b="1" dirty="0" smtClean="0">
                <a:effectLst>
                  <a:outerShdw blurRad="38100" dist="38100" dir="2700000" algn="tl">
                    <a:srgbClr val="000000">
                      <a:alpha val="43137"/>
                    </a:srgbClr>
                  </a:outerShdw>
                </a:effectLst>
              </a:rPr>
              <a:t>7.20-</a:t>
            </a:r>
            <a:r>
              <a:rPr lang="en-US" sz="12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21 </a:t>
            </a:r>
            <a:r>
              <a:rPr lang="en-US" sz="3600" b="1" dirty="0">
                <a:effectLst>
                  <a:outerShdw blurRad="38100" dist="38100" dir="2700000" algn="tl">
                    <a:srgbClr val="000000">
                      <a:alpha val="43137"/>
                    </a:srgbClr>
                  </a:outerShdw>
                </a:effectLst>
              </a:rPr>
              <a:t>~ </a:t>
            </a:r>
            <a:r>
              <a:rPr lang="en-US" sz="3600" b="1" baseline="30000" dirty="0">
                <a:effectLst>
                  <a:outerShdw blurRad="38100" dist="38100" dir="2700000" algn="tl">
                    <a:srgbClr val="000000">
                      <a:alpha val="43137"/>
                    </a:srgbClr>
                  </a:outerShdw>
                </a:effectLst>
              </a:rPr>
              <a:t>20</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Therefore by their fruits you will know them. </a:t>
            </a:r>
            <a:r>
              <a:rPr lang="en-US" sz="3600" b="1" baseline="30000" dirty="0">
                <a:effectLst>
                  <a:outerShdw blurRad="38100" dist="38100" dir="2700000" algn="tl">
                    <a:srgbClr val="000000">
                      <a:alpha val="43137"/>
                    </a:srgbClr>
                  </a:outerShdw>
                </a:effectLst>
              </a:rPr>
              <a:t>21</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Not everyone who says to Me, "Lord, Lord," shall enter the kingdom of heaven, but he who does the will of My Father in heaven.</a:t>
            </a:r>
          </a:p>
        </p:txBody>
      </p:sp>
    </p:spTree>
    <p:extLst>
      <p:ext uri="{BB962C8B-B14F-4D97-AF65-F5344CB8AC3E}">
        <p14:creationId xmlns:p14="http://schemas.microsoft.com/office/powerpoint/2010/main" val="130614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8462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2.14-</a:t>
            </a:r>
            <a:r>
              <a:rPr lang="en-US" sz="105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26</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862322"/>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Mark </a:t>
            </a:r>
            <a:r>
              <a:rPr lang="en-US" sz="3600" b="1" dirty="0" smtClean="0">
                <a:effectLst>
                  <a:outerShdw blurRad="38100" dist="38100" dir="2700000" algn="tl">
                    <a:srgbClr val="000000">
                      <a:alpha val="43137"/>
                    </a:srgbClr>
                  </a:outerShdw>
                </a:effectLst>
              </a:rPr>
              <a:t>5.</a:t>
            </a:r>
            <a:r>
              <a:rPr lang="en-US" sz="12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7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And he cried out with a loud voice and said, </a:t>
            </a:r>
            <a:r>
              <a:rPr lang="en-US" sz="3600" b="1" dirty="0" smtClean="0">
                <a:solidFill>
                  <a:srgbClr val="FFFF00"/>
                </a:solidFill>
                <a:effectLst>
                  <a:outerShdw blurRad="38100" dist="38100" dir="2700000" algn="tl">
                    <a:srgbClr val="000000">
                      <a:alpha val="43137"/>
                    </a:srgbClr>
                  </a:outerShdw>
                </a:effectLst>
              </a:rPr>
              <a:t>"</a:t>
            </a:r>
            <a:r>
              <a:rPr lang="en-US" sz="1600" b="1" dirty="0" smtClean="0">
                <a:solidFill>
                  <a:srgbClr val="FFFF00"/>
                </a:solidFill>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What </a:t>
            </a:r>
            <a:r>
              <a:rPr lang="en-US" sz="3600" b="1" dirty="0">
                <a:solidFill>
                  <a:srgbClr val="FFFF00"/>
                </a:solidFill>
                <a:effectLst>
                  <a:outerShdw blurRad="38100" dist="38100" dir="2700000" algn="tl">
                    <a:srgbClr val="000000">
                      <a:alpha val="43137"/>
                    </a:srgbClr>
                  </a:outerShdw>
                </a:effectLst>
              </a:rPr>
              <a:t>have I to do with You, Jesus, Son of the Most High God? I implore You by God that You do not torment me."</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36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Jame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mes">
      <a:majorFont>
        <a:latin typeface="Inkpen Scribble"/>
        <a:ea typeface=""/>
        <a:cs typeface=""/>
      </a:majorFont>
      <a:minorFont>
        <a:latin typeface="Inkpen Scribbl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b="1" dirty="0">
            <a:solidFill>
              <a:schemeClr val="bg1"/>
            </a:solidFill>
            <a:effectLst>
              <a:outerShdw blurRad="38100" dist="38100" dir="2700000" algn="tl">
                <a:srgbClr val="000000">
                  <a:alpha val="43137"/>
                </a:srgbClr>
              </a:outerShdw>
            </a:effectLst>
            <a:latin typeface="Inkpen Scribble" panose="03050400000000000000" pitchFamily="66" charset="0"/>
          </a:defRPr>
        </a:defPPr>
      </a:lstStyle>
    </a:txDef>
  </a:objectDefaults>
  <a:extraClrSchemeLst/>
  <a:extLst>
    <a:ext uri="{05A4C25C-085E-4340-85A3-A5531E510DB2}">
      <thm15:themeFamily xmlns:thm15="http://schemas.microsoft.com/office/thememl/2012/main" name="Presentation1" id="{23B12739-7DE6-4CB9-8CC7-20AF751ED6E4}" vid="{29EB13D4-203C-4C81-AE94-8DEBF20A89CE}"/>
    </a:ext>
  </a:extLst>
</a:theme>
</file>

<file path=docProps/app.xml><?xml version="1.0" encoding="utf-8"?>
<Properties xmlns="http://schemas.openxmlformats.org/officeDocument/2006/extended-properties" xmlns:vt="http://schemas.openxmlformats.org/officeDocument/2006/docPropsVTypes">
  <Template>James</Template>
  <TotalTime>507</TotalTime>
  <Words>482</Words>
  <Application>Microsoft Office PowerPoint</Application>
  <PresentationFormat>On-screen Show (4:3)</PresentationFormat>
  <Paragraphs>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Aaron</vt:lpstr>
      <vt:lpstr>Times New Roman</vt:lpstr>
      <vt:lpstr>Inkpen Scribble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19</cp:revision>
  <dcterms:created xsi:type="dcterms:W3CDTF">2014-06-05T16:47:11Z</dcterms:created>
  <dcterms:modified xsi:type="dcterms:W3CDTF">2014-06-08T11:47:15Z</dcterms:modified>
</cp:coreProperties>
</file>