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59" r:id="rId4"/>
    <p:sldId id="274" r:id="rId5"/>
    <p:sldId id="260" r:id="rId6"/>
    <p:sldId id="280" r:id="rId7"/>
    <p:sldId id="281" r:id="rId8"/>
    <p:sldId id="262" r:id="rId9"/>
    <p:sldId id="263" r:id="rId10"/>
    <p:sldId id="282" r:id="rId11"/>
    <p:sldId id="283" r:id="rId12"/>
    <p:sldId id="273" r:id="rId13"/>
    <p:sldId id="264" r:id="rId14"/>
    <p:sldId id="265" r:id="rId15"/>
    <p:sldId id="266" r:id="rId16"/>
    <p:sldId id="284" r:id="rId17"/>
    <p:sldId id="267" r:id="rId18"/>
    <p:sldId id="268" r:id="rId19"/>
    <p:sldId id="269" r:id="rId20"/>
    <p:sldId id="275" r:id="rId21"/>
    <p:sldId id="277" r:id="rId22"/>
    <p:sldId id="276" r:id="rId23"/>
    <p:sldId id="270" r:id="rId24"/>
    <p:sldId id="272" r:id="rId25"/>
    <p:sldId id="271" r:id="rId26"/>
    <p:sldId id="278" r:id="rId27"/>
    <p:sldId id="279" r:id="rId28"/>
  </p:sldIdLst>
  <p:sldSz cx="9144000" cy="6858000" type="screen4x3"/>
  <p:notesSz cx="6858000" cy="9144000"/>
  <p:embeddedFontLst>
    <p:embeddedFont>
      <p:font typeface="Inkpen Scribble" panose="03050400000000000000" pitchFamily="66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133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D422-AB80-4B7B-86E5-A5A9BCF31E2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1524" y="5492750"/>
            <a:ext cx="6879876" cy="983807"/>
            <a:chOff x="511524" y="5492750"/>
            <a:chExt cx="6879876" cy="983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24" y="5593741"/>
              <a:ext cx="871200" cy="882816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439824" y="5492750"/>
              <a:ext cx="5951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CD of this teaching will be available (free of charge) immediately following the service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216" y="5494168"/>
            <a:ext cx="6980034" cy="996950"/>
            <a:chOff x="500266" y="3657600"/>
            <a:chExt cx="6980034" cy="996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66" y="3777542"/>
              <a:ext cx="882816" cy="877008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47800" y="3657600"/>
              <a:ext cx="603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podcast of this teaching will be available on iTunes and calvaryokc.com later this week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48856" y="158042"/>
            <a:ext cx="6485631" cy="1275307"/>
          </a:xfrm>
          <a:custGeom>
            <a:avLst/>
            <a:gdLst>
              <a:gd name="connsiteX0" fmla="*/ 0 w 6417898"/>
              <a:gd name="connsiteY0" fmla="*/ 0 h 1015663"/>
              <a:gd name="connsiteX1" fmla="*/ 6417898 w 6417898"/>
              <a:gd name="connsiteY1" fmla="*/ 0 h 1015663"/>
              <a:gd name="connsiteX2" fmla="*/ 6417898 w 6417898"/>
              <a:gd name="connsiteY2" fmla="*/ 1015663 h 1015663"/>
              <a:gd name="connsiteX3" fmla="*/ 0 w 6417898"/>
              <a:gd name="connsiteY3" fmla="*/ 1015663 h 1015663"/>
              <a:gd name="connsiteX4" fmla="*/ 0 w 6417898"/>
              <a:gd name="connsiteY4" fmla="*/ 0 h 1015663"/>
              <a:gd name="connsiteX0" fmla="*/ 33867 w 6451765"/>
              <a:gd name="connsiteY0" fmla="*/ 0 h 1410774"/>
              <a:gd name="connsiteX1" fmla="*/ 6451765 w 6451765"/>
              <a:gd name="connsiteY1" fmla="*/ 0 h 1410774"/>
              <a:gd name="connsiteX2" fmla="*/ 6451765 w 6451765"/>
              <a:gd name="connsiteY2" fmla="*/ 1015663 h 1410774"/>
              <a:gd name="connsiteX3" fmla="*/ 0 w 6451765"/>
              <a:gd name="connsiteY3" fmla="*/ 1410774 h 1410774"/>
              <a:gd name="connsiteX4" fmla="*/ 33867 w 6451765"/>
              <a:gd name="connsiteY4" fmla="*/ 0 h 1410774"/>
              <a:gd name="connsiteX0" fmla="*/ 33867 w 6485631"/>
              <a:gd name="connsiteY0" fmla="*/ 0 h 1410774"/>
              <a:gd name="connsiteX1" fmla="*/ 6451765 w 6485631"/>
              <a:gd name="connsiteY1" fmla="*/ 0 h 1410774"/>
              <a:gd name="connsiteX2" fmla="*/ 6485631 w 6485631"/>
              <a:gd name="connsiteY2" fmla="*/ 1399485 h 1410774"/>
              <a:gd name="connsiteX3" fmla="*/ 0 w 6485631"/>
              <a:gd name="connsiteY3" fmla="*/ 1410774 h 1410774"/>
              <a:gd name="connsiteX4" fmla="*/ 33867 w 6485631"/>
              <a:gd name="connsiteY4" fmla="*/ 0 h 141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631" h="1410774">
                <a:moveTo>
                  <a:pt x="33867" y="0"/>
                </a:moveTo>
                <a:lnTo>
                  <a:pt x="6451765" y="0"/>
                </a:lnTo>
                <a:lnTo>
                  <a:pt x="6485631" y="1399485"/>
                </a:lnTo>
                <a:lnTo>
                  <a:pt x="0" y="1410774"/>
                </a:lnTo>
                <a:lnTo>
                  <a:pt x="33867" y="0"/>
                </a:lnTo>
                <a:close/>
              </a:path>
            </a:pathLst>
          </a:cu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 abroad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diaspora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2514600"/>
            <a:ext cx="800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Literally,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through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(or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scattered)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the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seed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often translated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govern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(from a root meaning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01622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multi-colored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(same as Joseph's coat in Gen.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37.4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LXX)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2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hupomonē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2514600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87469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706">
            <a:off x="2095940" y="3462372"/>
            <a:ext cx="2942705" cy="35245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Muller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beginning of anxiety is the end of faith, and the beginning of true faith is the end of anxiety."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Wainrib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“These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(trials) are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speed bumps on the highway of life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048000"/>
            <a:ext cx="799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LA nightclub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Rodney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verdict riots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9711"/>
            <a:ext cx="799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Malibu home to fires the following year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799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beachside cafe to earthquake the next year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5.3-5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we also glory in tribulations, knowing that tribulation produces perseverance;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perseverance, character; and character, hope. 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hope does not disappoint …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66" y="247786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a "general" or "catholic" epistle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"Practical Makes Perfect"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87469"/>
            <a:ext cx="7978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the earliest of all the epistles (AD 45-50)</a:t>
            </a:r>
          </a:p>
        </p:txBody>
      </p:sp>
    </p:spTree>
    <p:extLst>
      <p:ext uri="{BB962C8B-B14F-4D97-AF65-F5344CB8AC3E}">
        <p14:creationId xmlns:p14="http://schemas.microsoft.com/office/powerpoint/2010/main" val="2504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B. Phillips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all kinds of trials and temptations crowd into your lives, my brothers, don't resent them as intruders, but welcome them as friends!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they come to test your faith and to produce in you the quality of endurance.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let the process go on until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 is fully developed, and you will find you have become men of mature character, men of integrity with no weak spots.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1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Double-minded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dipsuchos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literally,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two-souled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 My thoughts are not your thoughts, Nor are your ways My ways," says the Lord.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9166" t="26296" r="28750" b="33704"/>
          <a:stretch/>
        </p:blipFill>
        <p:spPr>
          <a:xfrm>
            <a:off x="381000" y="1925320"/>
            <a:ext cx="7696200" cy="4114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583" t="27778" r="18333" b="7778"/>
          <a:stretch/>
        </p:blipFill>
        <p:spPr>
          <a:xfrm>
            <a:off x="609600" y="1942333"/>
            <a:ext cx="7049815" cy="411633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Group 9"/>
          <p:cNvGrpSpPr/>
          <p:nvPr/>
        </p:nvGrpSpPr>
        <p:grpSpPr>
          <a:xfrm>
            <a:off x="1295400" y="2996119"/>
            <a:ext cx="1947153" cy="1728281"/>
            <a:chOff x="1295400" y="2996119"/>
            <a:chExt cx="1947153" cy="1728281"/>
          </a:xfrm>
          <a:effectLst>
            <a:outerShdw blurRad="152400" dist="2794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TextBox 6"/>
            <p:cNvSpPr txBox="1"/>
            <p:nvPr/>
          </p:nvSpPr>
          <p:spPr>
            <a:xfrm>
              <a:off x="1295400" y="4262735"/>
              <a:ext cx="194650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Slapout</a:t>
              </a:r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OK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297021" y="2996119"/>
              <a:ext cx="1945532" cy="1267838"/>
            </a:xfrm>
            <a:custGeom>
              <a:avLst/>
              <a:gdLst>
                <a:gd name="connsiteX0" fmla="*/ 0 w 1945532"/>
                <a:gd name="connsiteY0" fmla="*/ 1264596 h 1267838"/>
                <a:gd name="connsiteX1" fmla="*/ 1614792 w 1945532"/>
                <a:gd name="connsiteY1" fmla="*/ 0 h 1267838"/>
                <a:gd name="connsiteX2" fmla="*/ 1857983 w 1945532"/>
                <a:gd name="connsiteY2" fmla="*/ 165370 h 1267838"/>
                <a:gd name="connsiteX3" fmla="*/ 1945532 w 1945532"/>
                <a:gd name="connsiteY3" fmla="*/ 1267838 h 1267838"/>
                <a:gd name="connsiteX4" fmla="*/ 0 w 1945532"/>
                <a:gd name="connsiteY4" fmla="*/ 1264596 h 12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532" h="1267838">
                  <a:moveTo>
                    <a:pt x="0" y="1264596"/>
                  </a:moveTo>
                  <a:lnTo>
                    <a:pt x="1614792" y="0"/>
                  </a:lnTo>
                  <a:lnTo>
                    <a:pt x="1857983" y="165370"/>
                  </a:lnTo>
                  <a:lnTo>
                    <a:pt x="1945532" y="1267838"/>
                  </a:lnTo>
                  <a:lnTo>
                    <a:pt x="0" y="12645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777777"/>
                </a:gs>
                <a:gs pos="100000">
                  <a:srgbClr val="B2B2B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>
            <a:off x="2897803" y="2869150"/>
            <a:ext cx="338381" cy="304800"/>
          </a:xfrm>
          <a:prstGeom prst="star5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Anglicized form of Jacob (named after King James)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3" y="3059287"/>
            <a:ext cx="800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son of Zebedee (martyred early)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76" y="4250265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the lesser (no prominence)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842892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Jesus’ half-brother (James the Just)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373469"/>
            <a:ext cx="769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"Old Camel-knees"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1.24- 25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Joseph, being aroused from sleep, did as the angel of the Lord commanded him and took to him his wife,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did not know her till she had brought forth her firstborn Son. And he called His name Jesus.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4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4956" y="2124265"/>
            <a:ext cx="4063793" cy="4283572"/>
            <a:chOff x="2314956" y="2124265"/>
            <a:chExt cx="4063793" cy="4283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00" b="5056"/>
            <a:stretch/>
          </p:blipFill>
          <p:spPr>
            <a:xfrm rot="21372523">
              <a:off x="2314956" y="2124265"/>
              <a:ext cx="4056888" cy="3895535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4" name="TextBox 3"/>
            <p:cNvSpPr txBox="1"/>
            <p:nvPr/>
          </p:nvSpPr>
          <p:spPr>
            <a:xfrm rot="21329415">
              <a:off x="2644949" y="5484507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kpen Scribble" panose="03050400000000000000" pitchFamily="66" charset="0"/>
                </a:rPr>
                <a:t>Pvt. </a:t>
              </a:r>
              <a:r>
                <a:rPr lang="en-US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kpen Scribble" panose="03050400000000000000" pitchFamily="66" charset="0"/>
                </a:rPr>
                <a:t>Millkins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43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6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33" y="1941689"/>
            <a:ext cx="8207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16:33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I have spoken to you, that in Me you may have peace. In the world you will have tribulation; but be of good cheer, I have overcome the world.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1.1-8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m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mes">
      <a:majorFont>
        <a:latin typeface="Inkpen Scribble"/>
        <a:ea typeface=""/>
        <a:cs typeface=""/>
      </a:majorFont>
      <a:minorFont>
        <a:latin typeface="Inkpen Scribbl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kpen Scribble" panose="03050400000000000000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ames.potx" id="{62B7B155-A703-4254-A6FA-3B1941A74D7E}" vid="{FA291214-CB6C-4328-B4A5-C66E389789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James</Template>
  <TotalTime>2787</TotalTime>
  <Words>523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Inkpen Scribble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18</cp:revision>
  <dcterms:created xsi:type="dcterms:W3CDTF">2014-05-16T13:44:30Z</dcterms:created>
  <dcterms:modified xsi:type="dcterms:W3CDTF">2014-05-18T12:13:42Z</dcterms:modified>
</cp:coreProperties>
</file>