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9" r:id="rId4"/>
    <p:sldId id="265" r:id="rId5"/>
    <p:sldId id="266" r:id="rId6"/>
    <p:sldId id="264" r:id="rId7"/>
    <p:sldId id="257" r:id="rId8"/>
    <p:sldId id="263" r:id="rId9"/>
    <p:sldId id="268" r:id="rId10"/>
    <p:sldId id="260" r:id="rId11"/>
    <p:sldId id="262"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859C"/>
    <a:srgbClr val="6A4230"/>
    <a:srgbClr val="503632"/>
    <a:srgbClr val="4E3526"/>
    <a:srgbClr val="4F3E25"/>
    <a:srgbClr val="4F3B25"/>
    <a:srgbClr val="BF7300"/>
    <a:srgbClr val="553300"/>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1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93AA3-204D-449C-BB5D-89C829A8F9D0}"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93AA3-204D-449C-BB5D-89C829A8F9D0}"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93AA3-204D-449C-BB5D-89C829A8F9D0}"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493AA3-204D-449C-BB5D-89C829A8F9D0}" type="datetimeFigureOut">
              <a:rPr lang="en-US" smtClean="0"/>
              <a:pPr/>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493AA3-204D-449C-BB5D-89C829A8F9D0}" type="datetimeFigureOut">
              <a:rPr lang="en-US" smtClean="0"/>
              <a:pPr/>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93AA3-204D-449C-BB5D-89C829A8F9D0}" type="datetimeFigureOut">
              <a:rPr lang="en-US" smtClean="0"/>
              <a:pPr/>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93AA3-204D-449C-BB5D-89C829A8F9D0}"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93AA3-204D-449C-BB5D-89C829A8F9D0}"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7724-C361-499B-8B71-E2F7C70D52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93AA3-204D-449C-BB5D-89C829A8F9D0}" type="datetimeFigureOut">
              <a:rPr lang="en-US" smtClean="0"/>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D7724-C361-499B-8B71-E2F7C70D52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859164"/>
            <a:ext cx="4495800" cy="830997"/>
          </a:xfrm>
          <a:prstGeom prst="rect">
            <a:avLst/>
          </a:prstGeom>
          <a:noFill/>
        </p:spPr>
        <p:txBody>
          <a:bodyPr wrap="square" rtlCol="0">
            <a:spAutoFit/>
          </a:bodyPr>
          <a:lstStyle/>
          <a:p>
            <a:pPr algn="ctr"/>
            <a:r>
              <a:rPr lang="en-US" sz="4800" b="1" dirty="0" smtClean="0">
                <a:ln>
                  <a:solidFill>
                    <a:srgbClr val="FFFFFF"/>
                  </a:solidFill>
                </a:ln>
                <a:solidFill>
                  <a:srgbClr val="6A4230"/>
                </a:solidFill>
                <a:latin typeface="UglyQua" pitchFamily="2" charset="0"/>
              </a:rPr>
              <a:t>63:1 – 64:12</a:t>
            </a:r>
            <a:endParaRPr lang="en-US" sz="4800" b="1" dirty="0">
              <a:ln>
                <a:solidFill>
                  <a:srgbClr val="FFFFFF"/>
                </a:solidFill>
              </a:ln>
              <a:solidFill>
                <a:srgbClr val="6A4230"/>
              </a:solidFill>
              <a:latin typeface="UglyQua"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effectLst>
                  <a:outerShdw blurRad="38100" dist="38100" dir="2700000" algn="tl">
                    <a:srgbClr val="000000">
                      <a:alpha val="43137"/>
                    </a:srgbClr>
                  </a:outerShdw>
                </a:effectLst>
                <a:latin typeface="UglyQua" pitchFamily="2" charset="0"/>
              </a:rPr>
              <a:t>63:1 – 64:12</a:t>
            </a:r>
            <a:endParaRPr lang="en-US" sz="4800" b="1" dirty="0">
              <a:ln>
                <a:solidFill>
                  <a:schemeClr val="bg1"/>
                </a:solidFill>
              </a:ln>
              <a:solidFill>
                <a:srgbClr val="FFFFFF"/>
              </a:solidFill>
              <a:effectLst>
                <a:outerShdw blurRad="38100" dist="38100" dir="2700000" algn="tl">
                  <a:srgbClr val="000000">
                    <a:alpha val="43137"/>
                  </a:srgbClr>
                </a:outerShdw>
              </a:effectLst>
              <a:latin typeface="UglyQua" pitchFamily="2" charset="0"/>
            </a:endParaRPr>
          </a:p>
        </p:txBody>
      </p:sp>
      <p:sp>
        <p:nvSpPr>
          <p:cNvPr id="2" name="TextBox 1"/>
          <p:cNvSpPr txBox="1"/>
          <p:nvPr/>
        </p:nvSpPr>
        <p:spPr>
          <a:xfrm>
            <a:off x="533399" y="942153"/>
            <a:ext cx="8229600" cy="1077218"/>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Within</a:t>
            </a:r>
            <a:r>
              <a:rPr lang="en-US" sz="3200" b="1" dirty="0" smtClean="0">
                <a:effectLst>
                  <a:outerShdw blurRad="38100" dist="38100" dir="2700000" algn="tl">
                    <a:srgbClr val="000000">
                      <a:alpha val="43137"/>
                    </a:srgbClr>
                  </a:outerShdw>
                </a:effectLst>
              </a:rPr>
              <a:t> – literally, </a:t>
            </a:r>
            <a:r>
              <a:rPr lang="en-US" sz="3200" b="1" dirty="0" smtClean="0">
                <a:solidFill>
                  <a:schemeClr val="accent6">
                    <a:lumMod val="75000"/>
                  </a:schemeClr>
                </a:solidFill>
                <a:effectLst>
                  <a:outerShdw blurRad="38100" dist="38100" dir="2700000" algn="tl">
                    <a:srgbClr val="000000">
                      <a:alpha val="43137"/>
                    </a:srgbClr>
                  </a:outerShdw>
                </a:effectLst>
              </a:rPr>
              <a:t>in </a:t>
            </a:r>
            <a:r>
              <a:rPr lang="en-US" sz="3200" b="1" dirty="0">
                <a:solidFill>
                  <a:schemeClr val="accent6">
                    <a:lumMod val="75000"/>
                  </a:schemeClr>
                </a:solidFill>
                <a:effectLst>
                  <a:outerShdw blurRad="38100" dist="38100" dir="2700000" algn="tl">
                    <a:srgbClr val="000000">
                      <a:alpha val="43137"/>
                    </a:srgbClr>
                  </a:outerShdw>
                </a:effectLst>
              </a:rPr>
              <a:t>the midst of </a:t>
            </a:r>
            <a:r>
              <a:rPr lang="en-US" sz="3200" b="1" dirty="0">
                <a:effectLst>
                  <a:outerShdw blurRad="38100" dist="38100" dir="2700000" algn="tl">
                    <a:srgbClr val="000000">
                      <a:alpha val="43137"/>
                    </a:srgbClr>
                  </a:outerShdw>
                </a:effectLst>
              </a:rPr>
              <a:t>(NASB) – NIV, </a:t>
            </a:r>
            <a:r>
              <a:rPr lang="en-US" sz="3200" b="1" dirty="0">
                <a:solidFill>
                  <a:schemeClr val="accent6">
                    <a:lumMod val="75000"/>
                  </a:schemeClr>
                </a:solidFill>
                <a:effectLst>
                  <a:outerShdw blurRad="38100" dist="38100" dir="2700000" algn="tl">
                    <a:srgbClr val="000000">
                      <a:alpha val="43137"/>
                    </a:srgbClr>
                  </a:outerShdw>
                </a:effectLst>
              </a:rPr>
              <a:t>among</a:t>
            </a:r>
            <a:endParaRPr lang="en-US" sz="3200" b="1" dirty="0">
              <a:solidFill>
                <a:schemeClr val="accent6">
                  <a:lumMod val="75000"/>
                </a:schemeClr>
              </a:solidFill>
              <a:effectLst>
                <a:outerShdw blurRad="38100" dist="38100" dir="2700000" algn="tl">
                  <a:srgbClr val="000000">
                    <a:alpha val="43137"/>
                  </a:srgbClr>
                </a:outerShdw>
              </a:effectLst>
              <a:latin typeface="UglyQua" pitchFamily="2" charset="0"/>
            </a:endParaRPr>
          </a:p>
        </p:txBody>
      </p:sp>
    </p:spTree>
    <p:extLst>
      <p:ext uri="{BB962C8B-B14F-4D97-AF65-F5344CB8AC3E}">
        <p14:creationId xmlns:p14="http://schemas.microsoft.com/office/powerpoint/2010/main" xmlns="" val="13622413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effectLst>
                  <a:outerShdw blurRad="38100" dist="38100" dir="2700000" algn="tl">
                    <a:srgbClr val="000000">
                      <a:alpha val="43137"/>
                    </a:srgbClr>
                  </a:outerShdw>
                </a:effectLst>
                <a:latin typeface="UglyQua" pitchFamily="2" charset="0"/>
              </a:rPr>
              <a:t>63:1 – 64:12</a:t>
            </a:r>
            <a:endParaRPr lang="en-US" sz="4800" b="1" dirty="0">
              <a:ln>
                <a:solidFill>
                  <a:schemeClr val="bg1"/>
                </a:solidFill>
              </a:ln>
              <a:solidFill>
                <a:srgbClr val="FFFFFF"/>
              </a:solidFill>
              <a:effectLst>
                <a:outerShdw blurRad="38100" dist="38100" dir="2700000" algn="tl">
                  <a:srgbClr val="000000">
                    <a:alpha val="43137"/>
                  </a:srgbClr>
                </a:outerShdw>
              </a:effectLst>
              <a:latin typeface="UglyQua" pitchFamily="2" charset="0"/>
            </a:endParaRPr>
          </a:p>
        </p:txBody>
      </p:sp>
      <p:sp>
        <p:nvSpPr>
          <p:cNvPr id="2" name="TextBox 1"/>
          <p:cNvSpPr txBox="1"/>
          <p:nvPr/>
        </p:nvSpPr>
        <p:spPr>
          <a:xfrm>
            <a:off x="533399" y="942153"/>
            <a:ext cx="8229600" cy="156966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Ps. </a:t>
            </a:r>
            <a:r>
              <a:rPr lang="en-US" sz="3200" b="1" dirty="0" smtClean="0">
                <a:effectLst>
                  <a:outerShdw blurRad="38100" dist="38100" dir="2700000" algn="tl">
                    <a:srgbClr val="000000">
                      <a:alpha val="43137"/>
                    </a:srgbClr>
                  </a:outerShdw>
                </a:effectLst>
              </a:rPr>
              <a:t>46:10 – </a:t>
            </a:r>
            <a:r>
              <a:rPr lang="en-US" sz="3200" b="1" dirty="0" smtClean="0">
                <a:solidFill>
                  <a:schemeClr val="accent6">
                    <a:lumMod val="75000"/>
                  </a:schemeClr>
                </a:solidFill>
                <a:effectLst>
                  <a:outerShdw blurRad="38100" dist="38100" dir="2700000" algn="tl">
                    <a:srgbClr val="000000">
                      <a:alpha val="43137"/>
                    </a:srgbClr>
                  </a:outerShdw>
                </a:effectLst>
              </a:rPr>
              <a:t>Be still</a:t>
            </a:r>
            <a:r>
              <a:rPr lang="en-US" sz="3200" b="1" dirty="0">
                <a:solidFill>
                  <a:schemeClr val="accent6">
                    <a:lumMod val="75000"/>
                  </a:schemeClr>
                </a:solidFill>
                <a:effectLst>
                  <a:outerShdw blurRad="38100" dist="38100" dir="2700000" algn="tl">
                    <a:srgbClr val="000000">
                      <a:alpha val="43137"/>
                    </a:srgbClr>
                  </a:outerShdw>
                </a:effectLst>
              </a:rPr>
              <a:t>, and know that I </a:t>
            </a:r>
            <a:r>
              <a:rPr lang="en-US" sz="3200" b="1" i="1" dirty="0">
                <a:solidFill>
                  <a:schemeClr val="accent6">
                    <a:lumMod val="75000"/>
                  </a:schemeClr>
                </a:solidFill>
                <a:effectLst>
                  <a:outerShdw blurRad="38100" dist="38100" dir="2700000" algn="tl">
                    <a:srgbClr val="000000">
                      <a:alpha val="43137"/>
                    </a:srgbClr>
                  </a:outerShdw>
                </a:effectLst>
              </a:rPr>
              <a:t>am</a:t>
            </a:r>
            <a:r>
              <a:rPr lang="en-US" sz="3200" b="1" dirty="0">
                <a:solidFill>
                  <a:schemeClr val="accent6">
                    <a:lumMod val="75000"/>
                  </a:schemeClr>
                </a:solidFill>
                <a:effectLst>
                  <a:outerShdw blurRad="38100" dist="38100" dir="2700000" algn="tl">
                    <a:srgbClr val="000000">
                      <a:alpha val="43137"/>
                    </a:srgbClr>
                  </a:outerShdw>
                </a:effectLst>
              </a:rPr>
              <a:t> God; I will be exalted among the nations, I will be exalted in the earth!</a:t>
            </a:r>
            <a:endParaRPr lang="en-US" sz="3200" b="1" dirty="0">
              <a:solidFill>
                <a:schemeClr val="accent6">
                  <a:lumMod val="75000"/>
                </a:schemeClr>
              </a:solidFill>
              <a:effectLst>
                <a:outerShdw blurRad="38100" dist="38100" dir="2700000" algn="tl">
                  <a:srgbClr val="000000">
                    <a:alpha val="43137"/>
                  </a:srgbClr>
                </a:outerShdw>
              </a:effectLst>
              <a:latin typeface="UglyQua" pitchFamily="2" charset="0"/>
            </a:endParaRPr>
          </a:p>
        </p:txBody>
      </p:sp>
    </p:spTree>
    <p:extLst>
      <p:ext uri="{BB962C8B-B14F-4D97-AF65-F5344CB8AC3E}">
        <p14:creationId xmlns:p14="http://schemas.microsoft.com/office/powerpoint/2010/main" xmlns="" val="286117170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effectLst>
                  <a:outerShdw blurRad="38100" dist="38100" dir="2700000" algn="tl">
                    <a:srgbClr val="000000">
                      <a:alpha val="43137"/>
                    </a:srgbClr>
                  </a:outerShdw>
                </a:effectLst>
                <a:latin typeface="UglyQua" pitchFamily="2" charset="0"/>
              </a:rPr>
              <a:t>63:1 – 64:12</a:t>
            </a:r>
            <a:endParaRPr lang="en-US" sz="4800" b="1" dirty="0">
              <a:ln>
                <a:solidFill>
                  <a:schemeClr val="bg1"/>
                </a:solidFill>
              </a:ln>
              <a:solidFill>
                <a:srgbClr val="FFFFFF"/>
              </a:solidFill>
              <a:effectLst>
                <a:outerShdw blurRad="38100" dist="38100" dir="2700000" algn="tl">
                  <a:srgbClr val="000000">
                    <a:alpha val="43137"/>
                  </a:srgbClr>
                </a:outerShdw>
              </a:effectLst>
              <a:latin typeface="UglyQua" pitchFamily="2" charset="0"/>
            </a:endParaRPr>
          </a:p>
        </p:txBody>
      </p:sp>
      <p:sp>
        <p:nvSpPr>
          <p:cNvPr id="2" name="TextBox 1"/>
          <p:cNvSpPr txBox="1"/>
          <p:nvPr/>
        </p:nvSpPr>
        <p:spPr>
          <a:xfrm>
            <a:off x="533399" y="942153"/>
            <a:ext cx="8229600" cy="156966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Spurgeon – </a:t>
            </a:r>
            <a:r>
              <a:rPr lang="en-US" sz="3200" b="1" dirty="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Brethren</a:t>
            </a:r>
            <a:r>
              <a:rPr lang="en-US" sz="3200" b="1" dirty="0">
                <a:effectLst>
                  <a:outerShdw blurRad="38100" dist="38100" dir="2700000" algn="tl">
                    <a:srgbClr val="000000">
                      <a:alpha val="43137"/>
                    </a:srgbClr>
                  </a:outerShdw>
                </a:effectLst>
              </a:rPr>
              <a:t>, if our righteousnesses are so bad, what must our </a:t>
            </a:r>
            <a:r>
              <a:rPr lang="en-US" sz="3200" b="1" i="1" dirty="0" err="1">
                <a:effectLst>
                  <a:outerShdw blurRad="38100" dist="38100" dir="2700000" algn="tl">
                    <a:srgbClr val="000000">
                      <a:alpha val="43137"/>
                    </a:srgbClr>
                  </a:outerShdw>
                </a:effectLst>
              </a:rPr>
              <a:t>un</a:t>
            </a:r>
            <a:r>
              <a:rPr lang="en-US" sz="3200" b="1" dirty="0" err="1">
                <a:effectLst>
                  <a:outerShdw blurRad="38100" dist="38100" dir="2700000" algn="tl">
                    <a:srgbClr val="000000">
                      <a:alpha val="43137"/>
                    </a:srgbClr>
                  </a:outerShdw>
                </a:effectLst>
              </a:rPr>
              <a:t>righteousnesses</a:t>
            </a:r>
            <a:r>
              <a:rPr lang="en-US" sz="3200" b="1" dirty="0">
                <a:effectLst>
                  <a:outerShdw blurRad="38100" dist="38100" dir="2700000" algn="tl">
                    <a:srgbClr val="000000">
                      <a:alpha val="43137"/>
                    </a:srgbClr>
                  </a:outerShdw>
                </a:effectLst>
              </a:rPr>
              <a:t> be</a:t>
            </a:r>
            <a:r>
              <a:rPr lang="en-US" sz="3200" b="1" dirty="0" smtClean="0">
                <a:effectLst>
                  <a:outerShdw blurRad="38100" dist="38100" dir="2700000" algn="tl">
                    <a:srgbClr val="000000">
                      <a:alpha val="43137"/>
                    </a:srgbClr>
                  </a:outerShdw>
                </a:effectLst>
              </a:rPr>
              <a:t>?"</a:t>
            </a:r>
            <a:endParaRPr lang="en-US" sz="3200" b="1" dirty="0">
              <a:solidFill>
                <a:schemeClr val="accent6">
                  <a:lumMod val="75000"/>
                </a:schemeClr>
              </a:solidFill>
              <a:effectLst>
                <a:outerShdw blurRad="38100" dist="38100" dir="2700000" algn="tl">
                  <a:srgbClr val="000000">
                    <a:alpha val="43137"/>
                  </a:srgbClr>
                </a:outerShdw>
              </a:effectLst>
              <a:latin typeface="UglyQua" pitchFamily="2" charset="0"/>
            </a:endParaRPr>
          </a:p>
        </p:txBody>
      </p:sp>
      <p:sp>
        <p:nvSpPr>
          <p:cNvPr id="4" name="TextBox 3"/>
          <p:cNvSpPr txBox="1"/>
          <p:nvPr/>
        </p:nvSpPr>
        <p:spPr>
          <a:xfrm>
            <a:off x="533400" y="2514600"/>
            <a:ext cx="8229600" cy="353943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Sirs</a:t>
            </a:r>
            <a:r>
              <a:rPr lang="en-US" sz="3200" b="1" dirty="0">
                <a:effectLst>
                  <a:outerShdw blurRad="38100" dist="38100" dir="2700000" algn="tl">
                    <a:srgbClr val="000000">
                      <a:alpha val="43137"/>
                    </a:srgbClr>
                  </a:outerShdw>
                </a:effectLst>
              </a:rPr>
              <a:t>, there is sin in our prayers; they need to be prayed over again. There is filth in the very tears that we shed in penitence; there is sin in our very holiness; there is unbelief in our faith; there is hatred in our very love; there is the slime of the serpent upon the fairest flower of our garden</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812989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mph" presetSubtype="0" grpId="1" nodeType="afterEffect">
                                  <p:stCondLst>
                                    <p:cond delay="0"/>
                                  </p:stCondLst>
                                  <p:childTnLst>
                                    <p:set>
                                      <p:cBhvr rctx="PPT">
                                        <p:cTn id="10" dur="indefinite"/>
                                        <p:tgtEl>
                                          <p:spTgt spid="2"/>
                                        </p:tgtEl>
                                        <p:attrNameLst>
                                          <p:attrName>style.opacity</p:attrName>
                                        </p:attrNameLst>
                                      </p:cBhvr>
                                      <p:to>
                                        <p:strVal val="0.5"/>
                                      </p:to>
                                    </p:set>
                                    <p:animEffect filter="image" prLst="opacity: 0.5">
                                      <p:cBhvr rctx="IE">
                                        <p:cTn id="11" dur="indefinite"/>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52142"/>
            <a:ext cx="8229600" cy="156966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Mal. </a:t>
            </a:r>
            <a:r>
              <a:rPr lang="en-US" sz="3200" b="1" dirty="0" smtClean="0">
                <a:effectLst>
                  <a:outerShdw blurRad="38100" dist="38100" dir="2700000" algn="tl">
                    <a:srgbClr val="000000">
                      <a:alpha val="43137"/>
                    </a:srgbClr>
                  </a:outerShdw>
                </a:effectLst>
              </a:rPr>
              <a:t>3:2a– </a:t>
            </a:r>
            <a:r>
              <a:rPr lang="en-US" sz="3200" b="1" dirty="0" smtClean="0">
                <a:solidFill>
                  <a:schemeClr val="accent6">
                    <a:lumMod val="75000"/>
                  </a:schemeClr>
                </a:solidFill>
                <a:effectLst>
                  <a:outerShdw blurRad="38100" dist="38100" dir="2700000" algn="tl">
                    <a:srgbClr val="000000">
                      <a:alpha val="43137"/>
                    </a:srgbClr>
                  </a:outerShdw>
                </a:effectLst>
              </a:rPr>
              <a:t>But who </a:t>
            </a:r>
            <a:r>
              <a:rPr lang="en-US" sz="3200" b="1" dirty="0">
                <a:solidFill>
                  <a:schemeClr val="accent6">
                    <a:lumMod val="75000"/>
                  </a:schemeClr>
                </a:solidFill>
                <a:effectLst>
                  <a:outerShdw blurRad="38100" dist="38100" dir="2700000" algn="tl">
                    <a:srgbClr val="000000">
                      <a:alpha val="43137"/>
                    </a:srgbClr>
                  </a:outerShdw>
                </a:effectLst>
              </a:rPr>
              <a:t>can endure the day of His coming?</a:t>
            </a:r>
          </a:p>
          <a:p>
            <a:r>
              <a:rPr lang="en-US" sz="3200" b="1" dirty="0">
                <a:solidFill>
                  <a:schemeClr val="accent6">
                    <a:lumMod val="75000"/>
                  </a:schemeClr>
                </a:solidFill>
                <a:effectLst>
                  <a:outerShdw blurRad="38100" dist="38100" dir="2700000" algn="tl">
                    <a:srgbClr val="000000">
                      <a:alpha val="43137"/>
                    </a:srgbClr>
                  </a:outerShdw>
                </a:effectLst>
              </a:rPr>
              <a:t>And who can stand when He appears?</a:t>
            </a:r>
          </a:p>
        </p:txBody>
      </p:sp>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63:1 – 64:12</a:t>
            </a:r>
            <a:endParaRPr lang="en-US" sz="4800" b="1" dirty="0">
              <a:ln>
                <a:solidFill>
                  <a:schemeClr val="bg1"/>
                </a:solidFill>
              </a:ln>
              <a:solidFill>
                <a:srgbClr val="FFFFFF"/>
              </a:solidFill>
              <a:latin typeface="UglyQua" pitchFamily="2" charset="0"/>
            </a:endParaRPr>
          </a:p>
        </p:txBody>
      </p:sp>
    </p:spTree>
    <p:extLst>
      <p:ext uri="{BB962C8B-B14F-4D97-AF65-F5344CB8AC3E}">
        <p14:creationId xmlns:p14="http://schemas.microsoft.com/office/powerpoint/2010/main" xmlns="" val="343650573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52143"/>
            <a:ext cx="8229600" cy="58477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Bozrah</a:t>
            </a:r>
            <a:r>
              <a:rPr lang="en-US" sz="3200" b="1" dirty="0" smtClean="0">
                <a:effectLst>
                  <a:outerShdw blurRad="38100" dist="38100" dir="2700000" algn="tl">
                    <a:srgbClr val="000000">
                      <a:alpha val="43137"/>
                    </a:srgbClr>
                  </a:outerShdw>
                </a:effectLst>
              </a:rPr>
              <a:t> – </a:t>
            </a:r>
            <a:r>
              <a:rPr lang="en-US" sz="3200" b="1" i="1" dirty="0" smtClean="0">
                <a:effectLst>
                  <a:outerShdw blurRad="38100" dist="38100" dir="2700000" algn="tl">
                    <a:srgbClr val="000000">
                      <a:alpha val="43137"/>
                    </a:srgbClr>
                  </a:outerShdw>
                </a:effectLst>
              </a:rPr>
              <a:t>fortress </a:t>
            </a:r>
            <a:endParaRPr lang="en-US" sz="1000" b="1" i="1" dirty="0">
              <a:solidFill>
                <a:schemeClr val="accent6">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63:1 – 64:12</a:t>
            </a:r>
            <a:endParaRPr lang="en-US" sz="4800" b="1" dirty="0">
              <a:ln>
                <a:solidFill>
                  <a:schemeClr val="bg1"/>
                </a:solidFill>
              </a:ln>
              <a:solidFill>
                <a:srgbClr val="FFFFFF"/>
              </a:solidFill>
              <a:latin typeface="UglyQua" pitchFamily="2" charset="0"/>
            </a:endParaRPr>
          </a:p>
        </p:txBody>
      </p:sp>
      <p:sp>
        <p:nvSpPr>
          <p:cNvPr id="6" name="TextBox 5"/>
          <p:cNvSpPr txBox="1"/>
          <p:nvPr/>
        </p:nvSpPr>
        <p:spPr>
          <a:xfrm>
            <a:off x="457200" y="1584081"/>
            <a:ext cx="8229600" cy="58477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Dyed</a:t>
            </a:r>
            <a:r>
              <a:rPr lang="en-US" sz="3200" b="1" dirty="0" smtClean="0">
                <a:effectLst>
                  <a:outerShdw blurRad="38100" dist="38100" dir="2700000" algn="tl">
                    <a:srgbClr val="000000">
                      <a:alpha val="43137"/>
                    </a:srgbClr>
                  </a:outerShdw>
                </a:effectLst>
              </a:rPr>
              <a:t> – from a </a:t>
            </a:r>
            <a:r>
              <a:rPr lang="en-US" sz="3200" b="1" dirty="0">
                <a:effectLst>
                  <a:outerShdw blurRad="38100" dist="38100" dir="2700000" algn="tl">
                    <a:srgbClr val="000000">
                      <a:alpha val="43137"/>
                    </a:srgbClr>
                  </a:outerShdw>
                </a:effectLst>
              </a:rPr>
              <a:t>root meaning </a:t>
            </a:r>
            <a:r>
              <a:rPr lang="en-US" sz="3200" b="1" i="1" dirty="0">
                <a:effectLst>
                  <a:outerShdw blurRad="38100" dist="38100" dir="2700000" algn="tl">
                    <a:srgbClr val="000000">
                      <a:alpha val="43137"/>
                    </a:srgbClr>
                  </a:outerShdw>
                </a:effectLst>
              </a:rPr>
              <a:t>red</a:t>
            </a:r>
            <a:endParaRPr lang="en-US" sz="10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220238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mph" presetSubtype="0" grpId="2" nodeType="afterEffect">
                                  <p:stCondLst>
                                    <p:cond delay="0"/>
                                  </p:stCondLst>
                                  <p:childTnLst>
                                    <p:set>
                                      <p:cBhvr rctx="PPT">
                                        <p:cTn id="10" dur="indefinite"/>
                                        <p:tgtEl>
                                          <p:spTgt spid="9"/>
                                        </p:tgtEl>
                                        <p:attrNameLst>
                                          <p:attrName>style.opacity</p:attrName>
                                        </p:attrNameLst>
                                      </p:cBhvr>
                                      <p:to>
                                        <p:strVal val="0.5"/>
                                      </p:to>
                                    </p:set>
                                    <p:animEffect filter="image" prLst="opacity: 0.5">
                                      <p:cBhvr rctx="IE">
                                        <p:cTn id="11" dur="indefinite"/>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52143"/>
            <a:ext cx="8229600" cy="5016758"/>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a:effectLst>
                  <a:outerShdw blurRad="38100" dist="38100" dir="2700000" algn="tl">
                    <a:srgbClr val="000000">
                      <a:alpha val="43137"/>
                    </a:srgbClr>
                  </a:outerShdw>
                </a:effectLst>
              </a:rPr>
              <a:t>Rev. </a:t>
            </a:r>
            <a:r>
              <a:rPr lang="en-US" sz="3200" b="1" smtClean="0">
                <a:effectLst>
                  <a:outerShdw blurRad="38100" dist="38100" dir="2700000" algn="tl">
                    <a:srgbClr val="000000">
                      <a:alpha val="43137"/>
                    </a:srgbClr>
                  </a:outerShdw>
                </a:effectLst>
              </a:rPr>
              <a:t>19:13-15 – </a:t>
            </a:r>
            <a:r>
              <a:rPr lang="en-US" sz="3200" b="1" baseline="30000" smtClean="0">
                <a:effectLst>
                  <a:outerShdw blurRad="38100" dist="38100" dir="2700000" algn="tl">
                    <a:srgbClr val="000000">
                      <a:alpha val="43137"/>
                    </a:srgbClr>
                  </a:outerShdw>
                </a:effectLst>
              </a:rPr>
              <a:t>13</a:t>
            </a:r>
            <a:r>
              <a:rPr lang="en-US" sz="3200" b="1" dirty="0">
                <a:effectLst>
                  <a:outerShdw blurRad="38100" dist="38100" dir="2700000" algn="tl">
                    <a:srgbClr val="000000">
                      <a:alpha val="43137"/>
                    </a:srgbClr>
                  </a:outerShdw>
                </a:effectLst>
              </a:rPr>
              <a:t> </a:t>
            </a:r>
            <a:r>
              <a:rPr lang="en-US" sz="3200" b="1" smtClean="0">
                <a:solidFill>
                  <a:schemeClr val="accent6">
                    <a:lumMod val="75000"/>
                  </a:schemeClr>
                </a:solidFill>
                <a:effectLst>
                  <a:outerShdw blurRad="38100" dist="38100" dir="2700000" algn="tl">
                    <a:srgbClr val="000000">
                      <a:alpha val="43137"/>
                    </a:srgbClr>
                  </a:outerShdw>
                </a:effectLst>
              </a:rPr>
              <a:t>He </a:t>
            </a:r>
            <a:r>
              <a:rPr lang="en-US" sz="3200" b="1" i="1" dirty="0">
                <a:solidFill>
                  <a:schemeClr val="accent6">
                    <a:lumMod val="75000"/>
                  </a:schemeClr>
                </a:solidFill>
                <a:effectLst>
                  <a:outerShdw blurRad="38100" dist="38100" dir="2700000" algn="tl">
                    <a:srgbClr val="000000">
                      <a:alpha val="43137"/>
                    </a:srgbClr>
                  </a:outerShdw>
                </a:effectLst>
              </a:rPr>
              <a:t>was</a:t>
            </a:r>
            <a:r>
              <a:rPr lang="en-US" sz="3200" b="1" dirty="0">
                <a:solidFill>
                  <a:schemeClr val="accent6">
                    <a:lumMod val="75000"/>
                  </a:schemeClr>
                </a:solidFill>
                <a:effectLst>
                  <a:outerShdw blurRad="38100" dist="38100" dir="2700000" algn="tl">
                    <a:srgbClr val="000000">
                      <a:alpha val="43137"/>
                    </a:srgbClr>
                  </a:outerShdw>
                </a:effectLst>
              </a:rPr>
              <a:t> clothed with a robe dipped in blood, and His name is called The Word of God. </a:t>
            </a:r>
            <a:r>
              <a:rPr lang="en-US" sz="3200" b="1" baseline="30000" dirty="0">
                <a:effectLst>
                  <a:outerShdw blurRad="38100" dist="38100" dir="2700000" algn="tl">
                    <a:srgbClr val="000000">
                      <a:alpha val="43137"/>
                    </a:srgbClr>
                  </a:outerShdw>
                </a:effectLst>
              </a:rPr>
              <a:t>14</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And the armies in heaven, clothed in fine linen, white and clean, followed Him on white horses. </a:t>
            </a:r>
            <a:r>
              <a:rPr lang="en-US" sz="3200" b="1" baseline="30000" dirty="0">
                <a:effectLst>
                  <a:outerShdw blurRad="38100" dist="38100" dir="2700000" algn="tl">
                    <a:srgbClr val="000000">
                      <a:alpha val="43137"/>
                    </a:srgbClr>
                  </a:outerShdw>
                </a:effectLst>
              </a:rPr>
              <a:t>15</a:t>
            </a:r>
            <a:r>
              <a:rPr lang="en-US" sz="3200" b="1" dirty="0">
                <a:effectLst>
                  <a:outerShdw blurRad="38100" dist="38100" dir="2700000" algn="tl">
                    <a:srgbClr val="000000">
                      <a:alpha val="43137"/>
                    </a:srgbClr>
                  </a:outerShdw>
                </a:effectLst>
              </a:rPr>
              <a:t> </a:t>
            </a:r>
            <a:r>
              <a:rPr lang="en-US" sz="3200" b="1" dirty="0">
                <a:solidFill>
                  <a:schemeClr val="accent6">
                    <a:lumMod val="75000"/>
                  </a:schemeClr>
                </a:solidFill>
                <a:effectLst>
                  <a:outerShdw blurRad="38100" dist="38100" dir="2700000" algn="tl">
                    <a:srgbClr val="000000">
                      <a:alpha val="43137"/>
                    </a:srgbClr>
                  </a:outerShdw>
                </a:effectLst>
              </a:rPr>
              <a:t>Now out of His mouth goes a sharp sword, that with it He should strike the nations. And He Himself will rule them with a rod of iron. He Himself treads the winepress of the fierceness and wrath of Almighty God.</a:t>
            </a:r>
            <a:endParaRPr lang="en-US" sz="1000" b="1" i="1" dirty="0">
              <a:solidFill>
                <a:schemeClr val="accent6">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63:1 – 64:12</a:t>
            </a:r>
            <a:endParaRPr lang="en-US" sz="4800" b="1" dirty="0">
              <a:ln>
                <a:solidFill>
                  <a:schemeClr val="bg1"/>
                </a:solidFill>
              </a:ln>
              <a:solidFill>
                <a:srgbClr val="FFFFFF"/>
              </a:solidFill>
              <a:latin typeface="UglyQua" pitchFamily="2" charset="0"/>
            </a:endParaRPr>
          </a:p>
        </p:txBody>
      </p:sp>
    </p:spTree>
    <p:extLst>
      <p:ext uri="{BB962C8B-B14F-4D97-AF65-F5344CB8AC3E}">
        <p14:creationId xmlns:p14="http://schemas.microsoft.com/office/powerpoint/2010/main" xmlns="" val="10592013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63:1 – 64:12</a:t>
            </a:r>
            <a:endParaRPr lang="en-US" sz="4800" b="1" dirty="0">
              <a:ln>
                <a:solidFill>
                  <a:schemeClr val="bg1"/>
                </a:solidFill>
              </a:ln>
              <a:solidFill>
                <a:srgbClr val="FFFFFF"/>
              </a:solidFill>
              <a:latin typeface="UglyQua"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4816" b="5189"/>
          <a:stretch/>
        </p:blipFill>
        <p:spPr>
          <a:xfrm>
            <a:off x="1524000" y="838200"/>
            <a:ext cx="5930057" cy="5119914"/>
          </a:xfrm>
          <a:prstGeom prst="rect">
            <a:avLst/>
          </a:prstGeom>
          <a:effectLst>
            <a:softEdge rad="127000"/>
          </a:effectLst>
        </p:spPr>
      </p:pic>
      <p:sp>
        <p:nvSpPr>
          <p:cNvPr id="3" name="Freeform 2"/>
          <p:cNvSpPr/>
          <p:nvPr/>
        </p:nvSpPr>
        <p:spPr>
          <a:xfrm>
            <a:off x="3912630" y="1403316"/>
            <a:ext cx="654087" cy="1371600"/>
          </a:xfrm>
          <a:custGeom>
            <a:avLst/>
            <a:gdLst>
              <a:gd name="connsiteX0" fmla="*/ 147996 w 581411"/>
              <a:gd name="connsiteY0" fmla="*/ 0 h 1115251"/>
              <a:gd name="connsiteX1" fmla="*/ 105711 w 581411"/>
              <a:gd name="connsiteY1" fmla="*/ 42284 h 1115251"/>
              <a:gd name="connsiteX2" fmla="*/ 89855 w 581411"/>
              <a:gd name="connsiteY2" fmla="*/ 95140 h 1115251"/>
              <a:gd name="connsiteX3" fmla="*/ 89855 w 581411"/>
              <a:gd name="connsiteY3" fmla="*/ 132139 h 1115251"/>
              <a:gd name="connsiteX4" fmla="*/ 79284 w 581411"/>
              <a:gd name="connsiteY4" fmla="*/ 184994 h 1115251"/>
              <a:gd name="connsiteX5" fmla="*/ 79284 w 581411"/>
              <a:gd name="connsiteY5" fmla="*/ 232564 h 1115251"/>
              <a:gd name="connsiteX6" fmla="*/ 58141 w 581411"/>
              <a:gd name="connsiteY6" fmla="*/ 285420 h 1115251"/>
              <a:gd name="connsiteX7" fmla="*/ 52856 w 581411"/>
              <a:gd name="connsiteY7" fmla="*/ 332990 h 1115251"/>
              <a:gd name="connsiteX8" fmla="*/ 52856 w 581411"/>
              <a:gd name="connsiteY8" fmla="*/ 380560 h 1115251"/>
              <a:gd name="connsiteX9" fmla="*/ 52856 w 581411"/>
              <a:gd name="connsiteY9" fmla="*/ 422844 h 1115251"/>
              <a:gd name="connsiteX10" fmla="*/ 52856 w 581411"/>
              <a:gd name="connsiteY10" fmla="*/ 422844 h 1115251"/>
              <a:gd name="connsiteX11" fmla="*/ 26428 w 581411"/>
              <a:gd name="connsiteY11" fmla="*/ 491556 h 1115251"/>
              <a:gd name="connsiteX12" fmla="*/ 10571 w 581411"/>
              <a:gd name="connsiteY12" fmla="*/ 512698 h 1115251"/>
              <a:gd name="connsiteX13" fmla="*/ 68712 w 581411"/>
              <a:gd name="connsiteY13" fmla="*/ 623695 h 1115251"/>
              <a:gd name="connsiteX14" fmla="*/ 142710 w 581411"/>
              <a:gd name="connsiteY14" fmla="*/ 708264 h 1115251"/>
              <a:gd name="connsiteX15" fmla="*/ 184995 w 581411"/>
              <a:gd name="connsiteY15" fmla="*/ 824546 h 1115251"/>
              <a:gd name="connsiteX16" fmla="*/ 301277 w 581411"/>
              <a:gd name="connsiteY16" fmla="*/ 951399 h 1115251"/>
              <a:gd name="connsiteX17" fmla="*/ 301277 w 581411"/>
              <a:gd name="connsiteY17" fmla="*/ 988398 h 1115251"/>
              <a:gd name="connsiteX18" fmla="*/ 348847 w 581411"/>
              <a:gd name="connsiteY18" fmla="*/ 1046539 h 1115251"/>
              <a:gd name="connsiteX19" fmla="*/ 391131 w 581411"/>
              <a:gd name="connsiteY19" fmla="*/ 1104680 h 1115251"/>
              <a:gd name="connsiteX20" fmla="*/ 454558 w 581411"/>
              <a:gd name="connsiteY20" fmla="*/ 1115251 h 1115251"/>
              <a:gd name="connsiteX21" fmla="*/ 539126 w 581411"/>
              <a:gd name="connsiteY21" fmla="*/ 1083538 h 1115251"/>
              <a:gd name="connsiteX22" fmla="*/ 581411 w 581411"/>
              <a:gd name="connsiteY22" fmla="*/ 1030682 h 1115251"/>
              <a:gd name="connsiteX23" fmla="*/ 560269 w 581411"/>
              <a:gd name="connsiteY23" fmla="*/ 951399 h 1115251"/>
              <a:gd name="connsiteX24" fmla="*/ 533841 w 581411"/>
              <a:gd name="connsiteY24" fmla="*/ 840402 h 1115251"/>
              <a:gd name="connsiteX25" fmla="*/ 549697 w 581411"/>
              <a:gd name="connsiteY25" fmla="*/ 718835 h 1115251"/>
              <a:gd name="connsiteX26" fmla="*/ 528555 w 581411"/>
              <a:gd name="connsiteY26" fmla="*/ 586696 h 1115251"/>
              <a:gd name="connsiteX27" fmla="*/ 517984 w 581411"/>
              <a:gd name="connsiteY27" fmla="*/ 480985 h 1115251"/>
              <a:gd name="connsiteX28" fmla="*/ 549697 w 581411"/>
              <a:gd name="connsiteY28" fmla="*/ 406987 h 1115251"/>
              <a:gd name="connsiteX29" fmla="*/ 486271 w 581411"/>
              <a:gd name="connsiteY29" fmla="*/ 311847 h 1115251"/>
              <a:gd name="connsiteX30" fmla="*/ 433415 w 581411"/>
              <a:gd name="connsiteY30" fmla="*/ 280134 h 1115251"/>
              <a:gd name="connsiteX31" fmla="*/ 343561 w 581411"/>
              <a:gd name="connsiteY31" fmla="*/ 216708 h 1115251"/>
              <a:gd name="connsiteX32" fmla="*/ 248421 w 581411"/>
              <a:gd name="connsiteY32" fmla="*/ 163852 h 1115251"/>
              <a:gd name="connsiteX33" fmla="*/ 190280 w 581411"/>
              <a:gd name="connsiteY33" fmla="*/ 116282 h 1115251"/>
              <a:gd name="connsiteX34" fmla="*/ 190280 w 581411"/>
              <a:gd name="connsiteY34" fmla="*/ 116282 h 1115251"/>
              <a:gd name="connsiteX35" fmla="*/ 116282 w 581411"/>
              <a:gd name="connsiteY35" fmla="*/ 95140 h 1115251"/>
              <a:gd name="connsiteX36" fmla="*/ 100426 w 581411"/>
              <a:gd name="connsiteY36" fmla="*/ 110997 h 1115251"/>
              <a:gd name="connsiteX37" fmla="*/ 89855 w 581411"/>
              <a:gd name="connsiteY37" fmla="*/ 137424 h 1115251"/>
              <a:gd name="connsiteX38" fmla="*/ 79284 w 581411"/>
              <a:gd name="connsiteY38" fmla="*/ 179709 h 1115251"/>
              <a:gd name="connsiteX39" fmla="*/ 73998 w 581411"/>
              <a:gd name="connsiteY39" fmla="*/ 221993 h 1115251"/>
              <a:gd name="connsiteX40" fmla="*/ 58141 w 581411"/>
              <a:gd name="connsiteY40" fmla="*/ 274849 h 1115251"/>
              <a:gd name="connsiteX41" fmla="*/ 58141 w 581411"/>
              <a:gd name="connsiteY41" fmla="*/ 274849 h 1115251"/>
              <a:gd name="connsiteX42" fmla="*/ 52856 w 581411"/>
              <a:gd name="connsiteY42" fmla="*/ 401702 h 1115251"/>
              <a:gd name="connsiteX43" fmla="*/ 42285 w 581411"/>
              <a:gd name="connsiteY43" fmla="*/ 459843 h 1115251"/>
              <a:gd name="connsiteX44" fmla="*/ 0 w 581411"/>
              <a:gd name="connsiteY44" fmla="*/ 491556 h 1115251"/>
              <a:gd name="connsiteX45" fmla="*/ 10571 w 581411"/>
              <a:gd name="connsiteY45" fmla="*/ 539126 h 1115251"/>
              <a:gd name="connsiteX46" fmla="*/ 21142 w 581411"/>
              <a:gd name="connsiteY46" fmla="*/ 560268 h 111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1411" h="1115251">
                <a:moveTo>
                  <a:pt x="147996" y="0"/>
                </a:moveTo>
                <a:lnTo>
                  <a:pt x="105711" y="42284"/>
                </a:lnTo>
                <a:lnTo>
                  <a:pt x="89855" y="95140"/>
                </a:lnTo>
                <a:lnTo>
                  <a:pt x="89855" y="132139"/>
                </a:lnTo>
                <a:lnTo>
                  <a:pt x="79284" y="184994"/>
                </a:lnTo>
                <a:lnTo>
                  <a:pt x="79284" y="232564"/>
                </a:lnTo>
                <a:lnTo>
                  <a:pt x="58141" y="285420"/>
                </a:lnTo>
                <a:lnTo>
                  <a:pt x="52856" y="332990"/>
                </a:lnTo>
                <a:lnTo>
                  <a:pt x="52856" y="380560"/>
                </a:lnTo>
                <a:lnTo>
                  <a:pt x="52856" y="422844"/>
                </a:lnTo>
                <a:lnTo>
                  <a:pt x="52856" y="422844"/>
                </a:lnTo>
                <a:lnTo>
                  <a:pt x="26428" y="491556"/>
                </a:lnTo>
                <a:lnTo>
                  <a:pt x="10571" y="512698"/>
                </a:lnTo>
                <a:lnTo>
                  <a:pt x="68712" y="623695"/>
                </a:lnTo>
                <a:lnTo>
                  <a:pt x="142710" y="708264"/>
                </a:lnTo>
                <a:lnTo>
                  <a:pt x="184995" y="824546"/>
                </a:lnTo>
                <a:lnTo>
                  <a:pt x="301277" y="951399"/>
                </a:lnTo>
                <a:lnTo>
                  <a:pt x="301277" y="988398"/>
                </a:lnTo>
                <a:lnTo>
                  <a:pt x="348847" y="1046539"/>
                </a:lnTo>
                <a:lnTo>
                  <a:pt x="391131" y="1104680"/>
                </a:lnTo>
                <a:lnTo>
                  <a:pt x="454558" y="1115251"/>
                </a:lnTo>
                <a:lnTo>
                  <a:pt x="539126" y="1083538"/>
                </a:lnTo>
                <a:lnTo>
                  <a:pt x="581411" y="1030682"/>
                </a:lnTo>
                <a:lnTo>
                  <a:pt x="560269" y="951399"/>
                </a:lnTo>
                <a:lnTo>
                  <a:pt x="533841" y="840402"/>
                </a:lnTo>
                <a:lnTo>
                  <a:pt x="549697" y="718835"/>
                </a:lnTo>
                <a:lnTo>
                  <a:pt x="528555" y="586696"/>
                </a:lnTo>
                <a:lnTo>
                  <a:pt x="517984" y="480985"/>
                </a:lnTo>
                <a:lnTo>
                  <a:pt x="549697" y="406987"/>
                </a:lnTo>
                <a:lnTo>
                  <a:pt x="486271" y="311847"/>
                </a:lnTo>
                <a:lnTo>
                  <a:pt x="433415" y="280134"/>
                </a:lnTo>
                <a:lnTo>
                  <a:pt x="343561" y="216708"/>
                </a:lnTo>
                <a:lnTo>
                  <a:pt x="248421" y="163852"/>
                </a:lnTo>
                <a:lnTo>
                  <a:pt x="190280" y="116282"/>
                </a:lnTo>
                <a:lnTo>
                  <a:pt x="190280" y="116282"/>
                </a:lnTo>
                <a:lnTo>
                  <a:pt x="116282" y="95140"/>
                </a:lnTo>
                <a:lnTo>
                  <a:pt x="100426" y="110997"/>
                </a:lnTo>
                <a:lnTo>
                  <a:pt x="89855" y="137424"/>
                </a:lnTo>
                <a:lnTo>
                  <a:pt x="79284" y="179709"/>
                </a:lnTo>
                <a:lnTo>
                  <a:pt x="73998" y="221993"/>
                </a:lnTo>
                <a:lnTo>
                  <a:pt x="58141" y="274849"/>
                </a:lnTo>
                <a:lnTo>
                  <a:pt x="58141" y="274849"/>
                </a:lnTo>
                <a:lnTo>
                  <a:pt x="52856" y="401702"/>
                </a:lnTo>
                <a:lnTo>
                  <a:pt x="42285" y="459843"/>
                </a:lnTo>
                <a:lnTo>
                  <a:pt x="0" y="491556"/>
                </a:lnTo>
                <a:lnTo>
                  <a:pt x="10571" y="539126"/>
                </a:lnTo>
                <a:lnTo>
                  <a:pt x="21142" y="560268"/>
                </a:lnTo>
              </a:path>
            </a:pathLst>
          </a:custGeom>
          <a:solidFill>
            <a:schemeClr val="tx1">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TextBox 4"/>
          <p:cNvSpPr txBox="1"/>
          <p:nvPr/>
        </p:nvSpPr>
        <p:spPr>
          <a:xfrm rot="3972747">
            <a:off x="3725780" y="1864415"/>
            <a:ext cx="1080644"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Valley of Megiddo</a:t>
            </a:r>
            <a:endParaRPr lang="en-US" sz="1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triped Right Arrow 6"/>
          <p:cNvSpPr/>
          <p:nvPr/>
        </p:nvSpPr>
        <p:spPr>
          <a:xfrm rot="18258465">
            <a:off x="2815057" y="2750849"/>
            <a:ext cx="1185751" cy="533400"/>
          </a:xfrm>
          <a:prstGeom prst="striped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Striped Right Arrow 9"/>
          <p:cNvSpPr/>
          <p:nvPr/>
        </p:nvSpPr>
        <p:spPr>
          <a:xfrm rot="7227829">
            <a:off x="4319107" y="795330"/>
            <a:ext cx="1185751" cy="472586"/>
          </a:xfrm>
          <a:prstGeom prst="striped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rot="10414897">
            <a:off x="4750498" y="2221395"/>
            <a:ext cx="1185751" cy="533400"/>
          </a:xfrm>
          <a:prstGeom prst="striped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TextBox 11"/>
          <p:cNvSpPr txBox="1"/>
          <p:nvPr/>
        </p:nvSpPr>
        <p:spPr>
          <a:xfrm rot="18300000">
            <a:off x="2494313" y="2657334"/>
            <a:ext cx="1080644"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King of the South</a:t>
            </a:r>
            <a:endParaRPr lang="en-US" sz="1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rot="18060000">
            <a:off x="4662326" y="914424"/>
            <a:ext cx="1080644"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King of the North</a:t>
            </a:r>
            <a:endParaRPr lang="en-US" sz="1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rot="21187260">
            <a:off x="4867486" y="2082774"/>
            <a:ext cx="1080644" cy="307777"/>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Antichrist</a:t>
            </a:r>
            <a:endParaRPr lang="en-US" sz="1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3" name="Group 22"/>
          <p:cNvGrpSpPr/>
          <p:nvPr/>
        </p:nvGrpSpPr>
        <p:grpSpPr>
          <a:xfrm>
            <a:off x="4405756" y="5468672"/>
            <a:ext cx="1080644" cy="411130"/>
            <a:chOff x="4405756" y="5468672"/>
            <a:chExt cx="1080644" cy="411130"/>
          </a:xfrm>
        </p:grpSpPr>
        <p:sp>
          <p:nvSpPr>
            <p:cNvPr id="8" name="Oval 7"/>
            <p:cNvSpPr/>
            <p:nvPr/>
          </p:nvSpPr>
          <p:spPr>
            <a:xfrm>
              <a:off x="4690732" y="5468672"/>
              <a:ext cx="75225" cy="7620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05756" y="5572025"/>
              <a:ext cx="1080644" cy="307777"/>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Bozrah</a:t>
              </a:r>
              <a:endParaRPr lang="en-US" sz="1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6" name="5-Point Star 15"/>
          <p:cNvSpPr/>
          <p:nvPr/>
        </p:nvSpPr>
        <p:spPr>
          <a:xfrm>
            <a:off x="3812722" y="1949484"/>
            <a:ext cx="362630" cy="412716"/>
          </a:xfrm>
          <a:prstGeom prst="star5">
            <a:avLst/>
          </a:prstGeom>
          <a:solidFill>
            <a:schemeClr val="accent6">
              <a:lumMod val="75000"/>
            </a:schemeClr>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4201633" y="2330301"/>
            <a:ext cx="362630" cy="412716"/>
          </a:xfrm>
          <a:prstGeom prst="star5">
            <a:avLst/>
          </a:prstGeom>
          <a:solidFill>
            <a:schemeClr val="accent6">
              <a:lumMod val="75000"/>
            </a:schemeClr>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4329225" y="1522386"/>
            <a:ext cx="362630" cy="412716"/>
          </a:xfrm>
          <a:prstGeom prst="star5">
            <a:avLst/>
          </a:prstGeom>
          <a:solidFill>
            <a:schemeClr val="accent6">
              <a:lumMod val="75000"/>
            </a:schemeClr>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rot="15201002">
            <a:off x="3851566" y="4503047"/>
            <a:ext cx="1168591" cy="546875"/>
          </a:xfrm>
          <a:custGeom>
            <a:avLst/>
            <a:gdLst>
              <a:gd name="connsiteX0" fmla="*/ 0 w 1185751"/>
              <a:gd name="connsiteY0" fmla="*/ 133350 h 533400"/>
              <a:gd name="connsiteX1" fmla="*/ 16669 w 1185751"/>
              <a:gd name="connsiteY1" fmla="*/ 133350 h 533400"/>
              <a:gd name="connsiteX2" fmla="*/ 16669 w 1185751"/>
              <a:gd name="connsiteY2" fmla="*/ 400050 h 533400"/>
              <a:gd name="connsiteX3" fmla="*/ 0 w 1185751"/>
              <a:gd name="connsiteY3" fmla="*/ 400050 h 533400"/>
              <a:gd name="connsiteX4" fmla="*/ 0 w 1185751"/>
              <a:gd name="connsiteY4" fmla="*/ 133350 h 533400"/>
              <a:gd name="connsiteX5" fmla="*/ 33338 w 1185751"/>
              <a:gd name="connsiteY5" fmla="*/ 133350 h 533400"/>
              <a:gd name="connsiteX6" fmla="*/ 66675 w 1185751"/>
              <a:gd name="connsiteY6" fmla="*/ 133350 h 533400"/>
              <a:gd name="connsiteX7" fmla="*/ 66675 w 1185751"/>
              <a:gd name="connsiteY7" fmla="*/ 400050 h 533400"/>
              <a:gd name="connsiteX8" fmla="*/ 33338 w 1185751"/>
              <a:gd name="connsiteY8" fmla="*/ 400050 h 533400"/>
              <a:gd name="connsiteX9" fmla="*/ 33338 w 1185751"/>
              <a:gd name="connsiteY9" fmla="*/ 133350 h 533400"/>
              <a:gd name="connsiteX10" fmla="*/ 83344 w 1185751"/>
              <a:gd name="connsiteY10" fmla="*/ 133350 h 533400"/>
              <a:gd name="connsiteX11" fmla="*/ 919051 w 1185751"/>
              <a:gd name="connsiteY11" fmla="*/ 133350 h 533400"/>
              <a:gd name="connsiteX12" fmla="*/ 919051 w 1185751"/>
              <a:gd name="connsiteY12" fmla="*/ 0 h 533400"/>
              <a:gd name="connsiteX13" fmla="*/ 1185751 w 1185751"/>
              <a:gd name="connsiteY13" fmla="*/ 266700 h 533400"/>
              <a:gd name="connsiteX14" fmla="*/ 919051 w 1185751"/>
              <a:gd name="connsiteY14" fmla="*/ 533400 h 533400"/>
              <a:gd name="connsiteX15" fmla="*/ 919051 w 1185751"/>
              <a:gd name="connsiteY15" fmla="*/ 400050 h 533400"/>
              <a:gd name="connsiteX16" fmla="*/ 83344 w 1185751"/>
              <a:gd name="connsiteY16" fmla="*/ 400050 h 533400"/>
              <a:gd name="connsiteX17" fmla="*/ 83344 w 1185751"/>
              <a:gd name="connsiteY17" fmla="*/ 133350 h 533400"/>
              <a:gd name="connsiteX0" fmla="*/ 0 w 1185751"/>
              <a:gd name="connsiteY0" fmla="*/ 133350 h 533400"/>
              <a:gd name="connsiteX1" fmla="*/ 16669 w 1185751"/>
              <a:gd name="connsiteY1" fmla="*/ 133350 h 533400"/>
              <a:gd name="connsiteX2" fmla="*/ 16669 w 1185751"/>
              <a:gd name="connsiteY2" fmla="*/ 400050 h 533400"/>
              <a:gd name="connsiteX3" fmla="*/ 0 w 1185751"/>
              <a:gd name="connsiteY3" fmla="*/ 400050 h 533400"/>
              <a:gd name="connsiteX4" fmla="*/ 0 w 1185751"/>
              <a:gd name="connsiteY4" fmla="*/ 133350 h 533400"/>
              <a:gd name="connsiteX5" fmla="*/ 33338 w 1185751"/>
              <a:gd name="connsiteY5" fmla="*/ 133350 h 533400"/>
              <a:gd name="connsiteX6" fmla="*/ 66675 w 1185751"/>
              <a:gd name="connsiteY6" fmla="*/ 133350 h 533400"/>
              <a:gd name="connsiteX7" fmla="*/ 66675 w 1185751"/>
              <a:gd name="connsiteY7" fmla="*/ 400050 h 533400"/>
              <a:gd name="connsiteX8" fmla="*/ 33338 w 1185751"/>
              <a:gd name="connsiteY8" fmla="*/ 400050 h 533400"/>
              <a:gd name="connsiteX9" fmla="*/ 33338 w 1185751"/>
              <a:gd name="connsiteY9" fmla="*/ 133350 h 533400"/>
              <a:gd name="connsiteX10" fmla="*/ 83344 w 1185751"/>
              <a:gd name="connsiteY10" fmla="*/ 133350 h 533400"/>
              <a:gd name="connsiteX11" fmla="*/ 562101 w 1185751"/>
              <a:gd name="connsiteY11" fmla="*/ 123374 h 533400"/>
              <a:gd name="connsiteX12" fmla="*/ 919051 w 1185751"/>
              <a:gd name="connsiteY12" fmla="*/ 133350 h 533400"/>
              <a:gd name="connsiteX13" fmla="*/ 919051 w 1185751"/>
              <a:gd name="connsiteY13" fmla="*/ 0 h 533400"/>
              <a:gd name="connsiteX14" fmla="*/ 1185751 w 1185751"/>
              <a:gd name="connsiteY14" fmla="*/ 266700 h 533400"/>
              <a:gd name="connsiteX15" fmla="*/ 919051 w 1185751"/>
              <a:gd name="connsiteY15" fmla="*/ 533400 h 533400"/>
              <a:gd name="connsiteX16" fmla="*/ 919051 w 1185751"/>
              <a:gd name="connsiteY16" fmla="*/ 400050 h 533400"/>
              <a:gd name="connsiteX17" fmla="*/ 83344 w 1185751"/>
              <a:gd name="connsiteY17" fmla="*/ 400050 h 533400"/>
              <a:gd name="connsiteX18" fmla="*/ 83344 w 1185751"/>
              <a:gd name="connsiteY18" fmla="*/ 133350 h 533400"/>
              <a:gd name="connsiteX0" fmla="*/ 0 w 1185751"/>
              <a:gd name="connsiteY0" fmla="*/ 133350 h 533400"/>
              <a:gd name="connsiteX1" fmla="*/ 16669 w 1185751"/>
              <a:gd name="connsiteY1" fmla="*/ 133350 h 533400"/>
              <a:gd name="connsiteX2" fmla="*/ 16669 w 1185751"/>
              <a:gd name="connsiteY2" fmla="*/ 400050 h 533400"/>
              <a:gd name="connsiteX3" fmla="*/ 0 w 1185751"/>
              <a:gd name="connsiteY3" fmla="*/ 400050 h 533400"/>
              <a:gd name="connsiteX4" fmla="*/ 0 w 1185751"/>
              <a:gd name="connsiteY4" fmla="*/ 133350 h 533400"/>
              <a:gd name="connsiteX5" fmla="*/ 33338 w 1185751"/>
              <a:gd name="connsiteY5" fmla="*/ 133350 h 533400"/>
              <a:gd name="connsiteX6" fmla="*/ 66675 w 1185751"/>
              <a:gd name="connsiteY6" fmla="*/ 133350 h 533400"/>
              <a:gd name="connsiteX7" fmla="*/ 66675 w 1185751"/>
              <a:gd name="connsiteY7" fmla="*/ 400050 h 533400"/>
              <a:gd name="connsiteX8" fmla="*/ 33338 w 1185751"/>
              <a:gd name="connsiteY8" fmla="*/ 400050 h 533400"/>
              <a:gd name="connsiteX9" fmla="*/ 33338 w 1185751"/>
              <a:gd name="connsiteY9" fmla="*/ 133350 h 533400"/>
              <a:gd name="connsiteX10" fmla="*/ 83344 w 1185751"/>
              <a:gd name="connsiteY10" fmla="*/ 133350 h 533400"/>
              <a:gd name="connsiteX11" fmla="*/ 562101 w 1185751"/>
              <a:gd name="connsiteY11" fmla="*/ 123374 h 533400"/>
              <a:gd name="connsiteX12" fmla="*/ 919051 w 1185751"/>
              <a:gd name="connsiteY12" fmla="*/ 133350 h 533400"/>
              <a:gd name="connsiteX13" fmla="*/ 919051 w 1185751"/>
              <a:gd name="connsiteY13" fmla="*/ 0 h 533400"/>
              <a:gd name="connsiteX14" fmla="*/ 1185751 w 1185751"/>
              <a:gd name="connsiteY14" fmla="*/ 266700 h 533400"/>
              <a:gd name="connsiteX15" fmla="*/ 919051 w 1185751"/>
              <a:gd name="connsiteY15" fmla="*/ 533400 h 533400"/>
              <a:gd name="connsiteX16" fmla="*/ 919051 w 1185751"/>
              <a:gd name="connsiteY16" fmla="*/ 400050 h 533400"/>
              <a:gd name="connsiteX17" fmla="*/ 536163 w 1185751"/>
              <a:gd name="connsiteY17" fmla="*/ 404695 h 533400"/>
              <a:gd name="connsiteX18" fmla="*/ 83344 w 1185751"/>
              <a:gd name="connsiteY18" fmla="*/ 400050 h 533400"/>
              <a:gd name="connsiteX19" fmla="*/ 83344 w 1185751"/>
              <a:gd name="connsiteY19" fmla="*/ 133350 h 533400"/>
              <a:gd name="connsiteX0" fmla="*/ 0 w 1185751"/>
              <a:gd name="connsiteY0" fmla="*/ 146825 h 546875"/>
              <a:gd name="connsiteX1" fmla="*/ 16669 w 1185751"/>
              <a:gd name="connsiteY1" fmla="*/ 146825 h 546875"/>
              <a:gd name="connsiteX2" fmla="*/ 16669 w 1185751"/>
              <a:gd name="connsiteY2" fmla="*/ 413525 h 546875"/>
              <a:gd name="connsiteX3" fmla="*/ 0 w 1185751"/>
              <a:gd name="connsiteY3" fmla="*/ 413525 h 546875"/>
              <a:gd name="connsiteX4" fmla="*/ 0 w 1185751"/>
              <a:gd name="connsiteY4" fmla="*/ 146825 h 546875"/>
              <a:gd name="connsiteX5" fmla="*/ 33338 w 1185751"/>
              <a:gd name="connsiteY5" fmla="*/ 146825 h 546875"/>
              <a:gd name="connsiteX6" fmla="*/ 66675 w 1185751"/>
              <a:gd name="connsiteY6" fmla="*/ 146825 h 546875"/>
              <a:gd name="connsiteX7" fmla="*/ 66675 w 1185751"/>
              <a:gd name="connsiteY7" fmla="*/ 413525 h 546875"/>
              <a:gd name="connsiteX8" fmla="*/ 33338 w 1185751"/>
              <a:gd name="connsiteY8" fmla="*/ 413525 h 546875"/>
              <a:gd name="connsiteX9" fmla="*/ 33338 w 1185751"/>
              <a:gd name="connsiteY9" fmla="*/ 146825 h 546875"/>
              <a:gd name="connsiteX10" fmla="*/ 83344 w 1185751"/>
              <a:gd name="connsiteY10" fmla="*/ 146825 h 546875"/>
              <a:gd name="connsiteX11" fmla="*/ 581550 w 1185751"/>
              <a:gd name="connsiteY11" fmla="*/ 0 h 546875"/>
              <a:gd name="connsiteX12" fmla="*/ 919051 w 1185751"/>
              <a:gd name="connsiteY12" fmla="*/ 146825 h 546875"/>
              <a:gd name="connsiteX13" fmla="*/ 919051 w 1185751"/>
              <a:gd name="connsiteY13" fmla="*/ 13475 h 546875"/>
              <a:gd name="connsiteX14" fmla="*/ 1185751 w 1185751"/>
              <a:gd name="connsiteY14" fmla="*/ 280175 h 546875"/>
              <a:gd name="connsiteX15" fmla="*/ 919051 w 1185751"/>
              <a:gd name="connsiteY15" fmla="*/ 546875 h 546875"/>
              <a:gd name="connsiteX16" fmla="*/ 919051 w 1185751"/>
              <a:gd name="connsiteY16" fmla="*/ 413525 h 546875"/>
              <a:gd name="connsiteX17" fmla="*/ 536163 w 1185751"/>
              <a:gd name="connsiteY17" fmla="*/ 418170 h 546875"/>
              <a:gd name="connsiteX18" fmla="*/ 83344 w 1185751"/>
              <a:gd name="connsiteY18" fmla="*/ 413525 h 546875"/>
              <a:gd name="connsiteX19" fmla="*/ 83344 w 1185751"/>
              <a:gd name="connsiteY19" fmla="*/ 146825 h 546875"/>
              <a:gd name="connsiteX0" fmla="*/ 0 w 1185751"/>
              <a:gd name="connsiteY0" fmla="*/ 146825 h 546875"/>
              <a:gd name="connsiteX1" fmla="*/ 16669 w 1185751"/>
              <a:gd name="connsiteY1" fmla="*/ 146825 h 546875"/>
              <a:gd name="connsiteX2" fmla="*/ 16669 w 1185751"/>
              <a:gd name="connsiteY2" fmla="*/ 413525 h 546875"/>
              <a:gd name="connsiteX3" fmla="*/ 0 w 1185751"/>
              <a:gd name="connsiteY3" fmla="*/ 413525 h 546875"/>
              <a:gd name="connsiteX4" fmla="*/ 0 w 1185751"/>
              <a:gd name="connsiteY4" fmla="*/ 146825 h 546875"/>
              <a:gd name="connsiteX5" fmla="*/ 33338 w 1185751"/>
              <a:gd name="connsiteY5" fmla="*/ 146825 h 546875"/>
              <a:gd name="connsiteX6" fmla="*/ 66675 w 1185751"/>
              <a:gd name="connsiteY6" fmla="*/ 146825 h 546875"/>
              <a:gd name="connsiteX7" fmla="*/ 66675 w 1185751"/>
              <a:gd name="connsiteY7" fmla="*/ 413525 h 546875"/>
              <a:gd name="connsiteX8" fmla="*/ 33338 w 1185751"/>
              <a:gd name="connsiteY8" fmla="*/ 413525 h 546875"/>
              <a:gd name="connsiteX9" fmla="*/ 33338 w 1185751"/>
              <a:gd name="connsiteY9" fmla="*/ 146825 h 546875"/>
              <a:gd name="connsiteX10" fmla="*/ 83344 w 1185751"/>
              <a:gd name="connsiteY10" fmla="*/ 146825 h 546875"/>
              <a:gd name="connsiteX11" fmla="*/ 581550 w 1185751"/>
              <a:gd name="connsiteY11" fmla="*/ 0 h 546875"/>
              <a:gd name="connsiteX12" fmla="*/ 919051 w 1185751"/>
              <a:gd name="connsiteY12" fmla="*/ 146825 h 546875"/>
              <a:gd name="connsiteX13" fmla="*/ 919051 w 1185751"/>
              <a:gd name="connsiteY13" fmla="*/ 13475 h 546875"/>
              <a:gd name="connsiteX14" fmla="*/ 1185751 w 1185751"/>
              <a:gd name="connsiteY14" fmla="*/ 280175 h 546875"/>
              <a:gd name="connsiteX15" fmla="*/ 919051 w 1185751"/>
              <a:gd name="connsiteY15" fmla="*/ 546875 h 546875"/>
              <a:gd name="connsiteX16" fmla="*/ 919051 w 1185751"/>
              <a:gd name="connsiteY16" fmla="*/ 413525 h 546875"/>
              <a:gd name="connsiteX17" fmla="*/ 535027 w 1185751"/>
              <a:gd name="connsiteY17" fmla="*/ 286657 h 546875"/>
              <a:gd name="connsiteX18" fmla="*/ 83344 w 1185751"/>
              <a:gd name="connsiteY18" fmla="*/ 413525 h 546875"/>
              <a:gd name="connsiteX19" fmla="*/ 83344 w 1185751"/>
              <a:gd name="connsiteY19" fmla="*/ 146825 h 546875"/>
              <a:gd name="connsiteX0" fmla="*/ 0 w 1168591"/>
              <a:gd name="connsiteY0" fmla="*/ 146825 h 546875"/>
              <a:gd name="connsiteX1" fmla="*/ 16669 w 1168591"/>
              <a:gd name="connsiteY1" fmla="*/ 146825 h 546875"/>
              <a:gd name="connsiteX2" fmla="*/ 16669 w 1168591"/>
              <a:gd name="connsiteY2" fmla="*/ 413525 h 546875"/>
              <a:gd name="connsiteX3" fmla="*/ 0 w 1168591"/>
              <a:gd name="connsiteY3" fmla="*/ 413525 h 546875"/>
              <a:gd name="connsiteX4" fmla="*/ 0 w 1168591"/>
              <a:gd name="connsiteY4" fmla="*/ 146825 h 546875"/>
              <a:gd name="connsiteX5" fmla="*/ 33338 w 1168591"/>
              <a:gd name="connsiteY5" fmla="*/ 146825 h 546875"/>
              <a:gd name="connsiteX6" fmla="*/ 66675 w 1168591"/>
              <a:gd name="connsiteY6" fmla="*/ 146825 h 546875"/>
              <a:gd name="connsiteX7" fmla="*/ 66675 w 1168591"/>
              <a:gd name="connsiteY7" fmla="*/ 413525 h 546875"/>
              <a:gd name="connsiteX8" fmla="*/ 33338 w 1168591"/>
              <a:gd name="connsiteY8" fmla="*/ 413525 h 546875"/>
              <a:gd name="connsiteX9" fmla="*/ 33338 w 1168591"/>
              <a:gd name="connsiteY9" fmla="*/ 146825 h 546875"/>
              <a:gd name="connsiteX10" fmla="*/ 83344 w 1168591"/>
              <a:gd name="connsiteY10" fmla="*/ 146825 h 546875"/>
              <a:gd name="connsiteX11" fmla="*/ 581550 w 1168591"/>
              <a:gd name="connsiteY11" fmla="*/ 0 h 546875"/>
              <a:gd name="connsiteX12" fmla="*/ 919051 w 1168591"/>
              <a:gd name="connsiteY12" fmla="*/ 146825 h 546875"/>
              <a:gd name="connsiteX13" fmla="*/ 919051 w 1168591"/>
              <a:gd name="connsiteY13" fmla="*/ 13475 h 546875"/>
              <a:gd name="connsiteX14" fmla="*/ 1168591 w 1168591"/>
              <a:gd name="connsiteY14" fmla="*/ 383478 h 546875"/>
              <a:gd name="connsiteX15" fmla="*/ 919051 w 1168591"/>
              <a:gd name="connsiteY15" fmla="*/ 546875 h 546875"/>
              <a:gd name="connsiteX16" fmla="*/ 919051 w 1168591"/>
              <a:gd name="connsiteY16" fmla="*/ 413525 h 546875"/>
              <a:gd name="connsiteX17" fmla="*/ 535027 w 1168591"/>
              <a:gd name="connsiteY17" fmla="*/ 286657 h 546875"/>
              <a:gd name="connsiteX18" fmla="*/ 83344 w 1168591"/>
              <a:gd name="connsiteY18" fmla="*/ 413525 h 546875"/>
              <a:gd name="connsiteX19" fmla="*/ 83344 w 1168591"/>
              <a:gd name="connsiteY19" fmla="*/ 146825 h 5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8591" h="546875">
                <a:moveTo>
                  <a:pt x="0" y="146825"/>
                </a:moveTo>
                <a:lnTo>
                  <a:pt x="16669" y="146825"/>
                </a:lnTo>
                <a:lnTo>
                  <a:pt x="16669" y="413525"/>
                </a:lnTo>
                <a:lnTo>
                  <a:pt x="0" y="413525"/>
                </a:lnTo>
                <a:lnTo>
                  <a:pt x="0" y="146825"/>
                </a:lnTo>
                <a:close/>
                <a:moveTo>
                  <a:pt x="33338" y="146825"/>
                </a:moveTo>
                <a:lnTo>
                  <a:pt x="66675" y="146825"/>
                </a:lnTo>
                <a:lnTo>
                  <a:pt x="66675" y="413525"/>
                </a:lnTo>
                <a:lnTo>
                  <a:pt x="33338" y="413525"/>
                </a:lnTo>
                <a:lnTo>
                  <a:pt x="33338" y="146825"/>
                </a:lnTo>
                <a:close/>
                <a:moveTo>
                  <a:pt x="83344" y="146825"/>
                </a:moveTo>
                <a:lnTo>
                  <a:pt x="581550" y="0"/>
                </a:lnTo>
                <a:lnTo>
                  <a:pt x="919051" y="146825"/>
                </a:lnTo>
                <a:lnTo>
                  <a:pt x="919051" y="13475"/>
                </a:lnTo>
                <a:lnTo>
                  <a:pt x="1168591" y="383478"/>
                </a:lnTo>
                <a:lnTo>
                  <a:pt x="919051" y="546875"/>
                </a:lnTo>
                <a:lnTo>
                  <a:pt x="919051" y="413525"/>
                </a:lnTo>
                <a:lnTo>
                  <a:pt x="535027" y="286657"/>
                </a:lnTo>
                <a:lnTo>
                  <a:pt x="83344" y="413525"/>
                </a:lnTo>
                <a:lnTo>
                  <a:pt x="83344" y="14682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0" name="TextBox 19"/>
          <p:cNvSpPr txBox="1"/>
          <p:nvPr/>
        </p:nvSpPr>
        <p:spPr>
          <a:xfrm rot="4053884">
            <a:off x="4253817" y="4655767"/>
            <a:ext cx="916317" cy="369332"/>
          </a:xfrm>
          <a:prstGeom prst="rect">
            <a:avLst/>
          </a:prstGeom>
          <a:noFill/>
        </p:spPr>
        <p:txBody>
          <a:bodyPr wrap="square" rtlCol="0">
            <a:spAutoFit/>
          </a:bodyPr>
          <a:lstStyle/>
          <a:p>
            <a:pPr algn="ctr"/>
            <a:r>
              <a:rPr lang="en-US"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Jesus</a:t>
            </a:r>
            <a:endParaRPr lang="en-US"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7-Point Star 21"/>
          <p:cNvSpPr/>
          <p:nvPr/>
        </p:nvSpPr>
        <p:spPr>
          <a:xfrm>
            <a:off x="4241611" y="3709840"/>
            <a:ext cx="355792" cy="388737"/>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202648" y="3581400"/>
            <a:ext cx="2112552"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latin typeface="UglyQua" pitchFamily="2" charset="0"/>
              </a:rPr>
              <a:t>Dan. 11:40</a:t>
            </a:r>
            <a:endParaRPr lang="en-US" sz="2800" b="1" dirty="0">
              <a:solidFill>
                <a:srgbClr val="FFFFFF"/>
              </a:solidFill>
              <a:effectLst>
                <a:outerShdw blurRad="38100" dist="38100" dir="2700000" algn="tl">
                  <a:srgbClr val="000000">
                    <a:alpha val="43137"/>
                  </a:srgbClr>
                </a:outerShdw>
              </a:effectLst>
              <a:latin typeface="UglyQua" pitchFamily="2" charset="0"/>
            </a:endParaRPr>
          </a:p>
        </p:txBody>
      </p:sp>
      <p:sp>
        <p:nvSpPr>
          <p:cNvPr id="25" name="TextBox 24"/>
          <p:cNvSpPr txBox="1"/>
          <p:nvPr/>
        </p:nvSpPr>
        <p:spPr>
          <a:xfrm>
            <a:off x="5202648" y="4048780"/>
            <a:ext cx="2112552"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latin typeface="UglyQua" pitchFamily="2" charset="0"/>
              </a:rPr>
              <a:t>Zech. 14:4</a:t>
            </a:r>
            <a:endParaRPr lang="en-US" sz="2800" b="1" dirty="0">
              <a:solidFill>
                <a:srgbClr val="FFFFFF"/>
              </a:solidFill>
              <a:effectLst>
                <a:outerShdw blurRad="38100" dist="38100" dir="2700000" algn="tl">
                  <a:srgbClr val="000000">
                    <a:alpha val="43137"/>
                  </a:srgbClr>
                </a:outerShdw>
              </a:effectLst>
              <a:latin typeface="UglyQua" pitchFamily="2" charset="0"/>
            </a:endParaRPr>
          </a:p>
        </p:txBody>
      </p:sp>
      <p:sp>
        <p:nvSpPr>
          <p:cNvPr id="26" name="TextBox 25"/>
          <p:cNvSpPr txBox="1"/>
          <p:nvPr/>
        </p:nvSpPr>
        <p:spPr>
          <a:xfrm>
            <a:off x="5202648" y="4541605"/>
            <a:ext cx="2112552"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latin typeface="UglyQua" pitchFamily="2" charset="0"/>
              </a:rPr>
              <a:t>Rev. 14:20</a:t>
            </a:r>
            <a:endParaRPr lang="en-US" sz="2800" b="1" dirty="0">
              <a:solidFill>
                <a:srgbClr val="FFFFFF"/>
              </a:solidFill>
              <a:effectLst>
                <a:outerShdw blurRad="38100" dist="38100" dir="2700000" algn="tl">
                  <a:srgbClr val="000000">
                    <a:alpha val="43137"/>
                  </a:srgbClr>
                </a:outerShdw>
              </a:effectLst>
              <a:latin typeface="UglyQua" pitchFamily="2" charset="0"/>
            </a:endParaRPr>
          </a:p>
        </p:txBody>
      </p:sp>
    </p:spTree>
    <p:extLst>
      <p:ext uri="{BB962C8B-B14F-4D97-AF65-F5344CB8AC3E}">
        <p14:creationId xmlns:p14="http://schemas.microsoft.com/office/powerpoint/2010/main" xmlns="" val="191643302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500"/>
                            </p:stCondLst>
                            <p:childTnLst>
                              <p:par>
                                <p:cTn id="20" presetID="9" presetClass="entr" presetSubtype="0" fill="hold" grpId="1"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000"/>
                            </p:stCondLst>
                            <p:childTnLst>
                              <p:par>
                                <p:cTn id="30" presetID="9" presetClass="entr" presetSubtype="0" fill="hold" grpId="1"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000"/>
                            </p:stCondLst>
                            <p:childTnLst>
                              <p:par>
                                <p:cTn id="41" presetID="9" presetClass="entr" presetSubtype="0" fill="hold" grpId="1"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par>
                          <p:cTn id="44" fill="hold">
                            <p:stCondLst>
                              <p:cond delay="2500"/>
                            </p:stCondLst>
                            <p:childTnLst>
                              <p:par>
                                <p:cTn id="45" presetID="9"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1" nodeType="clickEffect">
                                  <p:stCondLst>
                                    <p:cond delay="0"/>
                                  </p:stCondLst>
                                  <p:childTnLst>
                                    <p:animEffect transition="out" filter="wipe(right)">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22" presetClass="exit" presetSubtype="2" fill="hold" grpId="1" nodeType="withEffect">
                                  <p:stCondLst>
                                    <p:cond delay="0"/>
                                  </p:stCondLst>
                                  <p:childTnLst>
                                    <p:animEffect transition="out" filter="wipe(right)">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22" presetClass="exit" presetSubtype="4" fill="hold" grpId="1" nodeType="withEffect">
                                  <p:stCondLst>
                                    <p:cond delay="0"/>
                                  </p:stCondLst>
                                  <p:childTnLst>
                                    <p:animEffect transition="out" filter="wipe(down)">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22" presetClass="exit" presetSubtype="4" fill="hold" grpId="1" nodeType="withEffect">
                                  <p:stCondLst>
                                    <p:cond delay="0"/>
                                  </p:stCondLst>
                                  <p:childTnLst>
                                    <p:animEffect transition="out" filter="wipe(down)">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22" presetClass="exit" presetSubtype="1" fill="hold" grpId="1" nodeType="withEffect">
                                  <p:stCondLst>
                                    <p:cond delay="0"/>
                                  </p:stCondLst>
                                  <p:childTnLst>
                                    <p:animEffect transition="out" filter="wipe(up)">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22" presetClass="exit" presetSubtype="1" fill="hold" grpId="1" nodeType="withEffect">
                                  <p:stCondLst>
                                    <p:cond delay="0"/>
                                  </p:stCondLst>
                                  <p:childTnLst>
                                    <p:animEffect transition="out" filter="wipe(up)">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par>
                          <p:cTn id="68" fill="hold">
                            <p:stCondLst>
                              <p:cond delay="500"/>
                            </p:stCondLst>
                            <p:childTnLst>
                              <p:par>
                                <p:cTn id="69" presetID="9"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childTnLst>
                          </p:cTn>
                        </p:par>
                        <p:par>
                          <p:cTn id="72" fill="hold">
                            <p:stCondLst>
                              <p:cond delay="1000"/>
                            </p:stCondLst>
                            <p:childTnLst>
                              <p:par>
                                <p:cTn id="73" presetID="22" presetClass="entr" presetSubtype="4"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500"/>
                                        <p:tgtEl>
                                          <p:spTgt spid="19"/>
                                        </p:tgtEl>
                                      </p:cBhvr>
                                    </p:animEffect>
                                  </p:childTnLst>
                                </p:cTn>
                              </p:par>
                            </p:childTnLst>
                          </p:cTn>
                        </p:par>
                        <p:par>
                          <p:cTn id="79" fill="hold">
                            <p:stCondLst>
                              <p:cond delay="1500"/>
                            </p:stCondLst>
                            <p:childTnLst>
                              <p:par>
                                <p:cTn id="80" presetID="31"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 calcmode="lin" valueType="num">
                                      <p:cBhvr>
                                        <p:cTn id="84" dur="500" fill="hold"/>
                                        <p:tgtEl>
                                          <p:spTgt spid="22"/>
                                        </p:tgtEl>
                                        <p:attrNameLst>
                                          <p:attrName>style.rotation</p:attrName>
                                        </p:attrNameLst>
                                      </p:cBhvr>
                                      <p:tavLst>
                                        <p:tav tm="0">
                                          <p:val>
                                            <p:fltVal val="90"/>
                                          </p:val>
                                        </p:tav>
                                        <p:tav tm="100000">
                                          <p:val>
                                            <p:fltVal val="0"/>
                                          </p:val>
                                        </p:tav>
                                      </p:tavLst>
                                    </p:anim>
                                    <p:animEffect transition="in" filter="fade">
                                      <p:cBhvr>
                                        <p:cTn id="85" dur="500"/>
                                        <p:tgtEl>
                                          <p:spTgt spid="22"/>
                                        </p:tgtEl>
                                      </p:cBhvr>
                                    </p:animEffect>
                                  </p:childTnLst>
                                </p:cTn>
                              </p:par>
                            </p:childTnLst>
                          </p:cTn>
                        </p:par>
                        <p:par>
                          <p:cTn id="86" fill="hold">
                            <p:stCondLst>
                              <p:cond delay="2000"/>
                            </p:stCondLst>
                            <p:childTnLst>
                              <p:par>
                                <p:cTn id="87" presetID="9" presetClass="entr" presetSubtype="0"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dissolve">
                                      <p:cBhvr>
                                        <p:cTn id="89" dur="500"/>
                                        <p:tgtEl>
                                          <p:spTgt spid="25"/>
                                        </p:tgtEl>
                                      </p:cBhvr>
                                    </p:animEffect>
                                  </p:childTnLst>
                                </p:cTn>
                              </p:par>
                            </p:childTnLst>
                          </p:cTn>
                        </p:par>
                        <p:par>
                          <p:cTn id="90" fill="hold">
                            <p:stCondLst>
                              <p:cond delay="2500"/>
                            </p:stCondLst>
                            <p:childTnLst>
                              <p:par>
                                <p:cTn id="91" presetID="9" presetClass="emph" presetSubtype="0" grpId="2" nodeType="afterEffect">
                                  <p:stCondLst>
                                    <p:cond delay="0"/>
                                  </p:stCondLst>
                                  <p:childTnLst>
                                    <p:set>
                                      <p:cBhvr rctx="PPT">
                                        <p:cTn id="92" dur="indefinite"/>
                                        <p:tgtEl>
                                          <p:spTgt spid="24"/>
                                        </p:tgtEl>
                                        <p:attrNameLst>
                                          <p:attrName>style.opacity</p:attrName>
                                        </p:attrNameLst>
                                      </p:cBhvr>
                                      <p:to>
                                        <p:strVal val="0.5"/>
                                      </p:to>
                                    </p:set>
                                    <p:animEffect filter="image" prLst="opacity: 0.5">
                                      <p:cBhvr rctx="IE">
                                        <p:cTn id="93" dur="indefinite"/>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0" presetClass="path" presetSubtype="0" accel="50000" decel="50000" fill="hold" grpId="0" nodeType="clickEffect">
                                  <p:stCondLst>
                                    <p:cond delay="0"/>
                                  </p:stCondLst>
                                  <p:childTnLst>
                                    <p:animMotion origin="layout" path="M 8.33333E-7 -3.33333E-6 C 0.00156 0.01528 0.00087 0.03311 0.00382 0.04769 C 0.00417 0.05139 0.00382 0.05533 0.00469 0.05903 C 0.00625 0.06621 0.01042 0.07223 0.0125 0.07894 C 0.01354 0.08195 0.01337 0.08588 0.01441 0.08889 C 0.01753 0.09861 0.01875 0.09954 0.02014 0.11019 C 0.02344 0.1625 0.02326 0.21713 0.02326 0.27014 " pathEditMode="relative" rAng="0" ptsTypes="ffffffA">
                                      <p:cBhvr>
                                        <p:cTn id="97" dur="1500" fill="hold"/>
                                        <p:tgtEl>
                                          <p:spTgt spid="18"/>
                                        </p:tgtEl>
                                        <p:attrNameLst>
                                          <p:attrName>ppt_x</p:attrName>
                                          <p:attrName>ppt_y</p:attrName>
                                        </p:attrNameLst>
                                      </p:cBhvr>
                                      <p:rCtr x="1163" y="13495"/>
                                    </p:animMotion>
                                  </p:childTnLst>
                                </p:cTn>
                              </p:par>
                              <p:par>
                                <p:cTn id="98" presetID="0" presetClass="path" presetSubtype="0" accel="50000" decel="50000" fill="hold" grpId="0" nodeType="withEffect">
                                  <p:stCondLst>
                                    <p:cond delay="0"/>
                                  </p:stCondLst>
                                  <p:childTnLst>
                                    <p:animMotion origin="layout" path="M 0 0 C 0.00104 0.00648 0.00139 0.01065 0.00469 0.01551 C 0.00556 0.01875 0.00747 0.02153 0.00816 0.02477 C 0.00955 0.03195 0.00955 0.03935 0.01059 0.04653 C 0.01094 0.04861 0.01111 0.0507 0.01164 0.05278 C 0.01233 0.05602 0.01354 0.0588 0.01407 0.06204 C 0.01511 0.06852 0.01493 0.06898 0.01632 0.07431 C 0.01702 0.07755 0.01875 0.0838 0.01875 0.0838 C 0.01927 0.09676 0.01945 0.10972 0.02101 0.12246 C 0.02223 0.13195 0.02448 0.14074 0.02448 0.15046 " pathEditMode="relative" ptsTypes="fffffffffA">
                                      <p:cBhvr>
                                        <p:cTn id="99" dur="1000" fill="hold"/>
                                        <p:tgtEl>
                                          <p:spTgt spid="17"/>
                                        </p:tgtEl>
                                        <p:attrNameLst>
                                          <p:attrName>ppt_x</p:attrName>
                                          <p:attrName>ppt_y</p:attrName>
                                        </p:attrNameLst>
                                      </p:cBhvr>
                                    </p:animMotion>
                                  </p:childTnLst>
                                </p:cTn>
                              </p:par>
                              <p:par>
                                <p:cTn id="100" presetID="0" presetClass="path" presetSubtype="0" accel="50000" decel="50000" fill="hold" grpId="0" nodeType="withEffect">
                                  <p:stCondLst>
                                    <p:cond delay="0"/>
                                  </p:stCondLst>
                                  <p:childTnLst>
                                    <p:animMotion origin="layout" path="M 4.44444E-6 -1.85185E-6 C 0.00468 0.00371 0.00625 0.00972 0.01041 0.01459 C 0.01163 0.01945 0.01614 0.02801 0.01614 0.02824 C 0.01788 0.03634 0.02048 0.04445 0.02204 0.05324 C 0.02326 0.05996 0.02413 0.06898 0.02656 0.07546 C 0.02916 0.08264 0.03333 0.08982 0.03697 0.09607 C 0.03871 0.09884 0.04166 0.10509 0.04166 0.10533 C 0.04357 0.11343 0.04635 0.1206 0.04861 0.12871 C 0.05017 0.13449 0.05052 0.14074 0.05208 0.1463 C 0.05486 0.18033 0.05329 0.15625 0.05329 0.21898 " pathEditMode="relative" rAng="0" ptsTypes="fffffffffA">
                                      <p:cBhvr>
                                        <p:cTn id="101" dur="1250" fill="hold"/>
                                        <p:tgtEl>
                                          <p:spTgt spid="16"/>
                                        </p:tgtEl>
                                        <p:attrNameLst>
                                          <p:attrName>ppt_x</p:attrName>
                                          <p:attrName>ppt_y</p:attrName>
                                        </p:attrNameLst>
                                      </p:cBhvr>
                                      <p:rCtr x="2743" y="10949"/>
                                    </p:animMotion>
                                  </p:childTnLst>
                                </p:cTn>
                              </p:par>
                            </p:childTnLst>
                          </p:cTn>
                        </p:par>
                        <p:par>
                          <p:cTn id="102" fill="hold">
                            <p:stCondLst>
                              <p:cond delay="1500"/>
                            </p:stCondLst>
                            <p:childTnLst>
                              <p:par>
                                <p:cTn id="103" presetID="9" presetClass="entr" presetSubtype="0"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dissolve">
                                      <p:cBhvr>
                                        <p:cTn id="105" dur="500"/>
                                        <p:tgtEl>
                                          <p:spTgt spid="26"/>
                                        </p:tgtEl>
                                      </p:cBhvr>
                                    </p:animEffect>
                                  </p:childTnLst>
                                </p:cTn>
                              </p:par>
                            </p:childTnLst>
                          </p:cTn>
                        </p:par>
                        <p:par>
                          <p:cTn id="106" fill="hold">
                            <p:stCondLst>
                              <p:cond delay="2000"/>
                            </p:stCondLst>
                            <p:childTnLst>
                              <p:par>
                                <p:cTn id="107" presetID="9" presetClass="emph" presetSubtype="0" grpId="2" nodeType="afterEffect">
                                  <p:stCondLst>
                                    <p:cond delay="0"/>
                                  </p:stCondLst>
                                  <p:childTnLst>
                                    <p:set>
                                      <p:cBhvr rctx="PPT">
                                        <p:cTn id="108" dur="indefinite"/>
                                        <p:tgtEl>
                                          <p:spTgt spid="25"/>
                                        </p:tgtEl>
                                        <p:attrNameLst>
                                          <p:attrName>style.opacity</p:attrName>
                                        </p:attrNameLst>
                                      </p:cBhvr>
                                      <p:to>
                                        <p:strVal val="0.5"/>
                                      </p:to>
                                    </p:set>
                                    <p:animEffect filter="image" prLst="opacity: 0.5">
                                      <p:cBhvr rctx="IE">
                                        <p:cTn id="109" dur="indefinite"/>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xit" presetSubtype="0" fill="hold" grpId="1" nodeType="clickEffect">
                                  <p:stCondLst>
                                    <p:cond delay="0"/>
                                  </p:stCondLst>
                                  <p:childTnLst>
                                    <p:animEffect transition="out" filter="dissolve">
                                      <p:cBhvr>
                                        <p:cTn id="113" dur="500"/>
                                        <p:tgtEl>
                                          <p:spTgt spid="3"/>
                                        </p:tgtEl>
                                      </p:cBhvr>
                                    </p:animEffect>
                                    <p:set>
                                      <p:cBhvr>
                                        <p:cTn id="114" dur="1" fill="hold">
                                          <p:stCondLst>
                                            <p:cond delay="499"/>
                                          </p:stCondLst>
                                        </p:cTn>
                                        <p:tgtEl>
                                          <p:spTgt spid="3"/>
                                        </p:tgtEl>
                                        <p:attrNameLst>
                                          <p:attrName>style.visibility</p:attrName>
                                        </p:attrNameLst>
                                      </p:cBhvr>
                                      <p:to>
                                        <p:strVal val="hidden"/>
                                      </p:to>
                                    </p:set>
                                  </p:childTnLst>
                                </p:cTn>
                              </p:par>
                              <p:par>
                                <p:cTn id="115" presetID="9" presetClass="exit" presetSubtype="0" fill="hold" grpId="1" nodeType="withEffect">
                                  <p:stCondLst>
                                    <p:cond delay="0"/>
                                  </p:stCondLst>
                                  <p:childTnLst>
                                    <p:animEffect transition="out" filter="dissolve">
                                      <p:cBhvr>
                                        <p:cTn id="116" dur="500"/>
                                        <p:tgtEl>
                                          <p:spTgt spid="5"/>
                                        </p:tgtEl>
                                      </p:cBhvr>
                                    </p:animEffect>
                                    <p:set>
                                      <p:cBhvr>
                                        <p:cTn id="117" dur="1" fill="hold">
                                          <p:stCondLst>
                                            <p:cond delay="499"/>
                                          </p:stCondLst>
                                        </p:cTn>
                                        <p:tgtEl>
                                          <p:spTgt spid="5"/>
                                        </p:tgtEl>
                                        <p:attrNameLst>
                                          <p:attrName>style.visibility</p:attrName>
                                        </p:attrNameLst>
                                      </p:cBhvr>
                                      <p:to>
                                        <p:strVal val="hidden"/>
                                      </p:to>
                                    </p:set>
                                  </p:childTnLst>
                                </p:cTn>
                              </p:par>
                              <p:par>
                                <p:cTn id="118" presetID="9" presetClass="exit" presetSubtype="0" fill="hold" grpId="2" nodeType="withEffect">
                                  <p:stCondLst>
                                    <p:cond delay="0"/>
                                  </p:stCondLst>
                                  <p:childTnLst>
                                    <p:animEffect transition="out" filter="dissolve">
                                      <p:cBhvr>
                                        <p:cTn id="119" dur="500"/>
                                        <p:tgtEl>
                                          <p:spTgt spid="17"/>
                                        </p:tgtEl>
                                      </p:cBhvr>
                                    </p:animEffect>
                                    <p:set>
                                      <p:cBhvr>
                                        <p:cTn id="120" dur="1" fill="hold">
                                          <p:stCondLst>
                                            <p:cond delay="499"/>
                                          </p:stCondLst>
                                        </p:cTn>
                                        <p:tgtEl>
                                          <p:spTgt spid="17"/>
                                        </p:tgtEl>
                                        <p:attrNameLst>
                                          <p:attrName>style.visibility</p:attrName>
                                        </p:attrNameLst>
                                      </p:cBhvr>
                                      <p:to>
                                        <p:strVal val="hidden"/>
                                      </p:to>
                                    </p:set>
                                  </p:childTnLst>
                                </p:cTn>
                              </p:par>
                              <p:par>
                                <p:cTn id="121" presetID="9" presetClass="exit" presetSubtype="0" fill="hold" grpId="2" nodeType="withEffect">
                                  <p:stCondLst>
                                    <p:cond delay="0"/>
                                  </p:stCondLst>
                                  <p:childTnLst>
                                    <p:animEffect transition="out" filter="dissolve">
                                      <p:cBhvr>
                                        <p:cTn id="122" dur="500"/>
                                        <p:tgtEl>
                                          <p:spTgt spid="16"/>
                                        </p:tgtEl>
                                      </p:cBhvr>
                                    </p:animEffect>
                                    <p:set>
                                      <p:cBhvr>
                                        <p:cTn id="123" dur="1" fill="hold">
                                          <p:stCondLst>
                                            <p:cond delay="499"/>
                                          </p:stCondLst>
                                        </p:cTn>
                                        <p:tgtEl>
                                          <p:spTgt spid="16"/>
                                        </p:tgtEl>
                                        <p:attrNameLst>
                                          <p:attrName>style.visibility</p:attrName>
                                        </p:attrNameLst>
                                      </p:cBhvr>
                                      <p:to>
                                        <p:strVal val="hidden"/>
                                      </p:to>
                                    </p:set>
                                  </p:childTnLst>
                                </p:cTn>
                              </p:par>
                              <p:par>
                                <p:cTn id="124" presetID="9" presetClass="exit" presetSubtype="0" fill="hold" grpId="2" nodeType="withEffect">
                                  <p:stCondLst>
                                    <p:cond delay="0"/>
                                  </p:stCondLst>
                                  <p:childTnLst>
                                    <p:animEffect transition="out" filter="dissolv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23"/>
                                        </p:tgtEl>
                                      </p:cBhvr>
                                    </p:animEffect>
                                    <p:set>
                                      <p:cBhvr>
                                        <p:cTn id="129" dur="1" fill="hold">
                                          <p:stCondLst>
                                            <p:cond delay="499"/>
                                          </p:stCondLst>
                                        </p:cTn>
                                        <p:tgtEl>
                                          <p:spTgt spid="23"/>
                                        </p:tgtEl>
                                        <p:attrNameLst>
                                          <p:attrName>style.visibility</p:attrName>
                                        </p:attrNameLst>
                                      </p:cBhvr>
                                      <p:to>
                                        <p:strVal val="hidden"/>
                                      </p:to>
                                    </p:set>
                                  </p:childTnLst>
                                </p:cTn>
                              </p:par>
                              <p:par>
                                <p:cTn id="130" presetID="9" presetClass="exit" presetSubtype="0" fill="hold" grpId="2" nodeType="withEffect">
                                  <p:stCondLst>
                                    <p:cond delay="0"/>
                                  </p:stCondLst>
                                  <p:childTnLst>
                                    <p:animEffect transition="out" filter="dissolv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500"/>
                                        <p:tgtEl>
                                          <p:spTgt spid="19"/>
                                        </p:tgtEl>
                                      </p:cBhvr>
                                    </p:animEffect>
                                    <p:set>
                                      <p:cBhvr>
                                        <p:cTn id="135" dur="1" fill="hold">
                                          <p:stCondLst>
                                            <p:cond delay="499"/>
                                          </p:stCondLst>
                                        </p:cTn>
                                        <p:tgtEl>
                                          <p:spTgt spid="19"/>
                                        </p:tgtEl>
                                        <p:attrNameLst>
                                          <p:attrName>style.visibility</p:attrName>
                                        </p:attrNameLst>
                                      </p:cBhvr>
                                      <p:to>
                                        <p:strVal val="hidden"/>
                                      </p:to>
                                    </p:set>
                                  </p:childTnLst>
                                </p:cTn>
                              </p:par>
                              <p:par>
                                <p:cTn id="136" presetID="9" presetClass="exit" presetSubtype="0" fill="hold" grpId="1" nodeType="withEffect">
                                  <p:stCondLst>
                                    <p:cond delay="0"/>
                                  </p:stCondLst>
                                  <p:childTnLst>
                                    <p:animEffect transition="out" filter="dissolve">
                                      <p:cBhvr>
                                        <p:cTn id="137" dur="500"/>
                                        <p:tgtEl>
                                          <p:spTgt spid="22"/>
                                        </p:tgtEl>
                                      </p:cBhvr>
                                    </p:animEffect>
                                    <p:set>
                                      <p:cBhvr>
                                        <p:cTn id="138" dur="1" fill="hold">
                                          <p:stCondLst>
                                            <p:cond delay="499"/>
                                          </p:stCondLst>
                                        </p:cTn>
                                        <p:tgtEl>
                                          <p:spTgt spid="22"/>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2"/>
                                        </p:tgtEl>
                                      </p:cBhvr>
                                    </p:animEffect>
                                    <p:set>
                                      <p:cBhvr>
                                        <p:cTn id="141" dur="1" fill="hold">
                                          <p:stCondLst>
                                            <p:cond delay="499"/>
                                          </p:stCondLst>
                                        </p:cTn>
                                        <p:tgtEl>
                                          <p:spTgt spid="2"/>
                                        </p:tgtEl>
                                        <p:attrNameLst>
                                          <p:attrName>style.visibility</p:attrName>
                                        </p:attrNameLst>
                                      </p:cBhvr>
                                      <p:to>
                                        <p:strVal val="hidden"/>
                                      </p:to>
                                    </p:set>
                                  </p:childTnLst>
                                </p:cTn>
                              </p:par>
                              <p:par>
                                <p:cTn id="142" presetID="9" presetClass="exit" presetSubtype="0" fill="hold" grpId="1" nodeType="withEffect">
                                  <p:stCondLst>
                                    <p:cond delay="0"/>
                                  </p:stCondLst>
                                  <p:childTnLst>
                                    <p:animEffect transition="out" filter="dissolve">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par>
                                <p:cTn id="145" presetID="9" presetClass="exit" presetSubtype="0" fill="hold" grpId="1" nodeType="withEffect">
                                  <p:stCondLst>
                                    <p:cond delay="0"/>
                                  </p:stCondLst>
                                  <p:childTnLst>
                                    <p:animEffect transition="out" filter="dissolve">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par>
                                <p:cTn id="148" presetID="9" presetClass="exit" presetSubtype="0" fill="hold" grpId="1" nodeType="withEffect">
                                  <p:stCondLst>
                                    <p:cond delay="0"/>
                                  </p:stCondLst>
                                  <p:childTnLst>
                                    <p:animEffect transition="out" filter="dissolve">
                                      <p:cBhvr>
                                        <p:cTn id="149" dur="500"/>
                                        <p:tgtEl>
                                          <p:spTgt spid="26"/>
                                        </p:tgtEl>
                                      </p:cBhvr>
                                    </p:animEffect>
                                    <p:set>
                                      <p:cBhvr>
                                        <p:cTn id="15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5" grpId="1"/>
      <p:bldP spid="7" grpId="0" animBg="1"/>
      <p:bldP spid="7" grpId="1" animBg="1"/>
      <p:bldP spid="10" grpId="0" animBg="1"/>
      <p:bldP spid="10" grpId="1" animBg="1"/>
      <p:bldP spid="11" grpId="0" animBg="1"/>
      <p:bldP spid="11" grpId="1" animBg="1"/>
      <p:bldP spid="12" grpId="0"/>
      <p:bldP spid="12" grpId="1"/>
      <p:bldP spid="13" grpId="0"/>
      <p:bldP spid="13" grpId="1"/>
      <p:bldP spid="14" grpId="0"/>
      <p:bldP spid="14" grpId="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20" grpId="0"/>
      <p:bldP spid="20" grpId="2"/>
      <p:bldP spid="22" grpId="0" animBg="1"/>
      <p:bldP spid="22" grpId="1" animBg="1"/>
      <p:bldP spid="24" grpId="0"/>
      <p:bldP spid="24" grpId="1"/>
      <p:bldP spid="24" grpId="2"/>
      <p:bldP spid="25" grpId="0"/>
      <p:bldP spid="25" grpId="1"/>
      <p:bldP spid="25" grpId="2"/>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52143"/>
            <a:ext cx="8229600" cy="517064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000" b="1" dirty="0">
                <a:effectLst>
                  <a:outerShdw blurRad="38100" dist="38100" dir="2700000" algn="tl">
                    <a:srgbClr val="000000">
                      <a:alpha val="43137"/>
                    </a:srgbClr>
                  </a:outerShdw>
                </a:effectLst>
              </a:rPr>
              <a:t>Rev. </a:t>
            </a:r>
            <a:r>
              <a:rPr lang="en-US" sz="3000" b="1" dirty="0" smtClean="0">
                <a:effectLst>
                  <a:outerShdw blurRad="38100" dist="38100" dir="2700000" algn="tl">
                    <a:srgbClr val="000000">
                      <a:alpha val="43137"/>
                    </a:srgbClr>
                  </a:outerShdw>
                </a:effectLst>
              </a:rPr>
              <a:t>5:2-5 – </a:t>
            </a:r>
            <a:r>
              <a:rPr lang="en-US" sz="3000" b="1" baseline="30000" dirty="0" smtClean="0">
                <a:effectLst>
                  <a:outerShdw blurRad="38100" dist="38100" dir="2700000" algn="tl">
                    <a:srgbClr val="000000">
                      <a:alpha val="43137"/>
                    </a:srgbClr>
                  </a:outerShdw>
                </a:effectLst>
              </a:rPr>
              <a:t>2</a:t>
            </a:r>
            <a:r>
              <a:rPr lang="en-US" sz="3000" b="1" dirty="0">
                <a:effectLst>
                  <a:outerShdw blurRad="38100" dist="38100" dir="2700000" algn="tl">
                    <a:srgbClr val="000000">
                      <a:alpha val="43137"/>
                    </a:srgbClr>
                  </a:outerShdw>
                </a:effectLst>
              </a:rPr>
              <a:t> </a:t>
            </a:r>
            <a:r>
              <a:rPr lang="en-US" sz="3000" b="1" dirty="0" smtClean="0">
                <a:solidFill>
                  <a:schemeClr val="accent6">
                    <a:lumMod val="75000"/>
                  </a:schemeClr>
                </a:solidFill>
                <a:effectLst>
                  <a:outerShdw blurRad="38100" dist="38100" dir="2700000" algn="tl">
                    <a:srgbClr val="000000">
                      <a:alpha val="43137"/>
                    </a:srgbClr>
                  </a:outerShdw>
                </a:effectLst>
              </a:rPr>
              <a:t>Then </a:t>
            </a:r>
            <a:r>
              <a:rPr lang="en-US" sz="3000" b="1" dirty="0">
                <a:solidFill>
                  <a:schemeClr val="accent6">
                    <a:lumMod val="75000"/>
                  </a:schemeClr>
                </a:solidFill>
                <a:effectLst>
                  <a:outerShdw blurRad="38100" dist="38100" dir="2700000" algn="tl">
                    <a:srgbClr val="000000">
                      <a:alpha val="43137"/>
                    </a:srgbClr>
                  </a:outerShdw>
                </a:effectLst>
              </a:rPr>
              <a:t>I saw a strong angel proclaiming with a loud voice, "Who is worthy to open the scroll and to loose its seals?" </a:t>
            </a:r>
            <a:r>
              <a:rPr lang="en-US" sz="3000" b="1" baseline="30000" dirty="0">
                <a:effectLst>
                  <a:outerShdw blurRad="38100" dist="38100" dir="2700000" algn="tl">
                    <a:srgbClr val="000000">
                      <a:alpha val="43137"/>
                    </a:srgbClr>
                  </a:outerShdw>
                </a:effectLst>
              </a:rPr>
              <a:t>3</a:t>
            </a:r>
            <a:r>
              <a:rPr lang="en-US" sz="3000" b="1" dirty="0">
                <a:effectLst>
                  <a:outerShdw blurRad="38100" dist="38100" dir="2700000" algn="tl">
                    <a:srgbClr val="000000">
                      <a:alpha val="43137"/>
                    </a:srgbClr>
                  </a:outerShdw>
                </a:effectLst>
              </a:rPr>
              <a:t> </a:t>
            </a:r>
            <a:r>
              <a:rPr lang="en-US" sz="3000" b="1" dirty="0">
                <a:solidFill>
                  <a:schemeClr val="accent6">
                    <a:lumMod val="75000"/>
                  </a:schemeClr>
                </a:solidFill>
                <a:effectLst>
                  <a:outerShdw blurRad="38100" dist="38100" dir="2700000" algn="tl">
                    <a:srgbClr val="000000">
                      <a:alpha val="43137"/>
                    </a:srgbClr>
                  </a:outerShdw>
                </a:effectLst>
              </a:rPr>
              <a:t>And no one in heaven or on the earth or under the earth was able to open the scroll, or to look at it. </a:t>
            </a:r>
            <a:r>
              <a:rPr lang="en-US" sz="3000" b="1" baseline="30000" dirty="0">
                <a:effectLst>
                  <a:outerShdw blurRad="38100" dist="38100" dir="2700000" algn="tl">
                    <a:srgbClr val="000000">
                      <a:alpha val="43137"/>
                    </a:srgbClr>
                  </a:outerShdw>
                </a:effectLst>
              </a:rPr>
              <a:t>4</a:t>
            </a:r>
            <a:r>
              <a:rPr lang="en-US" sz="3000" b="1" dirty="0">
                <a:effectLst>
                  <a:outerShdw blurRad="38100" dist="38100" dir="2700000" algn="tl">
                    <a:srgbClr val="000000">
                      <a:alpha val="43137"/>
                    </a:srgbClr>
                  </a:outerShdw>
                </a:effectLst>
              </a:rPr>
              <a:t> </a:t>
            </a:r>
            <a:r>
              <a:rPr lang="en-US" sz="3000" b="1" dirty="0">
                <a:solidFill>
                  <a:schemeClr val="accent6">
                    <a:lumMod val="75000"/>
                  </a:schemeClr>
                </a:solidFill>
                <a:effectLst>
                  <a:outerShdw blurRad="38100" dist="38100" dir="2700000" algn="tl">
                    <a:srgbClr val="000000">
                      <a:alpha val="43137"/>
                    </a:srgbClr>
                  </a:outerShdw>
                </a:effectLst>
              </a:rPr>
              <a:t>So I wept much, because no one was found worthy to open and read the scroll, or to look at it.</a:t>
            </a:r>
            <a:r>
              <a:rPr lang="en-US" sz="3000" b="1" dirty="0">
                <a:effectLst>
                  <a:outerShdw blurRad="38100" dist="38100" dir="2700000" algn="tl">
                    <a:srgbClr val="000000">
                      <a:alpha val="43137"/>
                    </a:srgbClr>
                  </a:outerShdw>
                </a:effectLst>
              </a:rPr>
              <a:t> </a:t>
            </a:r>
            <a:r>
              <a:rPr lang="en-US" sz="3000" b="1" baseline="30000" dirty="0">
                <a:effectLst>
                  <a:outerShdw blurRad="38100" dist="38100" dir="2700000" algn="tl">
                    <a:srgbClr val="000000">
                      <a:alpha val="43137"/>
                    </a:srgbClr>
                  </a:outerShdw>
                </a:effectLst>
              </a:rPr>
              <a:t>5</a:t>
            </a:r>
            <a:r>
              <a:rPr lang="en-US" sz="3000" b="1" dirty="0">
                <a:effectLst>
                  <a:outerShdw blurRad="38100" dist="38100" dir="2700000" algn="tl">
                    <a:srgbClr val="000000">
                      <a:alpha val="43137"/>
                    </a:srgbClr>
                  </a:outerShdw>
                </a:effectLst>
              </a:rPr>
              <a:t> </a:t>
            </a:r>
            <a:r>
              <a:rPr lang="en-US" sz="3000" b="1" dirty="0">
                <a:solidFill>
                  <a:schemeClr val="accent6">
                    <a:lumMod val="75000"/>
                  </a:schemeClr>
                </a:solidFill>
                <a:effectLst>
                  <a:outerShdw blurRad="38100" dist="38100" dir="2700000" algn="tl">
                    <a:srgbClr val="000000">
                      <a:alpha val="43137"/>
                    </a:srgbClr>
                  </a:outerShdw>
                </a:effectLst>
              </a:rPr>
              <a:t>But one of the elders said to me, "Do not weep. Behold, the Lion of the tribe of Judah, the Root of David, has prevailed to open the scroll and to loose its seven seals."</a:t>
            </a:r>
          </a:p>
        </p:txBody>
      </p:sp>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63:1 – 64:12</a:t>
            </a:r>
            <a:endParaRPr lang="en-US" sz="4800" b="1" dirty="0">
              <a:ln>
                <a:solidFill>
                  <a:schemeClr val="bg1"/>
                </a:solidFill>
              </a:ln>
              <a:solidFill>
                <a:srgbClr val="FFFFFF"/>
              </a:solidFill>
              <a:latin typeface="UglyQua" pitchFamily="2" charset="0"/>
            </a:endParaRPr>
          </a:p>
        </p:txBody>
      </p:sp>
    </p:spTree>
    <p:extLst>
      <p:ext uri="{BB962C8B-B14F-4D97-AF65-F5344CB8AC3E}">
        <p14:creationId xmlns:p14="http://schemas.microsoft.com/office/powerpoint/2010/main" xmlns="" val="278360942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effectLst>
                  <a:outerShdw blurRad="38100" dist="38100" dir="2700000" algn="tl">
                    <a:srgbClr val="000000">
                      <a:alpha val="43137"/>
                    </a:srgbClr>
                  </a:outerShdw>
                </a:effectLst>
                <a:latin typeface="UglyQua" pitchFamily="2" charset="0"/>
              </a:rPr>
              <a:t>63:1 – 64:12</a:t>
            </a:r>
            <a:endParaRPr lang="en-US" sz="4800" b="1" dirty="0">
              <a:ln>
                <a:solidFill>
                  <a:schemeClr val="bg1"/>
                </a:solidFill>
              </a:ln>
              <a:solidFill>
                <a:srgbClr val="FFFFFF"/>
              </a:solidFill>
              <a:effectLst>
                <a:outerShdw blurRad="38100" dist="38100" dir="2700000" algn="tl">
                  <a:srgbClr val="000000">
                    <a:alpha val="43137"/>
                  </a:srgbClr>
                </a:outerShdw>
              </a:effectLst>
              <a:latin typeface="UglyQua" pitchFamily="2" charset="0"/>
            </a:endParaRPr>
          </a:p>
        </p:txBody>
      </p:sp>
      <p:sp>
        <p:nvSpPr>
          <p:cNvPr id="2" name="TextBox 1"/>
          <p:cNvSpPr txBox="1"/>
          <p:nvPr/>
        </p:nvSpPr>
        <p:spPr>
          <a:xfrm rot="21360000">
            <a:off x="5334000" y="1262655"/>
            <a:ext cx="2171701" cy="58477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pPr algn="ctr"/>
            <a:r>
              <a:rPr lang="en-US" sz="3200" b="1" dirty="0" smtClean="0">
                <a:solidFill>
                  <a:srgbClr val="6A4230"/>
                </a:solidFill>
                <a:effectLst>
                  <a:outerShdw blurRad="38100" dist="38100" dir="2700000" algn="tl">
                    <a:srgbClr val="000000">
                      <a:alpha val="43137"/>
                    </a:srgbClr>
                  </a:outerShdw>
                </a:effectLst>
                <a:latin typeface="UglyQua" pitchFamily="2" charset="0"/>
              </a:rPr>
              <a:t>Trod-</a:t>
            </a:r>
            <a:r>
              <a:rPr lang="en-US" sz="3200" b="1" dirty="0" err="1" smtClean="0">
                <a:solidFill>
                  <a:srgbClr val="6A4230"/>
                </a:solidFill>
                <a:effectLst>
                  <a:outerShdw blurRad="38100" dist="38100" dir="2700000" algn="tl">
                    <a:srgbClr val="000000">
                      <a:alpha val="43137"/>
                    </a:srgbClr>
                  </a:outerShdw>
                </a:effectLst>
                <a:latin typeface="UglyQua" pitchFamily="2" charset="0"/>
              </a:rPr>
              <a:t>dee</a:t>
            </a:r>
            <a:endParaRPr lang="en-US" sz="3200" b="1" dirty="0">
              <a:solidFill>
                <a:srgbClr val="6A4230"/>
              </a:solidFill>
              <a:effectLst>
                <a:outerShdw blurRad="38100" dist="38100" dir="2700000" algn="tl">
                  <a:srgbClr val="000000">
                    <a:alpha val="43137"/>
                  </a:srgbClr>
                </a:outerShdw>
              </a:effectLst>
              <a:latin typeface="UglyQua" pitchFamily="2" charset="0"/>
            </a:endParaRPr>
          </a:p>
        </p:txBody>
      </p:sp>
      <p:pic>
        <p:nvPicPr>
          <p:cNvPr id="1034" name="Picture 10" descr="http://2.bp.blogspot.com/_WbAU8ObCwE8/Sz8P6f-jhzI/AAAAAAAAGDc/D8zW1SKx9s0/s400/judas-iscario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349820">
            <a:off x="4572000" y="1795347"/>
            <a:ext cx="3875709" cy="3790929"/>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1032" name="Picture 8" descr="http://revelationlove.files.wordpress.com/2010/02/returning-kin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89217">
            <a:off x="1449552" y="1408264"/>
            <a:ext cx="3470095" cy="4883836"/>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rot="300000">
            <a:off x="2343691" y="894603"/>
            <a:ext cx="2171701" cy="58477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solidFill>
                  <a:srgbClr val="6A4230"/>
                </a:solidFill>
                <a:effectLst>
                  <a:outerShdw blurRad="38100" dist="38100" dir="2700000" algn="tl">
                    <a:srgbClr val="000000">
                      <a:alpha val="43137"/>
                    </a:srgbClr>
                  </a:outerShdw>
                </a:effectLst>
                <a:latin typeface="UglyQua" pitchFamily="2" charset="0"/>
              </a:rPr>
              <a:t>Trod-der</a:t>
            </a:r>
            <a:endParaRPr lang="en-US" sz="3200" b="1" dirty="0">
              <a:solidFill>
                <a:srgbClr val="6A4230"/>
              </a:solidFill>
              <a:effectLst>
                <a:outerShdw blurRad="38100" dist="38100" dir="2700000" algn="tl">
                  <a:srgbClr val="000000">
                    <a:alpha val="43137"/>
                  </a:srgbClr>
                </a:outerShdw>
              </a:effectLst>
              <a:latin typeface="UglyQua"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dissolv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032"/>
                                        </p:tgtEl>
                                      </p:cBhvr>
                                    </p:animEffect>
                                    <p:set>
                                      <p:cBhvr>
                                        <p:cTn id="28" dur="1" fill="hold">
                                          <p:stCondLst>
                                            <p:cond delay="499"/>
                                          </p:stCondLst>
                                        </p:cTn>
                                        <p:tgtEl>
                                          <p:spTgt spid="1032"/>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034"/>
                                        </p:tgtEl>
                                      </p:cBhvr>
                                    </p:animEffect>
                                    <p:set>
                                      <p:cBhvr>
                                        <p:cTn id="31" dur="1" fill="hold">
                                          <p:stCondLst>
                                            <p:cond delay="4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52143"/>
            <a:ext cx="8229600" cy="486287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000" b="1" dirty="0">
                <a:effectLst>
                  <a:outerShdw blurRad="38100" dist="38100" dir="2700000" algn="tl">
                    <a:srgbClr val="000000">
                      <a:alpha val="43137"/>
                    </a:srgbClr>
                  </a:outerShdw>
                </a:effectLst>
              </a:rPr>
              <a:t>Is. </a:t>
            </a:r>
            <a:r>
              <a:rPr lang="en-US" sz="3000" b="1" dirty="0" smtClean="0">
                <a:effectLst>
                  <a:outerShdw blurRad="38100" dist="38100" dir="2700000" algn="tl">
                    <a:srgbClr val="000000">
                      <a:alpha val="43137"/>
                    </a:srgbClr>
                  </a:outerShdw>
                </a:effectLst>
              </a:rPr>
              <a:t>61:1-2a – </a:t>
            </a:r>
            <a:r>
              <a:rPr lang="en-US" sz="3000" b="1" baseline="30000" dirty="0" smtClean="0">
                <a:effectLst>
                  <a:outerShdw blurRad="38100" dist="38100" dir="2700000" algn="tl">
                    <a:srgbClr val="000000">
                      <a:alpha val="43137"/>
                    </a:srgbClr>
                  </a:outerShdw>
                </a:effectLst>
              </a:rPr>
              <a:t>1</a:t>
            </a:r>
            <a:r>
              <a:rPr lang="en-US" sz="3000" b="1" dirty="0" smtClean="0">
                <a:effectLst>
                  <a:outerShdw blurRad="38100" dist="38100" dir="2700000" algn="tl">
                    <a:srgbClr val="000000">
                      <a:alpha val="43137"/>
                    </a:srgbClr>
                  </a:outerShdw>
                </a:effectLst>
              </a:rPr>
              <a:t> </a:t>
            </a:r>
            <a:r>
              <a:rPr lang="en-US" sz="3000" b="1" dirty="0" smtClean="0">
                <a:solidFill>
                  <a:schemeClr val="accent6">
                    <a:lumMod val="75000"/>
                  </a:schemeClr>
                </a:solidFill>
                <a:effectLst>
                  <a:outerShdw blurRad="38100" dist="38100" dir="2700000" algn="tl">
                    <a:srgbClr val="000000">
                      <a:alpha val="43137"/>
                    </a:srgbClr>
                  </a:outerShdw>
                </a:effectLst>
              </a:rPr>
              <a:t>The </a:t>
            </a:r>
            <a:r>
              <a:rPr lang="en-US" sz="3000" b="1" dirty="0">
                <a:solidFill>
                  <a:schemeClr val="accent6">
                    <a:lumMod val="75000"/>
                  </a:schemeClr>
                </a:solidFill>
                <a:effectLst>
                  <a:outerShdw blurRad="38100" dist="38100" dir="2700000" algn="tl">
                    <a:srgbClr val="000000">
                      <a:alpha val="43137"/>
                    </a:srgbClr>
                  </a:outerShdw>
                </a:effectLst>
              </a:rPr>
              <a:t>Spirit of the Lord GOD </a:t>
            </a:r>
            <a:r>
              <a:rPr lang="en-US" sz="3000" b="1" i="1" dirty="0">
                <a:solidFill>
                  <a:schemeClr val="accent6">
                    <a:lumMod val="75000"/>
                  </a:schemeClr>
                </a:solidFill>
                <a:effectLst>
                  <a:outerShdw blurRad="38100" dist="38100" dir="2700000" algn="tl">
                    <a:srgbClr val="000000">
                      <a:alpha val="43137"/>
                    </a:srgbClr>
                  </a:outerShdw>
                </a:effectLst>
              </a:rPr>
              <a:t>is</a:t>
            </a:r>
            <a:r>
              <a:rPr lang="en-US" sz="3000" b="1" dirty="0">
                <a:solidFill>
                  <a:schemeClr val="accent6">
                    <a:lumMod val="75000"/>
                  </a:schemeClr>
                </a:solidFill>
                <a:effectLst>
                  <a:outerShdw blurRad="38100" dist="38100" dir="2700000" algn="tl">
                    <a:srgbClr val="000000">
                      <a:alpha val="43137"/>
                    </a:srgbClr>
                  </a:outerShdw>
                </a:effectLst>
              </a:rPr>
              <a:t> upon Me,</a:t>
            </a:r>
          </a:p>
          <a:p>
            <a:r>
              <a:rPr lang="en-US" sz="3000" b="1" dirty="0" smtClean="0">
                <a:solidFill>
                  <a:schemeClr val="accent6">
                    <a:lumMod val="75000"/>
                  </a:schemeClr>
                </a:solidFill>
                <a:effectLst>
                  <a:outerShdw blurRad="38100" dist="38100" dir="2700000" algn="tl">
                    <a:srgbClr val="000000">
                      <a:alpha val="43137"/>
                    </a:srgbClr>
                  </a:outerShdw>
                </a:effectLst>
              </a:rPr>
              <a:t>Because </a:t>
            </a:r>
            <a:r>
              <a:rPr lang="en-US" sz="3000" b="1" dirty="0">
                <a:solidFill>
                  <a:schemeClr val="accent6">
                    <a:lumMod val="75000"/>
                  </a:schemeClr>
                </a:solidFill>
                <a:effectLst>
                  <a:outerShdw blurRad="38100" dist="38100" dir="2700000" algn="tl">
                    <a:srgbClr val="000000">
                      <a:alpha val="43137"/>
                    </a:srgbClr>
                  </a:outerShdw>
                </a:effectLst>
              </a:rPr>
              <a:t>the </a:t>
            </a:r>
            <a:r>
              <a:rPr lang="en-US" sz="3000" b="1" cap="small" dirty="0">
                <a:solidFill>
                  <a:schemeClr val="accent6">
                    <a:lumMod val="75000"/>
                  </a:schemeClr>
                </a:solidFill>
                <a:effectLst>
                  <a:outerShdw blurRad="38100" dist="38100" dir="2700000" algn="tl">
                    <a:srgbClr val="000000">
                      <a:alpha val="43137"/>
                    </a:srgbClr>
                  </a:outerShdw>
                </a:effectLst>
              </a:rPr>
              <a:t>Lord</a:t>
            </a:r>
            <a:r>
              <a:rPr lang="en-US" sz="3000" b="1" dirty="0">
                <a:solidFill>
                  <a:schemeClr val="accent6">
                    <a:lumMod val="75000"/>
                  </a:schemeClr>
                </a:solidFill>
                <a:effectLst>
                  <a:outerShdw blurRad="38100" dist="38100" dir="2700000" algn="tl">
                    <a:srgbClr val="000000">
                      <a:alpha val="43137"/>
                    </a:srgbClr>
                  </a:outerShdw>
                </a:effectLst>
              </a:rPr>
              <a:t> has anointed Me</a:t>
            </a:r>
          </a:p>
          <a:p>
            <a:r>
              <a:rPr lang="en-US" sz="3000" b="1" dirty="0" smtClean="0">
                <a:solidFill>
                  <a:schemeClr val="accent6">
                    <a:lumMod val="75000"/>
                  </a:schemeClr>
                </a:solidFill>
                <a:effectLst>
                  <a:outerShdw blurRad="38100" dist="38100" dir="2700000" algn="tl">
                    <a:srgbClr val="000000">
                      <a:alpha val="43137"/>
                    </a:srgbClr>
                  </a:outerShdw>
                </a:effectLst>
              </a:rPr>
              <a:t>To </a:t>
            </a:r>
            <a:r>
              <a:rPr lang="en-US" sz="3000" b="1" dirty="0">
                <a:solidFill>
                  <a:schemeClr val="accent6">
                    <a:lumMod val="75000"/>
                  </a:schemeClr>
                </a:solidFill>
                <a:effectLst>
                  <a:outerShdw blurRad="38100" dist="38100" dir="2700000" algn="tl">
                    <a:srgbClr val="000000">
                      <a:alpha val="43137"/>
                    </a:srgbClr>
                  </a:outerShdw>
                </a:effectLst>
              </a:rPr>
              <a:t>preach good tidings to the poor;</a:t>
            </a:r>
          </a:p>
          <a:p>
            <a:r>
              <a:rPr lang="en-US" sz="3000" b="1" dirty="0" smtClean="0">
                <a:solidFill>
                  <a:schemeClr val="accent6">
                    <a:lumMod val="75000"/>
                  </a:schemeClr>
                </a:solidFill>
                <a:effectLst>
                  <a:outerShdw blurRad="38100" dist="38100" dir="2700000" algn="tl">
                    <a:srgbClr val="000000">
                      <a:alpha val="43137"/>
                    </a:srgbClr>
                  </a:outerShdw>
                </a:effectLst>
              </a:rPr>
              <a:t>He </a:t>
            </a:r>
            <a:r>
              <a:rPr lang="en-US" sz="3000" b="1" dirty="0">
                <a:solidFill>
                  <a:schemeClr val="accent6">
                    <a:lumMod val="75000"/>
                  </a:schemeClr>
                </a:solidFill>
                <a:effectLst>
                  <a:outerShdw blurRad="38100" dist="38100" dir="2700000" algn="tl">
                    <a:srgbClr val="000000">
                      <a:alpha val="43137"/>
                    </a:srgbClr>
                  </a:outerShdw>
                </a:effectLst>
              </a:rPr>
              <a:t>has sent Me to heal the brokenhearted,</a:t>
            </a:r>
          </a:p>
          <a:p>
            <a:r>
              <a:rPr lang="en-US" sz="3000" b="1" dirty="0" smtClean="0">
                <a:solidFill>
                  <a:schemeClr val="accent6">
                    <a:lumMod val="75000"/>
                  </a:schemeClr>
                </a:solidFill>
                <a:effectLst>
                  <a:outerShdw blurRad="38100" dist="38100" dir="2700000" algn="tl">
                    <a:srgbClr val="000000">
                      <a:alpha val="43137"/>
                    </a:srgbClr>
                  </a:outerShdw>
                </a:effectLst>
              </a:rPr>
              <a:t>To </a:t>
            </a:r>
            <a:r>
              <a:rPr lang="en-US" sz="3000" b="1" dirty="0">
                <a:solidFill>
                  <a:schemeClr val="accent6">
                    <a:lumMod val="75000"/>
                  </a:schemeClr>
                </a:solidFill>
                <a:effectLst>
                  <a:outerShdw blurRad="38100" dist="38100" dir="2700000" algn="tl">
                    <a:srgbClr val="000000">
                      <a:alpha val="43137"/>
                    </a:srgbClr>
                  </a:outerShdw>
                </a:effectLst>
              </a:rPr>
              <a:t>proclaim liberty to the captives,</a:t>
            </a:r>
          </a:p>
          <a:p>
            <a:r>
              <a:rPr lang="en-US" sz="3000" b="1" dirty="0" smtClean="0">
                <a:solidFill>
                  <a:schemeClr val="accent6">
                    <a:lumMod val="75000"/>
                  </a:schemeClr>
                </a:solidFill>
                <a:effectLst>
                  <a:outerShdw blurRad="38100" dist="38100" dir="2700000" algn="tl">
                    <a:srgbClr val="000000">
                      <a:alpha val="43137"/>
                    </a:srgbClr>
                  </a:outerShdw>
                </a:effectLst>
              </a:rPr>
              <a:t>And </a:t>
            </a:r>
            <a:r>
              <a:rPr lang="en-US" sz="3000" b="1" dirty="0">
                <a:solidFill>
                  <a:schemeClr val="accent6">
                    <a:lumMod val="75000"/>
                  </a:schemeClr>
                </a:solidFill>
                <a:effectLst>
                  <a:outerShdw blurRad="38100" dist="38100" dir="2700000" algn="tl">
                    <a:srgbClr val="000000">
                      <a:alpha val="43137"/>
                    </a:srgbClr>
                  </a:outerShdw>
                </a:effectLst>
              </a:rPr>
              <a:t>the opening of the prison to </a:t>
            </a:r>
            <a:r>
              <a:rPr lang="en-US" sz="3000" b="1" i="1" dirty="0">
                <a:solidFill>
                  <a:schemeClr val="accent6">
                    <a:lumMod val="75000"/>
                  </a:schemeClr>
                </a:solidFill>
                <a:effectLst>
                  <a:outerShdw blurRad="38100" dist="38100" dir="2700000" algn="tl">
                    <a:srgbClr val="000000">
                      <a:alpha val="43137"/>
                    </a:srgbClr>
                  </a:outerShdw>
                </a:effectLst>
              </a:rPr>
              <a:t>those who</a:t>
            </a:r>
            <a:r>
              <a:rPr lang="en-US" sz="3000" b="1" dirty="0">
                <a:solidFill>
                  <a:schemeClr val="accent6">
                    <a:lumMod val="75000"/>
                  </a:schemeClr>
                </a:solidFill>
                <a:effectLst>
                  <a:outerShdw blurRad="38100" dist="38100" dir="2700000" algn="tl">
                    <a:srgbClr val="000000">
                      <a:alpha val="43137"/>
                    </a:srgbClr>
                  </a:outerShdw>
                </a:effectLst>
              </a:rPr>
              <a:t> are bound;</a:t>
            </a:r>
          </a:p>
          <a:p>
            <a:r>
              <a:rPr lang="en-US" sz="3000" b="1" baseline="30000" dirty="0" smtClean="0">
                <a:effectLst>
                  <a:outerShdw blurRad="38100" dist="38100" dir="2700000" algn="tl">
                    <a:srgbClr val="000000">
                      <a:alpha val="43137"/>
                    </a:srgbClr>
                  </a:outerShdw>
                </a:effectLst>
              </a:rPr>
              <a:t>2a</a:t>
            </a:r>
            <a:r>
              <a:rPr lang="en-US" sz="3000" b="1" dirty="0">
                <a:effectLst>
                  <a:outerShdw blurRad="38100" dist="38100" dir="2700000" algn="tl">
                    <a:srgbClr val="000000">
                      <a:alpha val="43137"/>
                    </a:srgbClr>
                  </a:outerShdw>
                </a:effectLst>
              </a:rPr>
              <a:t> </a:t>
            </a:r>
            <a:r>
              <a:rPr lang="en-US" sz="3000" b="1" dirty="0" smtClean="0">
                <a:solidFill>
                  <a:schemeClr val="accent6">
                    <a:lumMod val="75000"/>
                  </a:schemeClr>
                </a:solidFill>
                <a:effectLst>
                  <a:outerShdw blurRad="38100" dist="38100" dir="2700000" algn="tl">
                    <a:srgbClr val="000000">
                      <a:alpha val="43137"/>
                    </a:srgbClr>
                  </a:outerShdw>
                </a:effectLst>
              </a:rPr>
              <a:t>To </a:t>
            </a:r>
            <a:r>
              <a:rPr lang="en-US" sz="3000" b="1" dirty="0">
                <a:solidFill>
                  <a:schemeClr val="accent6">
                    <a:lumMod val="75000"/>
                  </a:schemeClr>
                </a:solidFill>
                <a:effectLst>
                  <a:outerShdw blurRad="38100" dist="38100" dir="2700000" algn="tl">
                    <a:srgbClr val="000000">
                      <a:alpha val="43137"/>
                    </a:srgbClr>
                  </a:outerShdw>
                </a:effectLst>
              </a:rPr>
              <a:t>proclaim the acceptable year of the </a:t>
            </a:r>
            <a:r>
              <a:rPr lang="en-US" sz="3000" b="1" cap="small" dirty="0">
                <a:solidFill>
                  <a:schemeClr val="accent6">
                    <a:lumMod val="75000"/>
                  </a:schemeClr>
                </a:solidFill>
                <a:effectLst>
                  <a:outerShdw blurRad="38100" dist="38100" dir="2700000" algn="tl">
                    <a:srgbClr val="000000">
                      <a:alpha val="43137"/>
                    </a:srgbClr>
                  </a:outerShdw>
                </a:effectLst>
              </a:rPr>
              <a:t>Lord</a:t>
            </a:r>
            <a:r>
              <a:rPr lang="en-US" sz="3000" b="1" dirty="0" smtClean="0">
                <a:solidFill>
                  <a:schemeClr val="accent6">
                    <a:lumMod val="75000"/>
                  </a:schemeClr>
                </a:solidFill>
                <a:effectLst>
                  <a:outerShdw blurRad="38100" dist="38100" dir="2700000" algn="tl">
                    <a:srgbClr val="000000">
                      <a:alpha val="43137"/>
                    </a:srgbClr>
                  </a:outerShdw>
                </a:effectLst>
              </a:rPr>
              <a:t>,</a:t>
            </a:r>
          </a:p>
          <a:p>
            <a:endParaRPr lang="en-US" sz="3000" b="1" dirty="0" smtClean="0">
              <a:solidFill>
                <a:schemeClr val="accent6">
                  <a:lumMod val="75000"/>
                </a:schemeClr>
              </a:solidFill>
              <a:effectLst>
                <a:outerShdw blurRad="38100" dist="38100" dir="2700000" algn="tl">
                  <a:srgbClr val="000000">
                    <a:alpha val="43137"/>
                  </a:srgbClr>
                </a:outerShdw>
              </a:effectLst>
            </a:endParaRPr>
          </a:p>
          <a:p>
            <a:endParaRPr lang="en-US" sz="1000" b="1" dirty="0">
              <a:solidFill>
                <a:schemeClr val="accent6">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63:1 – 64:12</a:t>
            </a:r>
            <a:endParaRPr lang="en-US" sz="4800" b="1" dirty="0">
              <a:ln>
                <a:solidFill>
                  <a:schemeClr val="bg1"/>
                </a:solidFill>
              </a:ln>
              <a:solidFill>
                <a:srgbClr val="FFFFFF"/>
              </a:solidFill>
              <a:latin typeface="UglyQua" pitchFamily="2" charset="0"/>
            </a:endParaRPr>
          </a:p>
        </p:txBody>
      </p:sp>
      <p:sp>
        <p:nvSpPr>
          <p:cNvPr id="10" name="TextBox 9"/>
          <p:cNvSpPr txBox="1"/>
          <p:nvPr/>
        </p:nvSpPr>
        <p:spPr>
          <a:xfrm>
            <a:off x="457200" y="5141601"/>
            <a:ext cx="8229600" cy="553998"/>
          </a:xfrm>
          <a:prstGeom prst="rect">
            <a:avLst/>
          </a:prstGeom>
          <a:noFill/>
        </p:spPr>
        <p:txBody>
          <a:bodyPr wrap="square" rtlCol="0">
            <a:spAutoFit/>
          </a:bodyPr>
          <a:lstStyle/>
          <a:p>
            <a:r>
              <a:rPr lang="en-US" sz="3000" b="1" dirty="0">
                <a:solidFill>
                  <a:schemeClr val="accent6">
                    <a:lumMod val="75000"/>
                  </a:schemeClr>
                </a:solidFill>
                <a:effectLst>
                  <a:outerShdw blurRad="38100" dist="38100" dir="2700000" algn="tl">
                    <a:srgbClr val="000000">
                      <a:alpha val="43137"/>
                    </a:srgbClr>
                  </a:outerShdw>
                </a:effectLst>
              </a:rPr>
              <a:t>And the day of vengeance of our God</a:t>
            </a:r>
            <a:r>
              <a:rPr lang="en-US" sz="3000" b="1" dirty="0" smtClean="0">
                <a:solidFill>
                  <a:schemeClr val="accent6">
                    <a:lumMod val="75000"/>
                  </a:schemeClr>
                </a:solidFill>
                <a:effectLst>
                  <a:outerShdw blurRad="38100" dist="38100" dir="2700000" algn="tl">
                    <a:srgbClr val="000000">
                      <a:alpha val="43137"/>
                    </a:srgbClr>
                  </a:outerShdw>
                </a:effectLst>
              </a:rPr>
              <a:t>;</a:t>
            </a:r>
            <a:endParaRPr lang="en-US" sz="3000" b="1" dirty="0">
              <a:solidFill>
                <a:schemeClr val="accent6">
                  <a:lumMod val="75000"/>
                </a:schemeClr>
              </a:solidFill>
              <a:effectLst>
                <a:outerShdw blurRad="38100" dist="38100" dir="2700000" algn="tl">
                  <a:srgbClr val="000000">
                    <a:alpha val="43137"/>
                  </a:srgbClr>
                </a:outerShdw>
              </a:effectLst>
              <a:latin typeface="UglyQua" pitchFamily="2" charset="0"/>
            </a:endParaRPr>
          </a:p>
        </p:txBody>
      </p:sp>
      <p:sp>
        <p:nvSpPr>
          <p:cNvPr id="5" name="Oval 4"/>
          <p:cNvSpPr/>
          <p:nvPr/>
        </p:nvSpPr>
        <p:spPr>
          <a:xfrm>
            <a:off x="951928" y="5041982"/>
            <a:ext cx="6553200" cy="776514"/>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6634597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par>
                          <p:cTn id="13" fill="hold">
                            <p:stCondLst>
                              <p:cond delay="1000"/>
                            </p:stCondLst>
                            <p:childTnLst>
                              <p:par>
                                <p:cTn id="14" presetID="9" presetClass="emph" presetSubtype="0" grpId="1" nodeType="afterEffect">
                                  <p:stCondLst>
                                    <p:cond delay="0"/>
                                  </p:stCondLst>
                                  <p:childTnLst>
                                    <p:set>
                                      <p:cBhvr rctx="PPT">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21" presetClass="exit" presetSubtype="1" fill="hold" grpId="1" nodeType="withEffect">
                                  <p:stCondLst>
                                    <p:cond delay="0"/>
                                  </p:stCondLst>
                                  <p:childTnLst>
                                    <p:animEffect transition="out" filter="wheel(1)">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57200" y="952143"/>
            <a:ext cx="8229600" cy="123110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txBody>
          <a:bodyPr wrap="square" rtlCol="0">
            <a:spAutoFit/>
          </a:bodyPr>
          <a:lstStyle/>
          <a:p>
            <a:r>
              <a:rPr lang="en-US" sz="3200" b="1" dirty="0" smtClean="0">
                <a:effectLst>
                  <a:outerShdw blurRad="38100" dist="38100" dir="2700000" algn="tl">
                    <a:srgbClr val="000000">
                      <a:alpha val="43137"/>
                    </a:srgbClr>
                  </a:outerShdw>
                </a:effectLst>
              </a:rPr>
              <a:t>The two-fold work</a:t>
            </a:r>
          </a:p>
          <a:p>
            <a:r>
              <a:rPr lang="en-US" sz="3200" b="1" dirty="0" smtClean="0">
                <a:solidFill>
                  <a:schemeClr val="bg1"/>
                </a:solidFill>
                <a:effectLst>
                  <a:outerShdw blurRad="38100" dist="38100" dir="2700000" algn="tl">
                    <a:srgbClr val="000000">
                      <a:alpha val="43137"/>
                    </a:srgbClr>
                  </a:outerShdw>
                </a:effectLst>
              </a:rPr>
              <a:t>of the </a:t>
            </a:r>
            <a:r>
              <a:rPr lang="en-US" sz="3200" b="1" i="1" dirty="0" err="1"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Ga'al</a:t>
            </a:r>
            <a:r>
              <a:rPr lang="en-US" sz="3200" b="1" i="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solidFill>
                  <a:schemeClr val="bg1"/>
                </a:solidFill>
                <a:effectLst>
                  <a:outerShdw blurRad="38100" dist="38100" dir="2700000" algn="tl">
                    <a:srgbClr val="000000">
                      <a:alpha val="43137"/>
                    </a:srgbClr>
                  </a:outerShdw>
                </a:effectLst>
                <a:cs typeface="Times New Roman" pitchFamily="18" charset="0"/>
              </a:rPr>
              <a:t>:</a:t>
            </a:r>
          </a:p>
          <a:p>
            <a:endParaRPr lang="en-US" sz="1000" b="1" dirty="0">
              <a:solidFill>
                <a:schemeClr val="accent6">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457200" y="5958114"/>
            <a:ext cx="4495800" cy="830997"/>
          </a:xfrm>
          <a:prstGeom prst="rect">
            <a:avLst/>
          </a:prstGeom>
          <a:noFill/>
        </p:spPr>
        <p:txBody>
          <a:bodyPr wrap="square" rtlCol="0">
            <a:spAutoFit/>
          </a:bodyPr>
          <a:lstStyle/>
          <a:p>
            <a:pPr algn="ctr"/>
            <a:r>
              <a:rPr lang="en-US" sz="4800" b="1" dirty="0" smtClean="0">
                <a:ln>
                  <a:solidFill>
                    <a:schemeClr val="bg1"/>
                  </a:solidFill>
                </a:ln>
                <a:solidFill>
                  <a:srgbClr val="FFFFFF"/>
                </a:solidFill>
                <a:latin typeface="UglyQua" pitchFamily="2" charset="0"/>
              </a:rPr>
              <a:t>63:1 – 64:12</a:t>
            </a:r>
            <a:endParaRPr lang="en-US" sz="4800" b="1" dirty="0">
              <a:ln>
                <a:solidFill>
                  <a:schemeClr val="bg1"/>
                </a:solidFill>
              </a:ln>
              <a:solidFill>
                <a:srgbClr val="FFFFFF"/>
              </a:solidFill>
              <a:latin typeface="UglyQua" pitchFamily="2" charset="0"/>
            </a:endParaRPr>
          </a:p>
        </p:txBody>
      </p:sp>
      <p:sp>
        <p:nvSpPr>
          <p:cNvPr id="2" name="TextBox 1"/>
          <p:cNvSpPr txBox="1"/>
          <p:nvPr/>
        </p:nvSpPr>
        <p:spPr>
          <a:xfrm>
            <a:off x="4572000" y="939225"/>
            <a:ext cx="3581400" cy="584775"/>
          </a:xfrm>
          <a:prstGeom prst="rect">
            <a:avLst/>
          </a:prstGeom>
          <a:noFill/>
        </p:spPr>
        <p:txBody>
          <a:bodyPr wrap="square" rtlCol="0">
            <a:spAutoFit/>
          </a:bodyPr>
          <a:lstStyle/>
          <a:p>
            <a:r>
              <a:rPr lang="en-US" sz="3200" b="1" dirty="0" smtClean="0">
                <a:solidFill>
                  <a:srgbClr val="6A4230"/>
                </a:solidFill>
                <a:effectLst>
                  <a:outerShdw blurRad="38100" dist="38100" dir="2700000" algn="tl">
                    <a:srgbClr val="000000">
                      <a:alpha val="43137"/>
                    </a:srgbClr>
                  </a:outerShdw>
                </a:effectLst>
                <a:latin typeface="UglyQua" pitchFamily="2" charset="0"/>
              </a:rPr>
              <a:t>Kinsman Redeemer</a:t>
            </a:r>
            <a:endParaRPr lang="en-US" sz="3200" b="1" dirty="0">
              <a:solidFill>
                <a:srgbClr val="6A4230"/>
              </a:solidFill>
              <a:effectLst>
                <a:outerShdw blurRad="38100" dist="38100" dir="2700000" algn="tl">
                  <a:srgbClr val="000000">
                    <a:alpha val="43137"/>
                  </a:srgbClr>
                </a:outerShdw>
              </a:effectLst>
              <a:latin typeface="UglyQua" pitchFamily="2" charset="0"/>
            </a:endParaRPr>
          </a:p>
        </p:txBody>
      </p:sp>
      <p:sp>
        <p:nvSpPr>
          <p:cNvPr id="7" name="TextBox 6"/>
          <p:cNvSpPr txBox="1"/>
          <p:nvPr/>
        </p:nvSpPr>
        <p:spPr>
          <a:xfrm>
            <a:off x="4572000" y="1447800"/>
            <a:ext cx="3581400" cy="584775"/>
          </a:xfrm>
          <a:prstGeom prst="rect">
            <a:avLst/>
          </a:prstGeom>
          <a:noFill/>
        </p:spPr>
        <p:txBody>
          <a:bodyPr wrap="square" rtlCol="0">
            <a:spAutoFit/>
          </a:bodyPr>
          <a:lstStyle/>
          <a:p>
            <a:r>
              <a:rPr lang="en-US" sz="3200" b="1" dirty="0" smtClean="0">
                <a:solidFill>
                  <a:srgbClr val="6A4230"/>
                </a:solidFill>
                <a:effectLst>
                  <a:outerShdw blurRad="38100" dist="38100" dir="2700000" algn="tl">
                    <a:srgbClr val="000000">
                      <a:alpha val="43137"/>
                    </a:srgbClr>
                  </a:outerShdw>
                </a:effectLst>
                <a:latin typeface="UglyQua" pitchFamily="2" charset="0"/>
              </a:rPr>
              <a:t>Avenger of Blood</a:t>
            </a:r>
            <a:endParaRPr lang="en-US" sz="3200" b="1" dirty="0">
              <a:solidFill>
                <a:srgbClr val="6A4230"/>
              </a:solidFill>
              <a:effectLst>
                <a:outerShdw blurRad="38100" dist="38100" dir="2700000" algn="tl">
                  <a:srgbClr val="000000">
                    <a:alpha val="43137"/>
                  </a:srgbClr>
                </a:outerShdw>
              </a:effectLst>
              <a:latin typeface="UglyQua" pitchFamily="2" charset="0"/>
            </a:endParaRPr>
          </a:p>
        </p:txBody>
      </p:sp>
      <p:sp>
        <p:nvSpPr>
          <p:cNvPr id="6" name="Right Brace 5"/>
          <p:cNvSpPr/>
          <p:nvPr/>
        </p:nvSpPr>
        <p:spPr>
          <a:xfrm>
            <a:off x="4119750" y="978725"/>
            <a:ext cx="381000" cy="1116449"/>
          </a:xfrm>
          <a:prstGeom prst="rightBrace">
            <a:avLst/>
          </a:prstGeom>
          <a:ln w="38100">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99692880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2" grpId="1"/>
      <p:bldP spid="7" grpId="0"/>
      <p:bldP spid="7" grpId="1"/>
      <p:bldP spid="6" grpId="1" animBg="1"/>
      <p:bldP spid="6" grpId="2" animBg="1"/>
    </p:bldLst>
  </p:timing>
</p:sld>
</file>

<file path=ppt/theme/theme1.xml><?xml version="1.0" encoding="utf-8"?>
<a:theme xmlns:a="http://schemas.openxmlformats.org/drawingml/2006/main" name="Isaiah">
  <a:themeElements>
    <a:clrScheme name="Isaiah">
      <a:dk1>
        <a:srgbClr val="6A4230"/>
      </a:dk1>
      <a:lt1>
        <a:srgbClr val="6A423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aiah">
      <a:majorFont>
        <a:latin typeface="UglyQua"/>
        <a:ea typeface=""/>
        <a:cs typeface=""/>
      </a:majorFont>
      <a:minorFont>
        <a:latin typeface="Ugly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rgbClr val="6A4230"/>
            </a:solidFill>
            <a:latin typeface="UglyQua"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Isaiah</Template>
  <TotalTime>1300</TotalTime>
  <Words>529</Words>
  <Application>Microsoft Office PowerPoint</Application>
  <PresentationFormat>On-screen Show (4:3)</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Isaiah</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31</cp:revision>
  <dcterms:created xsi:type="dcterms:W3CDTF">2011-11-30T00:03:16Z</dcterms:created>
  <dcterms:modified xsi:type="dcterms:W3CDTF">2011-12-02T21:00:02Z</dcterms:modified>
</cp:coreProperties>
</file>