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9" r:id="rId5"/>
    <p:sldId id="262" r:id="rId6"/>
    <p:sldId id="257"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1859C"/>
    <a:srgbClr val="6A4230"/>
    <a:srgbClr val="503632"/>
    <a:srgbClr val="4E3526"/>
    <a:srgbClr val="4F3E25"/>
    <a:srgbClr val="4F3B25"/>
    <a:srgbClr val="BF7300"/>
    <a:srgbClr val="553300"/>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93AA3-204D-449C-BB5D-89C829A8F9D0}"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7724-C361-499B-8B71-E2F7C70D52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3859164"/>
            <a:ext cx="4495800" cy="830997"/>
          </a:xfrm>
          <a:prstGeom prst="rect">
            <a:avLst/>
          </a:prstGeom>
          <a:noFill/>
        </p:spPr>
        <p:txBody>
          <a:bodyPr wrap="square" rtlCol="0">
            <a:spAutoFit/>
          </a:bodyPr>
          <a:lstStyle/>
          <a:p>
            <a:pPr algn="ctr"/>
            <a:r>
              <a:rPr lang="en-US" sz="4800" b="1" dirty="0" smtClean="0">
                <a:ln>
                  <a:solidFill>
                    <a:srgbClr val="FFFFFF"/>
                  </a:solidFill>
                </a:ln>
                <a:solidFill>
                  <a:srgbClr val="6A4230"/>
                </a:solidFill>
                <a:latin typeface="UglyQua" pitchFamily="2" charset="0"/>
              </a:rPr>
              <a:t>58:1 – 60:22</a:t>
            </a:r>
            <a:endParaRPr lang="en-US" sz="4800" b="1" dirty="0">
              <a:ln>
                <a:solidFill>
                  <a:srgbClr val="FFFFFF"/>
                </a:solidFill>
              </a:ln>
              <a:solidFill>
                <a:srgbClr val="6A4230"/>
              </a:solidFill>
              <a:latin typeface="UglyQua" pitchFamily="2" charset="0"/>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58:1 – 60:22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2062103"/>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Micah </a:t>
            </a:r>
            <a:r>
              <a:rPr lang="en-US" sz="3200" b="1" dirty="0" smtClean="0">
                <a:effectLst>
                  <a:outerShdw blurRad="38100" dist="38100" dir="2700000" algn="tl">
                    <a:srgbClr val="000000">
                      <a:alpha val="43137"/>
                    </a:srgbClr>
                  </a:outerShdw>
                </a:effectLst>
              </a:rPr>
              <a:t>6:8 – </a:t>
            </a:r>
            <a:r>
              <a:rPr lang="en-US" sz="3200" b="1" dirty="0" smtClean="0">
                <a:solidFill>
                  <a:schemeClr val="accent6">
                    <a:lumMod val="75000"/>
                  </a:schemeClr>
                </a:solidFill>
                <a:effectLst>
                  <a:outerShdw blurRad="38100" dist="38100" dir="2700000" algn="tl">
                    <a:srgbClr val="000000">
                      <a:alpha val="43137"/>
                    </a:srgbClr>
                  </a:outerShdw>
                </a:effectLst>
              </a:rPr>
              <a:t>He has </a:t>
            </a:r>
            <a:r>
              <a:rPr lang="en-US" sz="3200" b="1" dirty="0">
                <a:solidFill>
                  <a:schemeClr val="accent6">
                    <a:lumMod val="75000"/>
                  </a:schemeClr>
                </a:solidFill>
                <a:effectLst>
                  <a:outerShdw blurRad="38100" dist="38100" dir="2700000" algn="tl">
                    <a:srgbClr val="000000">
                      <a:alpha val="43137"/>
                    </a:srgbClr>
                  </a:outerShdw>
                </a:effectLst>
              </a:rPr>
              <a:t>shown you, O man, what </a:t>
            </a:r>
            <a:r>
              <a:rPr lang="en-US" sz="3200" b="1" i="1" dirty="0">
                <a:solidFill>
                  <a:schemeClr val="accent6">
                    <a:lumMod val="75000"/>
                  </a:schemeClr>
                </a:solidFill>
                <a:effectLst>
                  <a:outerShdw blurRad="38100" dist="38100" dir="2700000" algn="tl">
                    <a:srgbClr val="000000">
                      <a:alpha val="43137"/>
                    </a:srgbClr>
                  </a:outerShdw>
                </a:effectLst>
              </a:rPr>
              <a:t>is</a:t>
            </a:r>
            <a:r>
              <a:rPr lang="en-US" sz="3200" b="1" dirty="0">
                <a:solidFill>
                  <a:schemeClr val="accent6">
                    <a:lumMod val="75000"/>
                  </a:schemeClr>
                </a:solidFill>
                <a:effectLst>
                  <a:outerShdw blurRad="38100" dist="38100" dir="2700000" algn="tl">
                    <a:srgbClr val="000000">
                      <a:alpha val="43137"/>
                    </a:srgbClr>
                  </a:outerShdw>
                </a:effectLst>
              </a:rPr>
              <a:t> good; And what does the LORD require of you But to do justly, To love mercy, And to walk humbly with your God?</a:t>
            </a:r>
            <a:endParaRPr lang="en-US" sz="3200" b="1" dirty="0">
              <a:solidFill>
                <a:schemeClr val="accent6">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284099326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58:1 – 60:22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KJV, </a:t>
            </a:r>
            <a:r>
              <a:rPr lang="en-US" sz="3200" b="1" dirty="0" err="1">
                <a:solidFill>
                  <a:schemeClr val="accent6">
                    <a:lumMod val="75000"/>
                  </a:schemeClr>
                </a:solidFill>
                <a:effectLst>
                  <a:outerShdw blurRad="38100" dist="38100" dir="2700000" algn="tl">
                    <a:srgbClr val="000000">
                      <a:alpha val="43137"/>
                    </a:srgbClr>
                  </a:outerShdw>
                </a:effectLst>
              </a:rPr>
              <a:t>rereward</a:t>
            </a:r>
            <a:endParaRPr lang="en-US" sz="3200" b="1" dirty="0">
              <a:solidFill>
                <a:schemeClr val="accent6">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120228126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58:1 – 60:22</a:t>
            </a:r>
            <a:endParaRPr lang="en-US" sz="4800" b="1" dirty="0">
              <a:ln>
                <a:solidFill>
                  <a:schemeClr val="bg1"/>
                </a:solidFill>
              </a:ln>
              <a:solidFill>
                <a:srgbClr val="FFFFFF"/>
              </a:solidFill>
              <a:latin typeface="UglyQua" pitchFamily="2" charset="0"/>
            </a:endParaRPr>
          </a:p>
        </p:txBody>
      </p:sp>
      <p:sp>
        <p:nvSpPr>
          <p:cNvPr id="10" name="TextBox 9"/>
          <p:cNvSpPr txBox="1"/>
          <p:nvPr/>
        </p:nvSpPr>
        <p:spPr>
          <a:xfrm>
            <a:off x="457200" y="4524828"/>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Strengthen</a:t>
            </a:r>
            <a:r>
              <a:rPr lang="en-US" sz="3200" b="1" dirty="0" smtClean="0">
                <a:effectLst>
                  <a:outerShdw blurRad="38100" dist="38100" dir="2700000" algn="tl">
                    <a:srgbClr val="000000">
                      <a:alpha val="43137"/>
                    </a:srgbClr>
                  </a:outerShdw>
                </a:effectLst>
              </a:rPr>
              <a:t> – KJV, </a:t>
            </a:r>
            <a:r>
              <a:rPr lang="en-US" sz="3200" b="1" dirty="0" smtClean="0">
                <a:solidFill>
                  <a:schemeClr val="accent6">
                    <a:lumMod val="75000"/>
                  </a:schemeClr>
                </a:solidFill>
                <a:effectLst>
                  <a:outerShdw blurRad="38100" dist="38100" dir="2700000" algn="tl">
                    <a:srgbClr val="000000">
                      <a:alpha val="43137"/>
                    </a:srgbClr>
                  </a:outerShdw>
                </a:effectLst>
              </a:rPr>
              <a:t>fat</a:t>
            </a:r>
            <a:endParaRPr lang="en-US" sz="3000" b="1" dirty="0">
              <a:solidFill>
                <a:srgbClr val="553300"/>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952143"/>
            <a:ext cx="8229600" cy="3539430"/>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Jam. 1: </a:t>
            </a:r>
            <a:r>
              <a:rPr lang="en-US" sz="3200" b="1" dirty="0" smtClean="0">
                <a:effectLst>
                  <a:outerShdw blurRad="38100" dist="38100" dir="2700000" algn="tl">
                    <a:srgbClr val="000000">
                      <a:alpha val="43137"/>
                    </a:srgbClr>
                  </a:outerShdw>
                </a:effectLst>
              </a:rPr>
              <a:t>26-27 – </a:t>
            </a:r>
            <a:r>
              <a:rPr lang="en-US" sz="3200" b="1" baseline="30000" dirty="0" smtClean="0">
                <a:effectLst>
                  <a:outerShdw blurRad="38100" dist="38100" dir="2700000" algn="tl">
                    <a:srgbClr val="000000">
                      <a:alpha val="43137"/>
                    </a:srgbClr>
                  </a:outerShdw>
                </a:effectLst>
              </a:rPr>
              <a:t>26</a:t>
            </a:r>
            <a:r>
              <a:rPr lang="en-US" sz="3200" b="1" dirty="0">
                <a:effectLst>
                  <a:outerShdw blurRad="38100" dist="38100" dir="2700000" algn="tl">
                    <a:srgbClr val="000000">
                      <a:alpha val="43137"/>
                    </a:srgbClr>
                  </a:outerShdw>
                </a:effectLst>
              </a:rPr>
              <a:t> </a:t>
            </a:r>
            <a:r>
              <a:rPr lang="en-US" sz="3200" b="1" dirty="0" smtClean="0">
                <a:solidFill>
                  <a:schemeClr val="accent6">
                    <a:lumMod val="75000"/>
                  </a:schemeClr>
                </a:solidFill>
                <a:effectLst>
                  <a:outerShdw blurRad="38100" dist="38100" dir="2700000" algn="tl">
                    <a:srgbClr val="000000">
                      <a:alpha val="43137"/>
                    </a:srgbClr>
                  </a:outerShdw>
                </a:effectLst>
              </a:rPr>
              <a:t>If </a:t>
            </a:r>
            <a:r>
              <a:rPr lang="en-US" sz="3200" b="1" dirty="0">
                <a:solidFill>
                  <a:schemeClr val="accent6">
                    <a:lumMod val="75000"/>
                  </a:schemeClr>
                </a:solidFill>
                <a:effectLst>
                  <a:outerShdw blurRad="38100" dist="38100" dir="2700000" algn="tl">
                    <a:srgbClr val="000000">
                      <a:alpha val="43137"/>
                    </a:srgbClr>
                  </a:outerShdw>
                </a:effectLst>
              </a:rPr>
              <a:t>anyone among you thinks he is religious, and does not bridle his tongue but deceives his own heart, this one’s religion is useless. </a:t>
            </a:r>
            <a:r>
              <a:rPr lang="en-US" sz="3200" b="1" baseline="30000" dirty="0" smtClean="0">
                <a:effectLst>
                  <a:outerShdw blurRad="38100" dist="38100" dir="2700000" algn="tl">
                    <a:srgbClr val="000000">
                      <a:alpha val="43137"/>
                    </a:srgbClr>
                  </a:outerShdw>
                </a:effectLst>
              </a:rPr>
              <a:t>27 </a:t>
            </a:r>
            <a:r>
              <a:rPr lang="en-US" sz="3200" b="1" dirty="0" smtClean="0">
                <a:solidFill>
                  <a:schemeClr val="accent6">
                    <a:lumMod val="75000"/>
                  </a:schemeClr>
                </a:solidFill>
                <a:effectLst>
                  <a:outerShdw blurRad="38100" dist="38100" dir="2700000" algn="tl">
                    <a:srgbClr val="000000">
                      <a:alpha val="43137"/>
                    </a:srgbClr>
                  </a:outerShdw>
                </a:effectLst>
              </a:rPr>
              <a:t>Pure </a:t>
            </a:r>
            <a:r>
              <a:rPr lang="en-US" sz="3200" b="1" dirty="0">
                <a:solidFill>
                  <a:schemeClr val="accent6">
                    <a:lumMod val="75000"/>
                  </a:schemeClr>
                </a:solidFill>
                <a:effectLst>
                  <a:outerShdw blurRad="38100" dist="38100" dir="2700000" algn="tl">
                    <a:srgbClr val="000000">
                      <a:alpha val="43137"/>
                    </a:srgbClr>
                  </a:outerShdw>
                </a:effectLst>
              </a:rPr>
              <a:t>and undefiled religion before God and the Father is this: to visit orphans and widows in their trouble, and to keep oneself unspotted from the world</a:t>
            </a:r>
            <a:r>
              <a:rPr lang="en-US" sz="3200" b="1" dirty="0" smtClean="0">
                <a:solidFill>
                  <a:schemeClr val="accent6">
                    <a:lumMod val="75000"/>
                  </a:schemeClr>
                </a:solidFill>
                <a:effectLst>
                  <a:outerShdw blurRad="38100" dist="38100" dir="2700000" algn="tl">
                    <a:srgbClr val="000000">
                      <a:alpha val="43137"/>
                    </a:srgbClr>
                  </a:outerShdw>
                </a:effectLst>
              </a:rPr>
              <a:t>.</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2" name="TextBox 1"/>
          <p:cNvSpPr txBox="1"/>
          <p:nvPr/>
        </p:nvSpPr>
        <p:spPr>
          <a:xfrm>
            <a:off x="4343400" y="4529450"/>
            <a:ext cx="2438400" cy="584775"/>
          </a:xfrm>
          <a:prstGeom prst="rect">
            <a:avLst/>
          </a:prstGeom>
          <a:noFill/>
        </p:spPr>
        <p:txBody>
          <a:bodyPr wrap="square" rtlCol="0">
            <a:spAutoFit/>
          </a:bodyPr>
          <a:lstStyle/>
          <a:p>
            <a:r>
              <a:rPr lang="en-US" sz="3200" b="1" dirty="0">
                <a:effectLst>
                  <a:outerShdw blurRad="38100" dist="38100" dir="2700000" algn="tl">
                    <a:srgbClr val="000000">
                      <a:alpha val="43137"/>
                    </a:srgbClr>
                  </a:outerShdw>
                </a:effectLst>
              </a:rPr>
              <a:t>– as in </a:t>
            </a:r>
            <a:r>
              <a:rPr lang="en-US" sz="3200" b="1" i="1" dirty="0" err="1">
                <a:effectLst>
                  <a:outerShdw blurRad="38100" dist="38100" dir="2700000" algn="tl">
                    <a:srgbClr val="000000">
                      <a:alpha val="43137"/>
                    </a:srgbClr>
                  </a:outerShdw>
                </a:effectLst>
              </a:rPr>
              <a:t>phat</a:t>
            </a:r>
            <a:endParaRPr lang="en-US" sz="3200" b="1" dirty="0">
              <a:solidFill>
                <a:srgbClr val="6A4230"/>
              </a:solidFill>
              <a:latin typeface="UglyQua" pitchFamily="2" charset="0"/>
            </a:endParaRPr>
          </a:p>
        </p:txBody>
      </p:sp>
    </p:spTree>
    <p:extLst>
      <p:ext uri="{BB962C8B-B14F-4D97-AF65-F5344CB8AC3E}">
        <p14:creationId xmlns:p14="http://schemas.microsoft.com/office/powerpoint/2010/main" xmlns="" val="292202388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9"/>
                                        </p:tgtEl>
                                        <p:attrNameLst>
                                          <p:attrName>style.opacity</p:attrName>
                                        </p:attrNameLst>
                                      </p:cBhvr>
                                      <p:to>
                                        <p:strVal val="0.5"/>
                                      </p:to>
                                    </p:set>
                                    <p:animEffect filter="image" prLst="opacity: 0.5">
                                      <p:cBhvr rctx="IE">
                                        <p:cTn id="11" dur="indefinite"/>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par>
                                <p:cTn id="22" presetID="9" presetClass="exit" presetSubtype="0" fill="hold" grpId="2" nodeType="withEffect">
                                  <p:stCondLst>
                                    <p:cond delay="0"/>
                                  </p:stCondLst>
                                  <p:childTnLst>
                                    <p:animEffect transition="out" filter="dissolve">
                                      <p:cBhvr>
                                        <p:cTn id="23" dur="500"/>
                                        <p:tgtEl>
                                          <p:spTgt spid="10"/>
                                        </p:tgtEl>
                                      </p:cBhvr>
                                    </p:animEffect>
                                    <p:set>
                                      <p:cBhvr>
                                        <p:cTn id="24" dur="1" fill="hold">
                                          <p:stCondLst>
                                            <p:cond delay="499"/>
                                          </p:stCondLst>
                                        </p:cTn>
                                        <p:tgtEl>
                                          <p:spTgt spid="10"/>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2" animBg="1"/>
      <p:bldP spid="9" grpId="1" animBg="1"/>
      <p:bldP spid="9" grpId="2" animBg="1"/>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952143"/>
            <a:ext cx="8229600" cy="501675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100" b="1" dirty="0">
                <a:effectLst>
                  <a:outerShdw blurRad="38100" dist="38100" dir="2700000" algn="tl">
                    <a:srgbClr val="000000">
                      <a:alpha val="43137"/>
                    </a:srgbClr>
                  </a:outerShdw>
                </a:effectLst>
              </a:rPr>
              <a:t>Rev. </a:t>
            </a:r>
            <a:r>
              <a:rPr lang="en-US" sz="3100" b="1" dirty="0" smtClean="0">
                <a:effectLst>
                  <a:outerShdw blurRad="38100" dist="38100" dir="2700000" algn="tl">
                    <a:srgbClr val="000000">
                      <a:alpha val="43137"/>
                    </a:srgbClr>
                  </a:outerShdw>
                </a:effectLst>
              </a:rPr>
              <a:t>5:1-5 – </a:t>
            </a:r>
            <a:r>
              <a:rPr lang="en-US" sz="3100" b="1" baseline="30000" dirty="0" smtClean="0">
                <a:effectLst>
                  <a:outerShdw blurRad="38100" dist="38100" dir="2700000" algn="tl">
                    <a:srgbClr val="000000">
                      <a:alpha val="43137"/>
                    </a:srgbClr>
                  </a:outerShdw>
                </a:effectLst>
              </a:rPr>
              <a:t>1</a:t>
            </a:r>
            <a:r>
              <a:rPr lang="en-US" sz="3100" b="1" dirty="0">
                <a:effectLst>
                  <a:outerShdw blurRad="38100" dist="38100" dir="2700000" algn="tl">
                    <a:srgbClr val="000000">
                      <a:alpha val="43137"/>
                    </a:srgbClr>
                  </a:outerShdw>
                </a:effectLst>
              </a:rPr>
              <a:t> </a:t>
            </a:r>
            <a:r>
              <a:rPr lang="en-US" sz="3100" b="1" dirty="0" smtClean="0">
                <a:solidFill>
                  <a:schemeClr val="accent6">
                    <a:lumMod val="75000"/>
                  </a:schemeClr>
                </a:solidFill>
                <a:effectLst>
                  <a:outerShdw blurRad="38100" dist="38100" dir="2700000" algn="tl">
                    <a:srgbClr val="000000">
                      <a:alpha val="43137"/>
                    </a:srgbClr>
                  </a:outerShdw>
                </a:effectLst>
              </a:rPr>
              <a:t>And </a:t>
            </a:r>
            <a:r>
              <a:rPr lang="en-US" sz="3100" b="1" dirty="0">
                <a:solidFill>
                  <a:schemeClr val="accent6">
                    <a:lumMod val="75000"/>
                  </a:schemeClr>
                </a:solidFill>
                <a:effectLst>
                  <a:outerShdw blurRad="38100" dist="38100" dir="2700000" algn="tl">
                    <a:srgbClr val="000000">
                      <a:alpha val="43137"/>
                    </a:srgbClr>
                  </a:outerShdw>
                </a:effectLst>
              </a:rPr>
              <a:t>I saw in the right </a:t>
            </a:r>
            <a:r>
              <a:rPr lang="en-US" sz="3100" b="1" i="1" dirty="0">
                <a:solidFill>
                  <a:schemeClr val="accent6">
                    <a:lumMod val="75000"/>
                  </a:schemeClr>
                </a:solidFill>
                <a:effectLst>
                  <a:outerShdw blurRad="38100" dist="38100" dir="2700000" algn="tl">
                    <a:srgbClr val="000000">
                      <a:alpha val="43137"/>
                    </a:srgbClr>
                  </a:outerShdw>
                </a:effectLst>
              </a:rPr>
              <a:t>hand</a:t>
            </a:r>
            <a:r>
              <a:rPr lang="en-US" sz="3100" b="1" dirty="0">
                <a:solidFill>
                  <a:schemeClr val="accent6">
                    <a:lumMod val="75000"/>
                  </a:schemeClr>
                </a:solidFill>
                <a:effectLst>
                  <a:outerShdw blurRad="38100" dist="38100" dir="2700000" algn="tl">
                    <a:srgbClr val="000000">
                      <a:alpha val="43137"/>
                    </a:srgbClr>
                  </a:outerShdw>
                </a:effectLst>
              </a:rPr>
              <a:t> of Him who sat on the throne a scroll written inside and on the back, sealed with seven seals. </a:t>
            </a:r>
            <a:r>
              <a:rPr lang="en-US" sz="3100" b="1" baseline="30000" dirty="0">
                <a:effectLst>
                  <a:outerShdw blurRad="38100" dist="38100" dir="2700000" algn="tl">
                    <a:srgbClr val="000000">
                      <a:alpha val="43137"/>
                    </a:srgbClr>
                  </a:outerShdw>
                </a:effectLst>
              </a:rPr>
              <a:t>2</a:t>
            </a:r>
            <a:r>
              <a:rPr lang="en-US" sz="3100" b="1" dirty="0">
                <a:effectLst>
                  <a:outerShdw blurRad="38100" dist="38100" dir="2700000" algn="tl">
                    <a:srgbClr val="000000">
                      <a:alpha val="43137"/>
                    </a:srgbClr>
                  </a:outerShdw>
                </a:effectLst>
              </a:rPr>
              <a:t> </a:t>
            </a:r>
            <a:r>
              <a:rPr lang="en-US" sz="3100" b="1" dirty="0">
                <a:solidFill>
                  <a:schemeClr val="accent6">
                    <a:lumMod val="75000"/>
                  </a:schemeClr>
                </a:solidFill>
                <a:effectLst>
                  <a:outerShdw blurRad="38100" dist="38100" dir="2700000" algn="tl">
                    <a:srgbClr val="000000">
                      <a:alpha val="43137"/>
                    </a:srgbClr>
                  </a:outerShdw>
                </a:effectLst>
              </a:rPr>
              <a:t>Then I saw a strong angel proclaiming with a loud voice, "Who is worthy to open the scroll and to loose its seals?" </a:t>
            </a:r>
            <a:r>
              <a:rPr lang="en-US" sz="3100" b="1" baseline="30000" dirty="0">
                <a:effectLst>
                  <a:outerShdw blurRad="38100" dist="38100" dir="2700000" algn="tl">
                    <a:srgbClr val="000000">
                      <a:alpha val="43137"/>
                    </a:srgbClr>
                  </a:outerShdw>
                </a:effectLst>
              </a:rPr>
              <a:t>3</a:t>
            </a:r>
            <a:r>
              <a:rPr lang="en-US" sz="3100" b="1" dirty="0">
                <a:effectLst>
                  <a:outerShdw blurRad="38100" dist="38100" dir="2700000" algn="tl">
                    <a:srgbClr val="000000">
                      <a:alpha val="43137"/>
                    </a:srgbClr>
                  </a:outerShdw>
                </a:effectLst>
              </a:rPr>
              <a:t> </a:t>
            </a:r>
            <a:r>
              <a:rPr lang="en-US" sz="3100" b="1" dirty="0">
                <a:solidFill>
                  <a:schemeClr val="accent6">
                    <a:lumMod val="75000"/>
                  </a:schemeClr>
                </a:solidFill>
                <a:effectLst>
                  <a:outerShdw blurRad="38100" dist="38100" dir="2700000" algn="tl">
                    <a:srgbClr val="000000">
                      <a:alpha val="43137"/>
                    </a:srgbClr>
                  </a:outerShdw>
                </a:effectLst>
              </a:rPr>
              <a:t>And no one in heaven or on the earth or under the earth was able to open the scroll, or to look at it. </a:t>
            </a:r>
            <a:r>
              <a:rPr lang="en-US" sz="3100" b="1" baseline="30000" dirty="0">
                <a:effectLst>
                  <a:outerShdw blurRad="38100" dist="38100" dir="2700000" algn="tl">
                    <a:srgbClr val="000000">
                      <a:alpha val="43137"/>
                    </a:srgbClr>
                  </a:outerShdw>
                </a:effectLst>
              </a:rPr>
              <a:t>4</a:t>
            </a:r>
            <a:r>
              <a:rPr lang="en-US" sz="3100" b="1" dirty="0">
                <a:effectLst>
                  <a:outerShdw blurRad="38100" dist="38100" dir="2700000" algn="tl">
                    <a:srgbClr val="000000">
                      <a:alpha val="43137"/>
                    </a:srgbClr>
                  </a:outerShdw>
                </a:effectLst>
              </a:rPr>
              <a:t> </a:t>
            </a:r>
            <a:r>
              <a:rPr lang="en-US" sz="3100" b="1" dirty="0">
                <a:solidFill>
                  <a:schemeClr val="accent6">
                    <a:lumMod val="75000"/>
                  </a:schemeClr>
                </a:solidFill>
                <a:effectLst>
                  <a:outerShdw blurRad="38100" dist="38100" dir="2700000" algn="tl">
                    <a:srgbClr val="000000">
                      <a:alpha val="43137"/>
                    </a:srgbClr>
                  </a:outerShdw>
                </a:effectLst>
              </a:rPr>
              <a:t>So I wept much, because no one was found worthy to open and read the scroll, or to look at it. </a:t>
            </a: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58:1 – 60:22</a:t>
            </a:r>
            <a:endParaRPr lang="en-US" sz="4800" b="1" dirty="0">
              <a:ln>
                <a:solidFill>
                  <a:schemeClr val="bg1"/>
                </a:solidFill>
              </a:ln>
              <a:solidFill>
                <a:srgbClr val="FFFFFF"/>
              </a:solidFill>
              <a:latin typeface="UglyQua" pitchFamily="2" charset="0"/>
            </a:endParaRPr>
          </a:p>
        </p:txBody>
      </p:sp>
      <p:sp>
        <p:nvSpPr>
          <p:cNvPr id="10" name="TextBox 9"/>
          <p:cNvSpPr txBox="1"/>
          <p:nvPr/>
        </p:nvSpPr>
        <p:spPr>
          <a:xfrm>
            <a:off x="457200" y="990600"/>
            <a:ext cx="8229600" cy="2062103"/>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baseline="30000" dirty="0">
                <a:effectLst>
                  <a:outerShdw blurRad="38100" dist="38100" dir="2700000" algn="tl">
                    <a:srgbClr val="000000">
                      <a:alpha val="43137"/>
                    </a:srgbClr>
                  </a:outerShdw>
                </a:effectLst>
              </a:rPr>
              <a:t>5</a:t>
            </a:r>
            <a:r>
              <a:rPr lang="en-US" sz="3200" b="1" dirty="0">
                <a:effectLst>
                  <a:outerShdw blurRad="38100" dist="38100" dir="2700000" algn="tl">
                    <a:srgbClr val="000000">
                      <a:alpha val="43137"/>
                    </a:srgbClr>
                  </a:outerShdw>
                </a:effectLst>
              </a:rPr>
              <a:t> </a:t>
            </a:r>
            <a:r>
              <a:rPr lang="en-US" sz="3200" b="1" dirty="0">
                <a:solidFill>
                  <a:schemeClr val="accent6">
                    <a:lumMod val="75000"/>
                  </a:schemeClr>
                </a:solidFill>
                <a:effectLst>
                  <a:outerShdw blurRad="38100" dist="38100" dir="2700000" algn="tl">
                    <a:srgbClr val="000000">
                      <a:alpha val="43137"/>
                    </a:srgbClr>
                  </a:outerShdw>
                </a:effectLst>
              </a:rPr>
              <a:t>But one of the elders said to me, "Do not weep. Behold, the Lion of the tribe of Judah, the Root of David, has prevailed to open the scroll and to loose its seven seals."</a:t>
            </a:r>
          </a:p>
        </p:txBody>
      </p:sp>
    </p:spTree>
    <p:extLst>
      <p:ext uri="{BB962C8B-B14F-4D97-AF65-F5344CB8AC3E}">
        <p14:creationId xmlns:p14="http://schemas.microsoft.com/office/powerpoint/2010/main" xmlns="" val="354986005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1" nodeType="clickEffect">
                                  <p:stCondLst>
                                    <p:cond delay="0"/>
                                  </p:stCondLst>
                                  <p:childTnLst>
                                    <p:animEffect transition="out" filter="dissolv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61999" y="2229675"/>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marL="457200" indent="-457200">
              <a:buFont typeface="Arial" pitchFamily="34" charset="0"/>
              <a:buChar char="•"/>
            </a:pPr>
            <a:r>
              <a:rPr lang="en-US" sz="3200" b="1" dirty="0" smtClean="0">
                <a:effectLst>
                  <a:outerShdw blurRad="38100" dist="38100" dir="2700000" algn="tl">
                    <a:srgbClr val="000000">
                      <a:alpha val="43137"/>
                    </a:srgbClr>
                  </a:outerShdw>
                </a:effectLst>
              </a:rPr>
              <a:t>No </a:t>
            </a:r>
            <a:r>
              <a:rPr lang="en-US" sz="3200" b="1" dirty="0">
                <a:effectLst>
                  <a:outerShdw blurRad="38100" dist="38100" dir="2700000" algn="tl">
                    <a:srgbClr val="000000">
                      <a:alpha val="43137"/>
                    </a:srgbClr>
                  </a:outerShdw>
                </a:effectLst>
              </a:rPr>
              <a:t>more injustices</a:t>
            </a:r>
            <a:endParaRPr lang="en-US" sz="3200" b="1" dirty="0">
              <a:solidFill>
                <a:srgbClr val="6A4230"/>
              </a:solidFill>
              <a:effectLst>
                <a:outerShdw blurRad="38100" dist="38100" dir="2700000" algn="tl">
                  <a:srgbClr val="000000">
                    <a:alpha val="43137"/>
                  </a:srgbClr>
                </a:outerShdw>
              </a:effectLst>
            </a:endParaRPr>
          </a:p>
        </p:txBody>
      </p:sp>
      <p:sp>
        <p:nvSpPr>
          <p:cNvPr id="3" name="TextBox 2"/>
          <p:cNvSpPr txBox="1"/>
          <p:nvPr/>
        </p:nvSpPr>
        <p:spPr>
          <a:xfrm>
            <a:off x="457200" y="1617876"/>
            <a:ext cx="8305799"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When God will put an end to </a:t>
            </a:r>
            <a:r>
              <a:rPr lang="en-US" sz="3200" b="1" dirty="0" smtClean="0">
                <a:effectLst>
                  <a:outerShdw blurRad="38100" dist="38100" dir="2700000" algn="tl">
                    <a:srgbClr val="000000">
                      <a:alpha val="43137"/>
                    </a:srgbClr>
                  </a:outerShdw>
                </a:effectLst>
              </a:rPr>
              <a:t>transgression</a:t>
            </a:r>
            <a:endParaRPr lang="en-US" sz="3200" b="1" dirty="0">
              <a:effectLst>
                <a:outerShdw blurRad="38100" dist="38100" dir="2700000" algn="tl">
                  <a:srgbClr val="000000">
                    <a:alpha val="43137"/>
                  </a:srgbClr>
                </a:outerShdw>
              </a:effectLst>
            </a:endParaRP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58:1 – 60:22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942153"/>
            <a:ext cx="8305799"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Redeemer</a:t>
            </a:r>
            <a:r>
              <a:rPr lang="en-US" sz="3200" b="1" dirty="0" smtClean="0">
                <a:effectLst>
                  <a:outerShdw blurRad="38100" dist="38100" dir="2700000" algn="tl">
                    <a:srgbClr val="000000">
                      <a:alpha val="43137"/>
                    </a:srgbClr>
                  </a:outerShdw>
                </a:effectLst>
              </a:rPr>
              <a:t> – </a:t>
            </a:r>
            <a:r>
              <a:rPr lang="en-US" sz="3200" b="1" i="1" dirty="0" err="1"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ga</a:t>
            </a:r>
            <a:r>
              <a:rPr lang="en-US" sz="3200" b="1" i="1" dirty="0" err="1">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US" sz="3200" b="1" i="1" dirty="0" err="1"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al</a:t>
            </a:r>
            <a:endParaRPr lang="en-US" sz="3200" b="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762000" y="2867975"/>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marL="457200" indent="-457200">
              <a:buFont typeface="Arial" pitchFamily="34" charset="0"/>
              <a:buChar char="•"/>
            </a:pPr>
            <a:r>
              <a:rPr lang="en-US" sz="3200" b="1" dirty="0" smtClean="0">
                <a:effectLst>
                  <a:outerShdw blurRad="38100" dist="38100" dir="2700000" algn="tl">
                    <a:srgbClr val="000000">
                      <a:alpha val="43137"/>
                    </a:srgbClr>
                  </a:outerShdw>
                </a:effectLst>
              </a:rPr>
              <a:t>No </a:t>
            </a:r>
            <a:r>
              <a:rPr lang="en-US" sz="3200" b="1" dirty="0">
                <a:effectLst>
                  <a:outerShdw blurRad="38100" dist="38100" dir="2700000" algn="tl">
                    <a:srgbClr val="000000">
                      <a:alpha val="43137"/>
                    </a:srgbClr>
                  </a:outerShdw>
                </a:effectLst>
              </a:rPr>
              <a:t>more dealing with this earthly tent</a:t>
            </a:r>
          </a:p>
        </p:txBody>
      </p:sp>
      <p:sp>
        <p:nvSpPr>
          <p:cNvPr id="10" name="TextBox 9"/>
          <p:cNvSpPr txBox="1"/>
          <p:nvPr/>
        </p:nvSpPr>
        <p:spPr>
          <a:xfrm>
            <a:off x="762000" y="3517075"/>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marL="457200" indent="-457200">
              <a:buFont typeface="Arial" pitchFamily="34" charset="0"/>
              <a:buChar char="•"/>
            </a:pPr>
            <a:r>
              <a:rPr lang="en-US" sz="3200" b="1" dirty="0">
                <a:effectLst>
                  <a:outerShdw blurRad="38100" dist="38100" dir="2700000" algn="tl">
                    <a:srgbClr val="000000">
                      <a:alpha val="43137"/>
                    </a:srgbClr>
                  </a:outerShdw>
                </a:effectLst>
              </a:rPr>
              <a:t>No more car payments</a:t>
            </a:r>
            <a:endParaRPr lang="en-US" sz="3200" b="1" dirty="0">
              <a:solidFill>
                <a:srgbClr val="6A4230"/>
              </a:solidFill>
              <a:effectLst>
                <a:outerShdw blurRad="38100" dist="38100" dir="2700000" algn="tl">
                  <a:srgbClr val="000000">
                    <a:alpha val="43137"/>
                  </a:srgbClr>
                </a:outerShdw>
              </a:effectLst>
            </a:endParaRPr>
          </a:p>
        </p:txBody>
      </p:sp>
      <p:sp>
        <p:nvSpPr>
          <p:cNvPr id="11" name="TextBox 10"/>
          <p:cNvSpPr txBox="1"/>
          <p:nvPr/>
        </p:nvSpPr>
        <p:spPr>
          <a:xfrm>
            <a:off x="762001" y="4155375"/>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marL="457200" indent="-457200">
              <a:buFont typeface="Arial" pitchFamily="34" charset="0"/>
              <a:buChar char="•"/>
            </a:pPr>
            <a:r>
              <a:rPr lang="en-US" sz="3200" b="1" dirty="0">
                <a:effectLst>
                  <a:outerShdw blurRad="38100" dist="38100" dir="2700000" algn="tl">
                    <a:srgbClr val="000000">
                      <a:alpha val="43137"/>
                    </a:srgbClr>
                  </a:outerShdw>
                </a:effectLst>
              </a:rPr>
              <a:t>No more struggling with sin</a:t>
            </a: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2"/>
                                        </p:tgtEl>
                                        <p:attrNameLst>
                                          <p:attrName>style.opacity</p:attrName>
                                        </p:attrNameLst>
                                      </p:cBhvr>
                                      <p:to>
                                        <p:strVal val="0.5"/>
                                      </p:to>
                                    </p:set>
                                    <p:animEffect filter="image" prLst="opacity: 0.5">
                                      <p:cBhvr rctx="IE">
                                        <p:cTn id="11" dur="indefinite"/>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dissolve">
                                      <p:cBhvr>
                                        <p:cTn id="21" dur="500"/>
                                        <p:tgtEl>
                                          <p:spTgt spid="9"/>
                                        </p:tgtEl>
                                      </p:cBhvr>
                                    </p:animEffect>
                                  </p:childTnLst>
                                </p:cTn>
                              </p:par>
                            </p:childTnLst>
                          </p:cTn>
                        </p:par>
                        <p:par>
                          <p:cTn id="22" fill="hold">
                            <p:stCondLst>
                              <p:cond delay="500"/>
                            </p:stCondLst>
                            <p:childTnLst>
                              <p:par>
                                <p:cTn id="23" presetID="9" presetClass="emph" presetSubtype="0" grpId="2" nodeType="afterEffect">
                                  <p:stCondLst>
                                    <p:cond delay="0"/>
                                  </p:stCondLst>
                                  <p:childTnLst>
                                    <p:set>
                                      <p:cBhvr rctx="PPT">
                                        <p:cTn id="24" dur="indefinite"/>
                                        <p:tgtEl>
                                          <p:spTgt spid="4"/>
                                        </p:tgtEl>
                                        <p:attrNameLst>
                                          <p:attrName>style.opacity</p:attrName>
                                        </p:attrNameLst>
                                      </p:cBhvr>
                                      <p:to>
                                        <p:strVal val="0.5"/>
                                      </p:to>
                                    </p:set>
                                    <p:animEffect filter="image" prLst="opacity: 0.5">
                                      <p:cBhvr rctx="IE">
                                        <p:cTn id="25" dur="indefinite"/>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dissolve">
                                      <p:cBhvr>
                                        <p:cTn id="30" dur="500"/>
                                        <p:tgtEl>
                                          <p:spTgt spid="10"/>
                                        </p:tgtEl>
                                      </p:cBhvr>
                                    </p:animEffect>
                                  </p:childTnLst>
                                </p:cTn>
                              </p:par>
                            </p:childTnLst>
                          </p:cTn>
                        </p:par>
                        <p:par>
                          <p:cTn id="31" fill="hold">
                            <p:stCondLst>
                              <p:cond delay="500"/>
                            </p:stCondLst>
                            <p:childTnLst>
                              <p:par>
                                <p:cTn id="32" presetID="9" presetClass="emph" presetSubtype="0" grpId="2" nodeType="afterEffect">
                                  <p:stCondLst>
                                    <p:cond delay="0"/>
                                  </p:stCondLst>
                                  <p:childTnLst>
                                    <p:set>
                                      <p:cBhvr rctx="PPT">
                                        <p:cTn id="33" dur="indefinite"/>
                                        <p:tgtEl>
                                          <p:spTgt spid="9"/>
                                        </p:tgtEl>
                                        <p:attrNameLst>
                                          <p:attrName>style.opacity</p:attrName>
                                        </p:attrNameLst>
                                      </p:cBhvr>
                                      <p:to>
                                        <p:strVal val="0.5"/>
                                      </p:to>
                                    </p:set>
                                    <p:animEffect filter="image" prLst="opacity: 0.5">
                                      <p:cBhvr rctx="IE">
                                        <p:cTn id="34" dur="indefinite"/>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dissolve">
                                      <p:cBhvr>
                                        <p:cTn id="39" dur="500"/>
                                        <p:tgtEl>
                                          <p:spTgt spid="11"/>
                                        </p:tgtEl>
                                      </p:cBhvr>
                                    </p:animEffect>
                                  </p:childTnLst>
                                </p:cTn>
                              </p:par>
                            </p:childTnLst>
                          </p:cTn>
                        </p:par>
                        <p:par>
                          <p:cTn id="40" fill="hold">
                            <p:stCondLst>
                              <p:cond delay="500"/>
                            </p:stCondLst>
                            <p:childTnLst>
                              <p:par>
                                <p:cTn id="41" presetID="9" presetClass="emph" presetSubtype="0" grpId="2" nodeType="afterEffect">
                                  <p:stCondLst>
                                    <p:cond delay="0"/>
                                  </p:stCondLst>
                                  <p:childTnLst>
                                    <p:set>
                                      <p:cBhvr rctx="PPT">
                                        <p:cTn id="42" dur="indefinite"/>
                                        <p:tgtEl>
                                          <p:spTgt spid="10"/>
                                        </p:tgtEl>
                                        <p:attrNameLst>
                                          <p:attrName>style.opacity</p:attrName>
                                        </p:attrNameLst>
                                      </p:cBhvr>
                                      <p:to>
                                        <p:strVal val="0.5"/>
                                      </p:to>
                                    </p:set>
                                    <p:animEffect filter="image" prLst="opacity: 0.5">
                                      <p:cBhvr rctx="IE">
                                        <p:cTn id="43" dur="indefinite"/>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xit" presetSubtype="0" fill="hold" grpId="1" nodeType="clickEffect">
                                  <p:stCondLst>
                                    <p:cond delay="0"/>
                                  </p:stCondLst>
                                  <p:childTnLst>
                                    <p:animEffect transition="out" filter="dissolve">
                                      <p:cBhvr>
                                        <p:cTn id="47" dur="500"/>
                                        <p:tgtEl>
                                          <p:spTgt spid="2"/>
                                        </p:tgtEl>
                                      </p:cBhvr>
                                    </p:animEffect>
                                    <p:set>
                                      <p:cBhvr>
                                        <p:cTn id="48" dur="1" fill="hold">
                                          <p:stCondLst>
                                            <p:cond delay="499"/>
                                          </p:stCondLst>
                                        </p:cTn>
                                        <p:tgtEl>
                                          <p:spTgt spid="2"/>
                                        </p:tgtEl>
                                        <p:attrNameLst>
                                          <p:attrName>style.visibility</p:attrName>
                                        </p:attrNameLst>
                                      </p:cBhvr>
                                      <p:to>
                                        <p:strVal val="hidden"/>
                                      </p:to>
                                    </p:set>
                                  </p:childTnLst>
                                </p:cTn>
                              </p:par>
                              <p:par>
                                <p:cTn id="49" presetID="9" presetClass="exit" presetSubtype="0" fill="hold" grpId="1" nodeType="withEffect">
                                  <p:stCondLst>
                                    <p:cond delay="0"/>
                                  </p:stCondLst>
                                  <p:childTnLst>
                                    <p:animEffect transition="out" filter="dissolve">
                                      <p:cBhvr>
                                        <p:cTn id="50" dur="500"/>
                                        <p:tgtEl>
                                          <p:spTgt spid="3"/>
                                        </p:tgtEl>
                                      </p:cBhvr>
                                    </p:animEffect>
                                    <p:set>
                                      <p:cBhvr>
                                        <p:cTn id="51" dur="1" fill="hold">
                                          <p:stCondLst>
                                            <p:cond delay="499"/>
                                          </p:stCondLst>
                                        </p:cTn>
                                        <p:tgtEl>
                                          <p:spTgt spid="3"/>
                                        </p:tgtEl>
                                        <p:attrNameLst>
                                          <p:attrName>style.visibility</p:attrName>
                                        </p:attrNameLst>
                                      </p:cBhvr>
                                      <p:to>
                                        <p:strVal val="hidden"/>
                                      </p:to>
                                    </p:set>
                                  </p:childTnLst>
                                </p:cTn>
                              </p:par>
                              <p:par>
                                <p:cTn id="52" presetID="9" presetClass="exit" presetSubtype="0" fill="hold" grpId="1" nodeType="withEffect">
                                  <p:stCondLst>
                                    <p:cond delay="0"/>
                                  </p:stCondLst>
                                  <p:childTnLst>
                                    <p:animEffect transition="out" filter="dissolve">
                                      <p:cBhvr>
                                        <p:cTn id="53" dur="500"/>
                                        <p:tgtEl>
                                          <p:spTgt spid="4"/>
                                        </p:tgtEl>
                                      </p:cBhvr>
                                    </p:animEffect>
                                    <p:set>
                                      <p:cBhvr>
                                        <p:cTn id="54" dur="1" fill="hold">
                                          <p:stCondLst>
                                            <p:cond delay="499"/>
                                          </p:stCondLst>
                                        </p:cTn>
                                        <p:tgtEl>
                                          <p:spTgt spid="4"/>
                                        </p:tgtEl>
                                        <p:attrNameLst>
                                          <p:attrName>style.visibility</p:attrName>
                                        </p:attrNameLst>
                                      </p:cBhvr>
                                      <p:to>
                                        <p:strVal val="hidden"/>
                                      </p:to>
                                    </p:set>
                                  </p:childTnLst>
                                </p:cTn>
                              </p:par>
                              <p:par>
                                <p:cTn id="55" presetID="9" presetClass="exit" presetSubtype="0" fill="hold" grpId="1" nodeType="withEffect">
                                  <p:stCondLst>
                                    <p:cond delay="0"/>
                                  </p:stCondLst>
                                  <p:childTnLst>
                                    <p:animEffect transition="out" filter="dissolve">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par>
                                <p:cTn id="58" presetID="9" presetClass="exit" presetSubtype="0" fill="hold" grpId="1" nodeType="withEffect">
                                  <p:stCondLst>
                                    <p:cond delay="0"/>
                                  </p:stCondLst>
                                  <p:childTnLst>
                                    <p:animEffect transition="out" filter="dissolve">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par>
                                <p:cTn id="61" presetID="9" presetClass="exit" presetSubtype="0" fill="hold" grpId="1" nodeType="withEffect">
                                  <p:stCondLst>
                                    <p:cond delay="0"/>
                                  </p:stCondLst>
                                  <p:childTnLst>
                                    <p:animEffect transition="out" filter="dissolve">
                                      <p:cBhvr>
                                        <p:cTn id="62" dur="500"/>
                                        <p:tgtEl>
                                          <p:spTgt spid="11"/>
                                        </p:tgtEl>
                                      </p:cBhvr>
                                    </p:animEffect>
                                    <p:set>
                                      <p:cBhvr>
                                        <p:cTn id="63"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3" grpId="0" animBg="1"/>
      <p:bldP spid="3" grpId="1" animBg="1"/>
      <p:bldP spid="2" grpId="1" animBg="1"/>
      <p:bldP spid="2" grpId="2" animBg="1"/>
      <p:bldP spid="9" grpId="0" animBg="1"/>
      <p:bldP spid="9" grpId="1" animBg="1"/>
      <p:bldP spid="9" grpId="2" animBg="1"/>
      <p:bldP spid="10" grpId="0" animBg="1"/>
      <p:bldP spid="10" grpId="1" animBg="1"/>
      <p:bldP spid="10" grpId="2" animBg="1"/>
      <p:bldP spid="11" grpId="0" animBg="1"/>
      <p:bldP spid="1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58:1 – 60:22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304698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Rom. </a:t>
            </a:r>
            <a:r>
              <a:rPr lang="en-US" sz="3200" b="1" dirty="0" smtClean="0">
                <a:effectLst>
                  <a:outerShdw blurRad="38100" dist="38100" dir="2700000" algn="tl">
                    <a:srgbClr val="000000">
                      <a:alpha val="43137"/>
                    </a:srgbClr>
                  </a:outerShdw>
                </a:effectLst>
              </a:rPr>
              <a:t>11:25-26a – </a:t>
            </a:r>
            <a:r>
              <a:rPr lang="en-US" sz="3200" b="1" baseline="30000" dirty="0" smtClean="0">
                <a:effectLst>
                  <a:outerShdw blurRad="38100" dist="38100" dir="2700000" algn="tl">
                    <a:srgbClr val="000000">
                      <a:alpha val="43137"/>
                    </a:srgbClr>
                  </a:outerShdw>
                </a:effectLst>
              </a:rPr>
              <a:t>25</a:t>
            </a:r>
            <a:r>
              <a:rPr lang="en-US" sz="3200" b="1" dirty="0">
                <a:effectLst>
                  <a:outerShdw blurRad="38100" dist="38100" dir="2700000" algn="tl">
                    <a:srgbClr val="000000">
                      <a:alpha val="43137"/>
                    </a:srgbClr>
                  </a:outerShdw>
                </a:effectLst>
              </a:rPr>
              <a:t> </a:t>
            </a:r>
            <a:r>
              <a:rPr lang="en-US" sz="3200" b="1" dirty="0" smtClean="0">
                <a:solidFill>
                  <a:schemeClr val="accent6">
                    <a:lumMod val="75000"/>
                  </a:schemeClr>
                </a:solidFill>
                <a:effectLst>
                  <a:outerShdw blurRad="38100" dist="38100" dir="2700000" algn="tl">
                    <a:srgbClr val="000000">
                      <a:alpha val="43137"/>
                    </a:srgbClr>
                  </a:outerShdw>
                </a:effectLst>
              </a:rPr>
              <a:t>For </a:t>
            </a:r>
            <a:r>
              <a:rPr lang="en-US" sz="3200" b="1" dirty="0">
                <a:solidFill>
                  <a:schemeClr val="accent6">
                    <a:lumMod val="75000"/>
                  </a:schemeClr>
                </a:solidFill>
                <a:effectLst>
                  <a:outerShdw blurRad="38100" dist="38100" dir="2700000" algn="tl">
                    <a:srgbClr val="000000">
                      <a:alpha val="43137"/>
                    </a:srgbClr>
                  </a:outerShdw>
                </a:effectLst>
              </a:rPr>
              <a:t>I do not desire, brethren, that you should be ignorant of this mystery, lest you should be wise in your own opinion, that blindness in part has happened to Israel until the fullness of the Gentiles has come in.</a:t>
            </a:r>
            <a:r>
              <a:rPr lang="en-US" sz="3200" b="1" dirty="0">
                <a:effectLst>
                  <a:outerShdw blurRad="38100" dist="38100" dir="2700000" algn="tl">
                    <a:srgbClr val="000000">
                      <a:alpha val="43137"/>
                    </a:srgbClr>
                  </a:outerShdw>
                </a:effectLst>
              </a:rPr>
              <a:t> </a:t>
            </a:r>
            <a:r>
              <a:rPr lang="en-US" sz="3200" b="1" baseline="30000" dirty="0">
                <a:effectLst>
                  <a:outerShdw blurRad="38100" dist="38100" dir="2700000" algn="tl">
                    <a:srgbClr val="000000">
                      <a:alpha val="43137"/>
                    </a:srgbClr>
                  </a:outerShdw>
                </a:effectLst>
              </a:rPr>
              <a:t>26a</a:t>
            </a:r>
            <a:r>
              <a:rPr lang="en-US" sz="3200" b="1" dirty="0">
                <a:effectLst>
                  <a:outerShdw blurRad="38100" dist="38100" dir="2700000" algn="tl">
                    <a:srgbClr val="000000">
                      <a:alpha val="43137"/>
                    </a:srgbClr>
                  </a:outerShdw>
                </a:effectLst>
              </a:rPr>
              <a:t> </a:t>
            </a:r>
            <a:r>
              <a:rPr lang="en-US" sz="3200" b="1" dirty="0">
                <a:solidFill>
                  <a:schemeClr val="accent6">
                    <a:lumMod val="75000"/>
                  </a:schemeClr>
                </a:solidFill>
                <a:effectLst>
                  <a:outerShdw blurRad="38100" dist="38100" dir="2700000" algn="tl">
                    <a:srgbClr val="000000">
                      <a:alpha val="43137"/>
                    </a:srgbClr>
                  </a:outerShdw>
                </a:effectLst>
              </a:rPr>
              <a:t>And so all Israel will be saved …</a:t>
            </a:r>
          </a:p>
        </p:txBody>
      </p:sp>
    </p:spTree>
    <p:extLst>
      <p:ext uri="{BB962C8B-B14F-4D97-AF65-F5344CB8AC3E}">
        <p14:creationId xmlns:p14="http://schemas.microsoft.com/office/powerpoint/2010/main" xmlns="" val="896883124"/>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58:1 – 60:22</a:t>
            </a:r>
            <a:endParaRPr lang="en-US" sz="4800" b="1" dirty="0">
              <a:ln>
                <a:solidFill>
                  <a:schemeClr val="bg1"/>
                </a:solidFill>
              </a:ln>
              <a:solidFill>
                <a:srgbClr val="FFFFFF"/>
              </a:solidFill>
              <a:latin typeface="UglyQua" pitchFamily="2" charset="0"/>
            </a:endParaRPr>
          </a:p>
        </p:txBody>
      </p:sp>
      <p:sp>
        <p:nvSpPr>
          <p:cNvPr id="10" name="TextBox 9"/>
          <p:cNvSpPr txBox="1"/>
          <p:nvPr/>
        </p:nvSpPr>
        <p:spPr>
          <a:xfrm>
            <a:off x="457200" y="1588325"/>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Incense </a:t>
            </a:r>
            <a:r>
              <a:rPr lang="en-US" sz="3200" b="1" dirty="0" smtClean="0">
                <a:solidFill>
                  <a:schemeClr val="bg1"/>
                </a:solidFill>
                <a:effectLst>
                  <a:outerShdw blurRad="38100" dist="38100" dir="2700000" algn="tl">
                    <a:srgbClr val="000000">
                      <a:alpha val="43137"/>
                    </a:srgbClr>
                  </a:outerShdw>
                </a:effectLst>
              </a:rPr>
              <a:t>– priesthood </a:t>
            </a:r>
            <a:endParaRPr lang="en-US" sz="3000" b="1" dirty="0">
              <a:solidFill>
                <a:schemeClr val="bg1"/>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95214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Gold</a:t>
            </a:r>
            <a:r>
              <a:rPr lang="en-US" sz="3200" b="1" dirty="0" smtClean="0">
                <a:effectLst>
                  <a:outerShdw blurRad="38100" dist="38100" dir="2700000" algn="tl">
                    <a:srgbClr val="000000">
                      <a:alpha val="43137"/>
                    </a:srgbClr>
                  </a:outerShdw>
                </a:effectLst>
              </a:rPr>
              <a:t> – royalty </a:t>
            </a:r>
            <a:endParaRPr lang="en-US" sz="32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1221583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9"/>
                                        </p:tgtEl>
                                        <p:attrNameLst>
                                          <p:attrName>style.opacity</p:attrName>
                                        </p:attrNameLst>
                                      </p:cBhvr>
                                      <p:to>
                                        <p:strVal val="0.5"/>
                                      </p:to>
                                    </p:set>
                                    <p:animEffect filter="image" prLst="opacity: 0.5">
                                      <p:cBhvr rctx="IE">
                                        <p:cTn id="11" dur="indefinite"/>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0" nodeType="clickEffect">
                                  <p:stCondLst>
                                    <p:cond delay="0"/>
                                  </p:stCondLst>
                                  <p:childTnLst>
                                    <p:animEffect transition="out" filter="dissolv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9" grpId="0" animBg="1"/>
      <p:bldP spid="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58:1 – 60:22</a:t>
            </a:r>
            <a:endParaRPr lang="en-US" sz="4800" b="1" dirty="0">
              <a:ln>
                <a:solidFill>
                  <a:schemeClr val="bg1"/>
                </a:solidFill>
              </a:ln>
              <a:solidFill>
                <a:srgbClr val="FFFFFF"/>
              </a:solidFill>
              <a:latin typeface="UglyQua" pitchFamily="2" charset="0"/>
            </a:endParaRPr>
          </a:p>
        </p:txBody>
      </p:sp>
      <p:sp>
        <p:nvSpPr>
          <p:cNvPr id="9" name="TextBox 8"/>
          <p:cNvSpPr txBox="1"/>
          <p:nvPr/>
        </p:nvSpPr>
        <p:spPr>
          <a:xfrm>
            <a:off x="457200" y="95214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Breast</a:t>
            </a:r>
            <a:r>
              <a:rPr lang="en-US" sz="3200" b="1" dirty="0" smtClean="0">
                <a:effectLst>
                  <a:outerShdw blurRad="38100" dist="38100" dir="2700000" algn="tl">
                    <a:srgbClr val="000000">
                      <a:alpha val="43137"/>
                    </a:srgbClr>
                  </a:outerShdw>
                </a:effectLst>
              </a:rPr>
              <a:t> – </a:t>
            </a:r>
            <a:r>
              <a:rPr lang="en-US" sz="3200" b="1" i="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shad</a:t>
            </a:r>
            <a:r>
              <a:rPr lang="en-US" sz="3200" b="1" dirty="0">
                <a:solidFill>
                  <a:schemeClr val="accent6">
                    <a:lumMod val="75000"/>
                  </a:schemeClr>
                </a:solidFill>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a:t>
            </a:r>
            <a:r>
              <a:rPr lang="en-US" sz="3200" b="1" i="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El </a:t>
            </a:r>
            <a:r>
              <a:rPr lang="en-US" sz="3200" b="1" i="1" dirty="0" err="1">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Shaddai</a:t>
            </a:r>
            <a:r>
              <a:rPr lang="en-US" sz="32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423227603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Isaiah">
  <a:themeElements>
    <a:clrScheme name="Isaiah">
      <a:dk1>
        <a:srgbClr val="6A4230"/>
      </a:dk1>
      <a:lt1>
        <a:srgbClr val="6A423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aiah">
      <a:majorFont>
        <a:latin typeface="UglyQua"/>
        <a:ea typeface=""/>
        <a:cs typeface=""/>
      </a:majorFont>
      <a:minorFont>
        <a:latin typeface="Ugly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b="1" dirty="0">
            <a:solidFill>
              <a:srgbClr val="6A4230"/>
            </a:solidFill>
            <a:latin typeface="UglyQu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Isaiah</Template>
  <TotalTime>178</TotalTime>
  <Words>401</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Isaiah</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7</cp:revision>
  <dcterms:created xsi:type="dcterms:W3CDTF">2011-11-16T01:35:22Z</dcterms:created>
  <dcterms:modified xsi:type="dcterms:W3CDTF">2011-11-18T02:17:21Z</dcterms:modified>
</cp:coreProperties>
</file>