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3" r:id="rId4"/>
    <p:sldId id="267" r:id="rId5"/>
    <p:sldId id="264" r:id="rId6"/>
    <p:sldId id="265" r:id="rId7"/>
    <p:sldId id="261" r:id="rId8"/>
    <p:sldId id="266" r:id="rId9"/>
    <p:sldId id="268" r:id="rId10"/>
    <p:sldId id="25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4230"/>
    <a:srgbClr val="FFFFFF"/>
    <a:srgbClr val="31859C"/>
    <a:srgbClr val="503632"/>
    <a:srgbClr val="4E3526"/>
    <a:srgbClr val="4F3E25"/>
    <a:srgbClr val="4F3B25"/>
    <a:srgbClr val="BF7300"/>
    <a:srgbClr val="553300"/>
    <a:srgbClr val="66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10"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93AA3-204D-449C-BB5D-89C829A8F9D0}"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493AA3-204D-449C-BB5D-89C829A8F9D0}" type="datetimeFigureOut">
              <a:rPr lang="en-US" smtClean="0"/>
              <a:pPr/>
              <a:t>11/10/2011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493AA3-204D-449C-BB5D-89C829A8F9D0}"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493AA3-204D-449C-BB5D-89C829A8F9D0}" type="datetimeFigureOut">
              <a:rPr lang="en-US" smtClean="0"/>
              <a:pPr/>
              <a:t>11/10/2011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493AA3-204D-449C-BB5D-89C829A8F9D0}" type="datetimeFigureOut">
              <a:rPr lang="en-US" smtClean="0"/>
              <a:pPr/>
              <a:t>11/10/2011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93AA3-204D-449C-BB5D-89C829A8F9D0}" type="datetimeFigureOut">
              <a:rPr lang="en-US" smtClean="0"/>
              <a:pPr/>
              <a:t>11/10/2011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93AA3-204D-449C-BB5D-89C829A8F9D0}"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493AA3-204D-449C-BB5D-89C829A8F9D0}" type="datetimeFigureOut">
              <a:rPr lang="en-US" smtClean="0"/>
              <a:pPr/>
              <a:t>11/10/2011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D7724-C361-499B-8B71-E2F7C70D52F4}"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93AA3-204D-449C-BB5D-89C829A8F9D0}" type="datetimeFigureOut">
              <a:rPr lang="en-US" smtClean="0"/>
              <a:pPr/>
              <a:t>11/10/2011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D7724-C361-499B-8B71-E2F7C70D52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3859164"/>
            <a:ext cx="4495800" cy="830997"/>
          </a:xfrm>
          <a:prstGeom prst="rect">
            <a:avLst/>
          </a:prstGeom>
          <a:noFill/>
        </p:spPr>
        <p:txBody>
          <a:bodyPr wrap="square" rtlCol="0">
            <a:spAutoFit/>
          </a:bodyPr>
          <a:lstStyle/>
          <a:p>
            <a:pPr algn="ctr"/>
            <a:r>
              <a:rPr lang="en-US" sz="4800" b="1" dirty="0" smtClean="0">
                <a:ln>
                  <a:solidFill>
                    <a:srgbClr val="FFFFFF"/>
                  </a:solidFill>
                </a:ln>
                <a:solidFill>
                  <a:srgbClr val="6A4230"/>
                </a:solidFill>
                <a:latin typeface="UglyQua" pitchFamily="2" charset="0"/>
              </a:rPr>
              <a:t>56:1 – 57:21</a:t>
            </a:r>
            <a:endParaRPr lang="en-US" sz="4800" b="1" dirty="0">
              <a:ln>
                <a:solidFill>
                  <a:srgbClr val="FFFFFF"/>
                </a:solidFill>
              </a:ln>
              <a:solidFill>
                <a:srgbClr val="6A4230"/>
              </a:solidFill>
              <a:latin typeface="UglyQua" pitchFamily="2" charset="0"/>
            </a:endParaRPr>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761999" y="2120628"/>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pPr>
              <a:buFont typeface="Arial" pitchFamily="34" charset="0"/>
              <a:buChar char="•"/>
            </a:pPr>
            <a:r>
              <a:rPr lang="en-US" sz="3200" b="1" dirty="0" smtClean="0">
                <a:solidFill>
                  <a:srgbClr val="6A4230"/>
                </a:solidFill>
                <a:effectLst>
                  <a:outerShdw blurRad="38100" dist="38100" dir="2700000" algn="tl">
                    <a:srgbClr val="000000">
                      <a:alpha val="43137"/>
                    </a:srgbClr>
                  </a:outerShdw>
                </a:effectLst>
                <a:latin typeface="+mj-lt"/>
              </a:rPr>
              <a:t> 49-57</a:t>
            </a:r>
            <a:endParaRPr lang="en-US" sz="3200" b="1" dirty="0">
              <a:solidFill>
                <a:srgbClr val="6A4230"/>
              </a:solidFill>
              <a:effectLst>
                <a:outerShdw blurRad="38100" dist="38100" dir="2700000" algn="tl">
                  <a:srgbClr val="000000">
                    <a:alpha val="43137"/>
                  </a:srgbClr>
                </a:outerShdw>
              </a:effectLst>
              <a:latin typeface="+mj-lt"/>
            </a:endParaRPr>
          </a:p>
        </p:txBody>
      </p:sp>
      <p:sp>
        <p:nvSpPr>
          <p:cNvPr id="3" name="TextBox 2"/>
          <p:cNvSpPr txBox="1"/>
          <p:nvPr/>
        </p:nvSpPr>
        <p:spPr>
          <a:xfrm>
            <a:off x="761999" y="1507509"/>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pPr>
              <a:buFont typeface="Arial" pitchFamily="34" charset="0"/>
              <a:buChar char="•"/>
            </a:pPr>
            <a:r>
              <a:rPr lang="en-US" sz="3200" b="1" dirty="0" smtClean="0">
                <a:solidFill>
                  <a:srgbClr val="6A4230"/>
                </a:solidFill>
                <a:effectLst>
                  <a:outerShdw blurRad="38100" dist="38100" dir="2700000" algn="tl">
                    <a:srgbClr val="000000">
                      <a:alpha val="43137"/>
                    </a:srgbClr>
                  </a:outerShdw>
                </a:effectLst>
                <a:latin typeface="UglyQua" pitchFamily="2" charset="0"/>
              </a:rPr>
              <a:t> 40-48</a:t>
            </a:r>
            <a:endParaRPr lang="en-US" sz="3200" b="1" dirty="0">
              <a:solidFill>
                <a:srgbClr val="6A4230"/>
              </a:solidFill>
              <a:effectLst>
                <a:outerShdw blurRad="38100" dist="38100" dir="2700000" algn="tl">
                  <a:srgbClr val="000000">
                    <a:alpha val="43137"/>
                  </a:srgbClr>
                </a:outerShdw>
              </a:effectLst>
              <a:latin typeface="UglyQua" pitchFamily="2" charset="0"/>
            </a:endParaRPr>
          </a:p>
        </p:txBody>
      </p:sp>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56:1 – 57:21</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533399" y="942153"/>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smtClean="0">
                <a:solidFill>
                  <a:srgbClr val="6A4230"/>
                </a:solidFill>
                <a:effectLst>
                  <a:outerShdw blurRad="38100" dist="38100" dir="2700000" algn="tl">
                    <a:srgbClr val="000000">
                      <a:alpha val="43137"/>
                    </a:srgbClr>
                  </a:outerShdw>
                </a:effectLst>
                <a:latin typeface="UglyQua" pitchFamily="2" charset="0"/>
              </a:rPr>
              <a:t>Three 9 chapter divisions of Isaiah 40-66</a:t>
            </a:r>
            <a:endParaRPr lang="en-US" sz="3200" b="1" dirty="0">
              <a:solidFill>
                <a:srgbClr val="6A4230"/>
              </a:solidFill>
              <a:effectLst>
                <a:outerShdw blurRad="38100" dist="38100" dir="2700000" algn="tl">
                  <a:srgbClr val="000000">
                    <a:alpha val="43137"/>
                  </a:srgbClr>
                </a:outerShdw>
              </a:effectLst>
              <a:latin typeface="UglyQua" pitchFamily="2" charset="0"/>
            </a:endParaRPr>
          </a:p>
        </p:txBody>
      </p:sp>
      <p:sp>
        <p:nvSpPr>
          <p:cNvPr id="9" name="TextBox 8"/>
          <p:cNvSpPr txBox="1"/>
          <p:nvPr/>
        </p:nvSpPr>
        <p:spPr>
          <a:xfrm>
            <a:off x="762000" y="2749881"/>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pPr>
              <a:buFont typeface="Arial" pitchFamily="34" charset="0"/>
              <a:buChar char="•"/>
            </a:pPr>
            <a:r>
              <a:rPr lang="en-US" sz="3200" b="1" dirty="0" smtClean="0">
                <a:solidFill>
                  <a:srgbClr val="6A4230"/>
                </a:solidFill>
                <a:effectLst>
                  <a:outerShdw blurRad="38100" dist="38100" dir="2700000" algn="tl">
                    <a:srgbClr val="000000">
                      <a:alpha val="43137"/>
                    </a:srgbClr>
                  </a:outerShdw>
                </a:effectLst>
                <a:latin typeface="+mj-lt"/>
              </a:rPr>
              <a:t> 58-66</a:t>
            </a:r>
            <a:endParaRPr lang="en-US" sz="3200" b="1" dirty="0">
              <a:solidFill>
                <a:srgbClr val="6A4230"/>
              </a:solidFill>
              <a:effectLst>
                <a:outerShdw blurRad="38100" dist="38100" dir="2700000" algn="tl">
                  <a:srgbClr val="000000">
                    <a:alpha val="43137"/>
                  </a:srgbClr>
                </a:outerShdw>
              </a:effectLst>
              <a:latin typeface="+mj-lt"/>
            </a:endParaRPr>
          </a:p>
        </p:txBody>
      </p:sp>
      <p:sp>
        <p:nvSpPr>
          <p:cNvPr id="10" name="TextBox 9"/>
          <p:cNvSpPr txBox="1"/>
          <p:nvPr/>
        </p:nvSpPr>
        <p:spPr>
          <a:xfrm>
            <a:off x="762000" y="3392139"/>
            <a:ext cx="80010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pPr>
              <a:buFont typeface="Arial" pitchFamily="34" charset="0"/>
              <a:buChar char="•"/>
            </a:pPr>
            <a:r>
              <a:rPr lang="en-US" sz="3200" b="1" dirty="0" smtClean="0">
                <a:solidFill>
                  <a:srgbClr val="6A4230"/>
                </a:solidFill>
                <a:effectLst>
                  <a:outerShdw blurRad="38100" dist="38100" dir="2700000" algn="tl">
                    <a:srgbClr val="000000">
                      <a:alpha val="43137"/>
                    </a:srgbClr>
                  </a:outerShdw>
                </a:effectLst>
                <a:latin typeface="+mj-lt"/>
              </a:rPr>
              <a:t> </a:t>
            </a:r>
            <a:r>
              <a:rPr lang="en-US" sz="3200" b="1" dirty="0" smtClean="0">
                <a:solidFill>
                  <a:schemeClr val="accent6">
                    <a:lumMod val="75000"/>
                  </a:schemeClr>
                </a:solidFill>
                <a:effectLst>
                  <a:outerShdw blurRad="38100" dist="38100" dir="2700000" algn="tl">
                    <a:srgbClr val="000000">
                      <a:alpha val="43137"/>
                    </a:srgbClr>
                  </a:outerShdw>
                </a:effectLst>
                <a:latin typeface="+mj-lt"/>
              </a:rPr>
              <a:t>There is </a:t>
            </a:r>
            <a:r>
              <a:rPr lang="en-US" sz="3200" b="1" smtClean="0">
                <a:solidFill>
                  <a:schemeClr val="accent6">
                    <a:lumMod val="75000"/>
                  </a:schemeClr>
                </a:solidFill>
                <a:effectLst>
                  <a:outerShdw blurRad="38100" dist="38100" dir="2700000" algn="tl">
                    <a:srgbClr val="000000">
                      <a:alpha val="43137"/>
                    </a:srgbClr>
                  </a:outerShdw>
                </a:effectLst>
                <a:latin typeface="+mj-lt"/>
              </a:rPr>
              <a:t>no peace … for </a:t>
            </a:r>
            <a:r>
              <a:rPr lang="en-US" sz="3200" b="1" dirty="0" smtClean="0">
                <a:solidFill>
                  <a:schemeClr val="accent6">
                    <a:lumMod val="75000"/>
                  </a:schemeClr>
                </a:solidFill>
                <a:effectLst>
                  <a:outerShdw blurRad="38100" dist="38100" dir="2700000" algn="tl">
                    <a:srgbClr val="000000">
                      <a:alpha val="43137"/>
                    </a:srgbClr>
                  </a:outerShdw>
                </a:effectLst>
                <a:latin typeface="+mj-lt"/>
              </a:rPr>
              <a:t>the wicked</a:t>
            </a:r>
            <a:endParaRPr lang="en-US" sz="3200" b="1" dirty="0">
              <a:solidFill>
                <a:schemeClr val="accent6">
                  <a:lumMod val="75000"/>
                </a:schemeClr>
              </a:solidFill>
              <a:effectLst>
                <a:outerShdw blurRad="38100" dist="38100" dir="2700000" algn="tl">
                  <a:srgbClr val="000000">
                    <a:alpha val="43137"/>
                  </a:srgbClr>
                </a:outerShdw>
              </a:effectLst>
              <a:latin typeface="+mj-lt"/>
            </a:endParaRPr>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dissolve">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xit" presetSubtype="0" fill="hold" grpId="1" nodeType="clickEffect">
                                  <p:stCondLst>
                                    <p:cond delay="0"/>
                                  </p:stCondLst>
                                  <p:childTnLst>
                                    <p:animEffect transition="out" filter="dissolve">
                                      <p:cBhvr>
                                        <p:cTn id="23" dur="500"/>
                                        <p:tgtEl>
                                          <p:spTgt spid="2"/>
                                        </p:tgtEl>
                                      </p:cBhvr>
                                    </p:animEffect>
                                    <p:set>
                                      <p:cBhvr>
                                        <p:cTn id="24" dur="1" fill="hold">
                                          <p:stCondLst>
                                            <p:cond delay="499"/>
                                          </p:stCondLst>
                                        </p:cTn>
                                        <p:tgtEl>
                                          <p:spTgt spid="2"/>
                                        </p:tgtEl>
                                        <p:attrNameLst>
                                          <p:attrName>style.visibility</p:attrName>
                                        </p:attrNameLst>
                                      </p:cBhvr>
                                      <p:to>
                                        <p:strVal val="hidden"/>
                                      </p:to>
                                    </p:set>
                                  </p:childTnLst>
                                </p:cTn>
                              </p:par>
                              <p:par>
                                <p:cTn id="25" presetID="9" presetClass="exit" presetSubtype="0" fill="hold" grpId="1" nodeType="withEffect">
                                  <p:stCondLst>
                                    <p:cond delay="0"/>
                                  </p:stCondLst>
                                  <p:childTnLst>
                                    <p:animEffect transition="out" filter="dissolve">
                                      <p:cBhvr>
                                        <p:cTn id="26" dur="500"/>
                                        <p:tgtEl>
                                          <p:spTgt spid="9"/>
                                        </p:tgtEl>
                                      </p:cBhvr>
                                    </p:animEffect>
                                    <p:set>
                                      <p:cBhvr>
                                        <p:cTn id="27" dur="1" fill="hold">
                                          <p:stCondLst>
                                            <p:cond delay="499"/>
                                          </p:stCondLst>
                                        </p:cTn>
                                        <p:tgtEl>
                                          <p:spTgt spid="9"/>
                                        </p:tgtEl>
                                        <p:attrNameLst>
                                          <p:attrName>style.visibility</p:attrName>
                                        </p:attrNameLst>
                                      </p:cBhvr>
                                      <p:to>
                                        <p:strVal val="hidden"/>
                                      </p:to>
                                    </p:set>
                                  </p:childTnLst>
                                </p:cTn>
                              </p:par>
                              <p:par>
                                <p:cTn id="28" presetID="9" presetClass="exit" presetSubtype="0" fill="hold" grpId="1" nodeType="withEffect">
                                  <p:stCondLst>
                                    <p:cond delay="0"/>
                                  </p:stCondLst>
                                  <p:childTnLst>
                                    <p:animEffect transition="out" filter="dissolve">
                                      <p:cBhvr>
                                        <p:cTn id="29" dur="500"/>
                                        <p:tgtEl>
                                          <p:spTgt spid="3"/>
                                        </p:tgtEl>
                                      </p:cBhvr>
                                    </p:animEffect>
                                    <p:set>
                                      <p:cBhvr>
                                        <p:cTn id="30" dur="1" fill="hold">
                                          <p:stCondLst>
                                            <p:cond delay="499"/>
                                          </p:stCondLst>
                                        </p:cTn>
                                        <p:tgtEl>
                                          <p:spTgt spid="3"/>
                                        </p:tgtEl>
                                        <p:attrNameLst>
                                          <p:attrName>style.visibility</p:attrName>
                                        </p:attrNameLst>
                                      </p:cBhvr>
                                      <p:to>
                                        <p:strVal val="hidden"/>
                                      </p:to>
                                    </p:set>
                                  </p:childTnLst>
                                </p:cTn>
                              </p:par>
                              <p:par>
                                <p:cTn id="31" presetID="9" presetClass="exit" presetSubtype="0" fill="hold" grpId="1" nodeType="withEffect">
                                  <p:stCondLst>
                                    <p:cond delay="0"/>
                                  </p:stCondLst>
                                  <p:childTnLst>
                                    <p:animEffect transition="out" filter="dissolve">
                                      <p:cBhvr>
                                        <p:cTn id="32" dur="500"/>
                                        <p:tgtEl>
                                          <p:spTgt spid="4"/>
                                        </p:tgtEl>
                                      </p:cBhvr>
                                    </p:animEffect>
                                    <p:set>
                                      <p:cBhvr>
                                        <p:cTn id="33" dur="1" fill="hold">
                                          <p:stCondLst>
                                            <p:cond delay="499"/>
                                          </p:stCondLst>
                                        </p:cTn>
                                        <p:tgtEl>
                                          <p:spTgt spid="4"/>
                                        </p:tgtEl>
                                        <p:attrNameLst>
                                          <p:attrName>style.visibility</p:attrName>
                                        </p:attrNameLst>
                                      </p:cBhvr>
                                      <p:to>
                                        <p:strVal val="hidden"/>
                                      </p:to>
                                    </p:set>
                                  </p:childTnLst>
                                </p:cTn>
                              </p:par>
                              <p:par>
                                <p:cTn id="34" presetID="9" presetClass="exit" presetSubtype="0" fill="hold" grpId="1" nodeType="withEffect">
                                  <p:stCondLst>
                                    <p:cond delay="0"/>
                                  </p:stCondLst>
                                  <p:childTnLst>
                                    <p:animEffect transition="out" filter="dissolve">
                                      <p:cBhvr>
                                        <p:cTn id="35" dur="500"/>
                                        <p:tgtEl>
                                          <p:spTgt spid="10"/>
                                        </p:tgtEl>
                                      </p:cBhvr>
                                    </p:animEffect>
                                    <p:set>
                                      <p:cBhvr>
                                        <p:cTn id="36"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3" grpId="0" animBg="1"/>
      <p:bldP spid="3" grpId="1" animBg="1"/>
      <p:bldP spid="2" grpId="1" animBg="1"/>
      <p:bldP spid="9" grpId="0" animBg="1"/>
      <p:bldP spid="9" grpId="1" animBg="1"/>
      <p:bldP spid="10" grpId="0" animBg="1"/>
      <p:bldP spid="10"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56:1 – 57:21</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533399" y="942153"/>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solidFill>
                  <a:schemeClr val="accent6">
                    <a:lumMod val="75000"/>
                  </a:schemeClr>
                </a:solidFill>
                <a:effectLst>
                  <a:outerShdw blurRad="38100" dist="38100" dir="2700000" algn="tl">
                    <a:srgbClr val="000000">
                      <a:alpha val="43137"/>
                    </a:srgbClr>
                  </a:outerShdw>
                </a:effectLst>
              </a:rPr>
              <a:t>Place and a </a:t>
            </a:r>
            <a:r>
              <a:rPr lang="en-US" sz="3200" b="1" dirty="0" smtClean="0">
                <a:solidFill>
                  <a:schemeClr val="accent6">
                    <a:lumMod val="75000"/>
                  </a:schemeClr>
                </a:solidFill>
                <a:effectLst>
                  <a:outerShdw blurRad="38100" dist="38100" dir="2700000" algn="tl">
                    <a:srgbClr val="000000">
                      <a:alpha val="43137"/>
                    </a:srgbClr>
                  </a:outerShdw>
                </a:effectLst>
              </a:rPr>
              <a:t>name </a:t>
            </a:r>
            <a:r>
              <a:rPr lang="en-US" sz="3200" b="1" dirty="0" smtClean="0">
                <a:effectLst>
                  <a:outerShdw blurRad="38100" dist="38100" dir="2700000" algn="tl">
                    <a:srgbClr val="000000">
                      <a:alpha val="43137"/>
                    </a:srgbClr>
                  </a:outerShdw>
                </a:effectLst>
              </a:rPr>
              <a:t>– </a:t>
            </a:r>
            <a:r>
              <a:rPr lang="en-US" sz="3200" b="1" dirty="0" err="1"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Y</a:t>
            </a:r>
            <a:r>
              <a:rPr lang="en-US" sz="3200" b="1" i="1" dirty="0" err="1"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ad</a:t>
            </a:r>
            <a:r>
              <a:rPr lang="en-US" sz="3200" b="1" i="1" dirty="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i="1" dirty="0" err="1" smtClean="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Vashem</a:t>
            </a:r>
            <a:endParaRPr lang="en-US" sz="3200" b="1" dirty="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descr="http://images.travelpod.com/users/rmisaac/1.1243423374.yad-vashem-childrenxs-memorial.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rot="230479">
            <a:off x="304800" y="2362200"/>
            <a:ext cx="3737024" cy="2806166"/>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pic>
        <p:nvPicPr>
          <p:cNvPr id="1030" name="Picture 6" descr="http://www.automotive-res.com/EX/11-15-09/YadVashem.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rot="21347806">
            <a:off x="5426799" y="2660812"/>
            <a:ext cx="3200950" cy="3184279"/>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pic>
        <p:nvPicPr>
          <p:cNvPr id="1032" name="Picture 8" descr="http://www.jerusalemshots.com/b/Jer4/Yad-vashem-38.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895473" y="1927652"/>
            <a:ext cx="5505451" cy="367526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30708825"/>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2000"/>
                                  </p:stCondLst>
                                  <p:childTnLst>
                                    <p:set>
                                      <p:cBhvr>
                                        <p:cTn id="6" dur="1" fill="hold">
                                          <p:stCondLst>
                                            <p:cond delay="0"/>
                                          </p:stCondLst>
                                        </p:cTn>
                                        <p:tgtEl>
                                          <p:spTgt spid="1026"/>
                                        </p:tgtEl>
                                        <p:attrNameLst>
                                          <p:attrName>style.visibility</p:attrName>
                                        </p:attrNameLst>
                                      </p:cBhvr>
                                      <p:to>
                                        <p:strVal val="visible"/>
                                      </p:to>
                                    </p:set>
                                    <p:animEffect transition="in" filter="dissolve">
                                      <p:cBhvr>
                                        <p:cTn id="7" dur="2000"/>
                                        <p:tgtEl>
                                          <p:spTgt spid="1026"/>
                                        </p:tgtEl>
                                      </p:cBhvr>
                                    </p:animEffect>
                                  </p:childTnLst>
                                </p:cTn>
                              </p:par>
                            </p:childTnLst>
                          </p:cTn>
                        </p:par>
                        <p:par>
                          <p:cTn id="8" fill="hold">
                            <p:stCondLst>
                              <p:cond delay="4000"/>
                            </p:stCondLst>
                            <p:childTnLst>
                              <p:par>
                                <p:cTn id="9" presetID="9" presetClass="entr" presetSubtype="0" fill="hold" nodeType="afterEffect">
                                  <p:stCondLst>
                                    <p:cond delay="2000"/>
                                  </p:stCondLst>
                                  <p:childTnLst>
                                    <p:set>
                                      <p:cBhvr>
                                        <p:cTn id="10" dur="1" fill="hold">
                                          <p:stCondLst>
                                            <p:cond delay="0"/>
                                          </p:stCondLst>
                                        </p:cTn>
                                        <p:tgtEl>
                                          <p:spTgt spid="1030"/>
                                        </p:tgtEl>
                                        <p:attrNameLst>
                                          <p:attrName>style.visibility</p:attrName>
                                        </p:attrNameLst>
                                      </p:cBhvr>
                                      <p:to>
                                        <p:strVal val="visible"/>
                                      </p:to>
                                    </p:set>
                                    <p:animEffect transition="in" filter="dissolve">
                                      <p:cBhvr>
                                        <p:cTn id="11" dur="2000"/>
                                        <p:tgtEl>
                                          <p:spTgt spid="1030"/>
                                        </p:tgtEl>
                                      </p:cBhvr>
                                    </p:animEffect>
                                  </p:childTnLst>
                                </p:cTn>
                              </p:par>
                            </p:childTnLst>
                          </p:cTn>
                        </p:par>
                        <p:par>
                          <p:cTn id="12" fill="hold">
                            <p:stCondLst>
                              <p:cond delay="8000"/>
                            </p:stCondLst>
                            <p:childTnLst>
                              <p:par>
                                <p:cTn id="13" presetID="9" presetClass="entr" presetSubtype="0" fill="hold" nodeType="afterEffect">
                                  <p:stCondLst>
                                    <p:cond delay="2000"/>
                                  </p:stCondLst>
                                  <p:childTnLst>
                                    <p:set>
                                      <p:cBhvr>
                                        <p:cTn id="14" dur="1" fill="hold">
                                          <p:stCondLst>
                                            <p:cond delay="0"/>
                                          </p:stCondLst>
                                        </p:cTn>
                                        <p:tgtEl>
                                          <p:spTgt spid="1032"/>
                                        </p:tgtEl>
                                        <p:attrNameLst>
                                          <p:attrName>style.visibility</p:attrName>
                                        </p:attrNameLst>
                                      </p:cBhvr>
                                      <p:to>
                                        <p:strVal val="visible"/>
                                      </p:to>
                                    </p:set>
                                    <p:animEffect transition="in" filter="dissolve">
                                      <p:cBhvr>
                                        <p:cTn id="15" dur="2000"/>
                                        <p:tgtEl>
                                          <p:spTgt spid="103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xit" presetSubtype="0" fill="hold" grpId="0" nodeType="clickEffect">
                                  <p:stCondLst>
                                    <p:cond delay="0"/>
                                  </p:stCondLst>
                                  <p:childTnLst>
                                    <p:animEffect transition="out" filter="dissolve">
                                      <p:cBhvr>
                                        <p:cTn id="19" dur="500"/>
                                        <p:tgtEl>
                                          <p:spTgt spid="2"/>
                                        </p:tgtEl>
                                      </p:cBhvr>
                                    </p:animEffect>
                                    <p:set>
                                      <p:cBhvr>
                                        <p:cTn id="20" dur="1" fill="hold">
                                          <p:stCondLst>
                                            <p:cond delay="499"/>
                                          </p:stCondLst>
                                        </p:cTn>
                                        <p:tgtEl>
                                          <p:spTgt spid="2"/>
                                        </p:tgtEl>
                                        <p:attrNameLst>
                                          <p:attrName>style.visibility</p:attrName>
                                        </p:attrNameLst>
                                      </p:cBhvr>
                                      <p:to>
                                        <p:strVal val="hidden"/>
                                      </p:to>
                                    </p:set>
                                  </p:childTnLst>
                                </p:cTn>
                              </p:par>
                              <p:par>
                                <p:cTn id="21" presetID="9" presetClass="exit" presetSubtype="0" fill="hold" nodeType="withEffect">
                                  <p:stCondLst>
                                    <p:cond delay="0"/>
                                  </p:stCondLst>
                                  <p:childTnLst>
                                    <p:animEffect transition="out" filter="dissolve">
                                      <p:cBhvr>
                                        <p:cTn id="22" dur="500"/>
                                        <p:tgtEl>
                                          <p:spTgt spid="1026"/>
                                        </p:tgtEl>
                                      </p:cBhvr>
                                    </p:animEffect>
                                    <p:set>
                                      <p:cBhvr>
                                        <p:cTn id="23" dur="1" fill="hold">
                                          <p:stCondLst>
                                            <p:cond delay="499"/>
                                          </p:stCondLst>
                                        </p:cTn>
                                        <p:tgtEl>
                                          <p:spTgt spid="1026"/>
                                        </p:tgtEl>
                                        <p:attrNameLst>
                                          <p:attrName>style.visibility</p:attrName>
                                        </p:attrNameLst>
                                      </p:cBhvr>
                                      <p:to>
                                        <p:strVal val="hidden"/>
                                      </p:to>
                                    </p:set>
                                  </p:childTnLst>
                                </p:cTn>
                              </p:par>
                              <p:par>
                                <p:cTn id="24" presetID="9" presetClass="exit" presetSubtype="0" fill="hold" nodeType="withEffect">
                                  <p:stCondLst>
                                    <p:cond delay="0"/>
                                  </p:stCondLst>
                                  <p:childTnLst>
                                    <p:animEffect transition="out" filter="dissolve">
                                      <p:cBhvr>
                                        <p:cTn id="25" dur="500"/>
                                        <p:tgtEl>
                                          <p:spTgt spid="1030"/>
                                        </p:tgtEl>
                                      </p:cBhvr>
                                    </p:animEffect>
                                    <p:set>
                                      <p:cBhvr>
                                        <p:cTn id="26" dur="1" fill="hold">
                                          <p:stCondLst>
                                            <p:cond delay="499"/>
                                          </p:stCondLst>
                                        </p:cTn>
                                        <p:tgtEl>
                                          <p:spTgt spid="1030"/>
                                        </p:tgtEl>
                                        <p:attrNameLst>
                                          <p:attrName>style.visibility</p:attrName>
                                        </p:attrNameLst>
                                      </p:cBhvr>
                                      <p:to>
                                        <p:strVal val="hidden"/>
                                      </p:to>
                                    </p:set>
                                  </p:childTnLst>
                                </p:cTn>
                              </p:par>
                              <p:par>
                                <p:cTn id="27" presetID="9" presetClass="exit" presetSubtype="0" fill="hold" nodeType="withEffect">
                                  <p:stCondLst>
                                    <p:cond delay="0"/>
                                  </p:stCondLst>
                                  <p:childTnLst>
                                    <p:animEffect transition="out" filter="dissolve">
                                      <p:cBhvr>
                                        <p:cTn id="28" dur="500"/>
                                        <p:tgtEl>
                                          <p:spTgt spid="1032"/>
                                        </p:tgtEl>
                                      </p:cBhvr>
                                    </p:animEffect>
                                    <p:set>
                                      <p:cBhvr>
                                        <p:cTn id="29" dur="1" fill="hold">
                                          <p:stCondLst>
                                            <p:cond delay="499"/>
                                          </p:stCondLst>
                                        </p:cTn>
                                        <p:tgtEl>
                                          <p:spTgt spid="10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56:1 – 57:21</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533399" y="942153"/>
            <a:ext cx="8229600" cy="255454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effectLst>
                  <a:outerShdw blurRad="38100" dist="38100" dir="2700000" algn="tl">
                    <a:srgbClr val="000000">
                      <a:alpha val="43137"/>
                    </a:srgbClr>
                  </a:outerShdw>
                </a:effectLst>
              </a:rPr>
              <a:t>Exodus </a:t>
            </a:r>
            <a:r>
              <a:rPr lang="en-US" sz="3200" b="1" dirty="0" smtClean="0">
                <a:effectLst>
                  <a:outerShdw blurRad="38100" dist="38100" dir="2700000" algn="tl">
                    <a:srgbClr val="000000">
                      <a:alpha val="43137"/>
                    </a:srgbClr>
                  </a:outerShdw>
                </a:effectLst>
              </a:rPr>
              <a:t>31:16-17a – </a:t>
            </a:r>
            <a:r>
              <a:rPr lang="en-US" sz="3200" b="1" baseline="30000" dirty="0" smtClean="0">
                <a:effectLst>
                  <a:outerShdw blurRad="38100" dist="38100" dir="2700000" algn="tl">
                    <a:srgbClr val="000000">
                      <a:alpha val="43137"/>
                    </a:srgbClr>
                  </a:outerShdw>
                </a:effectLst>
              </a:rPr>
              <a:t>16</a:t>
            </a:r>
            <a:r>
              <a:rPr lang="en-US" sz="3200" b="1" dirty="0">
                <a:effectLst>
                  <a:outerShdw blurRad="38100" dist="38100" dir="2700000" algn="tl">
                    <a:srgbClr val="000000">
                      <a:alpha val="43137"/>
                    </a:srgbClr>
                  </a:outerShdw>
                </a:effectLst>
              </a:rPr>
              <a:t> </a:t>
            </a:r>
            <a:r>
              <a:rPr lang="en-US" sz="3200" b="1" dirty="0" smtClean="0">
                <a:solidFill>
                  <a:schemeClr val="accent6">
                    <a:lumMod val="75000"/>
                  </a:schemeClr>
                </a:solidFill>
                <a:effectLst>
                  <a:outerShdw blurRad="38100" dist="38100" dir="2700000" algn="tl">
                    <a:srgbClr val="000000">
                      <a:alpha val="43137"/>
                    </a:srgbClr>
                  </a:outerShdw>
                </a:effectLst>
              </a:rPr>
              <a:t>Therefore </a:t>
            </a:r>
            <a:r>
              <a:rPr lang="en-US" sz="3200" b="1" dirty="0">
                <a:solidFill>
                  <a:schemeClr val="accent6">
                    <a:lumMod val="75000"/>
                  </a:schemeClr>
                </a:solidFill>
                <a:effectLst>
                  <a:outerShdw blurRad="38100" dist="38100" dir="2700000" algn="tl">
                    <a:srgbClr val="000000">
                      <a:alpha val="43137"/>
                    </a:srgbClr>
                  </a:outerShdw>
                </a:effectLst>
              </a:rPr>
              <a:t>the children of Israel shall keep the Sabbath, to observe the Sabbath throughout their generations </a:t>
            </a:r>
            <a:r>
              <a:rPr lang="en-US" sz="3200" b="1" i="1" dirty="0">
                <a:solidFill>
                  <a:schemeClr val="accent6">
                    <a:lumMod val="75000"/>
                  </a:schemeClr>
                </a:solidFill>
                <a:effectLst>
                  <a:outerShdw blurRad="38100" dist="38100" dir="2700000" algn="tl">
                    <a:srgbClr val="000000">
                      <a:alpha val="43137"/>
                    </a:srgbClr>
                  </a:outerShdw>
                </a:effectLst>
              </a:rPr>
              <a:t>as</a:t>
            </a:r>
            <a:r>
              <a:rPr lang="en-US" sz="3200" b="1" dirty="0">
                <a:solidFill>
                  <a:schemeClr val="accent6">
                    <a:lumMod val="75000"/>
                  </a:schemeClr>
                </a:solidFill>
                <a:effectLst>
                  <a:outerShdw blurRad="38100" dist="38100" dir="2700000" algn="tl">
                    <a:srgbClr val="000000">
                      <a:alpha val="43137"/>
                    </a:srgbClr>
                  </a:outerShdw>
                </a:effectLst>
              </a:rPr>
              <a:t> a perpetual covenant. </a:t>
            </a:r>
            <a:r>
              <a:rPr lang="en-US" sz="3200" b="1" baseline="30000" dirty="0">
                <a:effectLst>
                  <a:outerShdw blurRad="38100" dist="38100" dir="2700000" algn="tl">
                    <a:srgbClr val="000000">
                      <a:alpha val="43137"/>
                    </a:srgbClr>
                  </a:outerShdw>
                </a:effectLst>
              </a:rPr>
              <a:t>17a</a:t>
            </a:r>
            <a:r>
              <a:rPr lang="en-US" sz="3200" b="1" dirty="0">
                <a:effectLst>
                  <a:outerShdw blurRad="38100" dist="38100" dir="2700000" algn="tl">
                    <a:srgbClr val="000000">
                      <a:alpha val="43137"/>
                    </a:srgbClr>
                  </a:outerShdw>
                </a:effectLst>
              </a:rPr>
              <a:t> </a:t>
            </a:r>
            <a:r>
              <a:rPr lang="en-US" sz="3200" b="1" dirty="0">
                <a:solidFill>
                  <a:schemeClr val="accent6">
                    <a:lumMod val="75000"/>
                  </a:schemeClr>
                </a:solidFill>
                <a:effectLst>
                  <a:outerShdw blurRad="38100" dist="38100" dir="2700000" algn="tl">
                    <a:srgbClr val="000000">
                      <a:alpha val="43137"/>
                    </a:srgbClr>
                  </a:outerShdw>
                </a:effectLst>
              </a:rPr>
              <a:t>It </a:t>
            </a:r>
            <a:r>
              <a:rPr lang="en-US" sz="3200" b="1" i="1" dirty="0">
                <a:solidFill>
                  <a:schemeClr val="accent6">
                    <a:lumMod val="75000"/>
                  </a:schemeClr>
                </a:solidFill>
                <a:effectLst>
                  <a:outerShdw blurRad="38100" dist="38100" dir="2700000" algn="tl">
                    <a:srgbClr val="000000">
                      <a:alpha val="43137"/>
                    </a:srgbClr>
                  </a:outerShdw>
                </a:effectLst>
              </a:rPr>
              <a:t>is</a:t>
            </a:r>
            <a:r>
              <a:rPr lang="en-US" sz="3200" b="1" dirty="0">
                <a:solidFill>
                  <a:schemeClr val="accent6">
                    <a:lumMod val="75000"/>
                  </a:schemeClr>
                </a:solidFill>
                <a:effectLst>
                  <a:outerShdw blurRad="38100" dist="38100" dir="2700000" algn="tl">
                    <a:srgbClr val="000000">
                      <a:alpha val="43137"/>
                    </a:srgbClr>
                  </a:outerShdw>
                </a:effectLst>
              </a:rPr>
              <a:t> a sign between Me and the children of Israel forever; </a:t>
            </a:r>
          </a:p>
        </p:txBody>
      </p:sp>
    </p:spTree>
    <p:extLst>
      <p:ext uri="{BB962C8B-B14F-4D97-AF65-F5344CB8AC3E}">
        <p14:creationId xmlns:p14="http://schemas.microsoft.com/office/powerpoint/2010/main" xmlns="" val="1280037247"/>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56:1 – 57:21</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533399" y="942153"/>
            <a:ext cx="8229600" cy="452431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effectLst>
                  <a:outerShdw blurRad="38100" dist="38100" dir="2700000" algn="tl">
                    <a:srgbClr val="000000">
                      <a:alpha val="43137"/>
                    </a:srgbClr>
                  </a:outerShdw>
                </a:effectLst>
              </a:rPr>
              <a:t>Rev. </a:t>
            </a:r>
            <a:r>
              <a:rPr lang="en-US" sz="3200" b="1" dirty="0" smtClean="0">
                <a:effectLst>
                  <a:outerShdw blurRad="38100" dist="38100" dir="2700000" algn="tl">
                    <a:srgbClr val="000000">
                      <a:alpha val="43137"/>
                    </a:srgbClr>
                  </a:outerShdw>
                </a:effectLst>
              </a:rPr>
              <a:t>19:17 – </a:t>
            </a:r>
            <a:r>
              <a:rPr lang="en-US" sz="3200" b="1" baseline="30000" dirty="0" smtClean="0">
                <a:effectLst>
                  <a:outerShdw blurRad="38100" dist="38100" dir="2700000" algn="tl">
                    <a:srgbClr val="000000">
                      <a:alpha val="43137"/>
                    </a:srgbClr>
                  </a:outerShdw>
                </a:effectLst>
              </a:rPr>
              <a:t>17</a:t>
            </a:r>
            <a:r>
              <a:rPr lang="en-US" sz="3200" b="1" dirty="0">
                <a:effectLst>
                  <a:outerShdw blurRad="38100" dist="38100" dir="2700000" algn="tl">
                    <a:srgbClr val="000000">
                      <a:alpha val="43137"/>
                    </a:srgbClr>
                  </a:outerShdw>
                </a:effectLst>
              </a:rPr>
              <a:t> </a:t>
            </a:r>
            <a:r>
              <a:rPr lang="en-US" sz="3200" b="1" dirty="0" smtClean="0">
                <a:solidFill>
                  <a:schemeClr val="accent6">
                    <a:lumMod val="75000"/>
                  </a:schemeClr>
                </a:solidFill>
                <a:effectLst>
                  <a:outerShdw blurRad="38100" dist="38100" dir="2700000" algn="tl">
                    <a:srgbClr val="000000">
                      <a:alpha val="43137"/>
                    </a:srgbClr>
                  </a:outerShdw>
                </a:effectLst>
              </a:rPr>
              <a:t>Then </a:t>
            </a:r>
            <a:r>
              <a:rPr lang="en-US" sz="3200" b="1" dirty="0">
                <a:solidFill>
                  <a:schemeClr val="accent6">
                    <a:lumMod val="75000"/>
                  </a:schemeClr>
                </a:solidFill>
                <a:effectLst>
                  <a:outerShdw blurRad="38100" dist="38100" dir="2700000" algn="tl">
                    <a:srgbClr val="000000">
                      <a:alpha val="43137"/>
                    </a:srgbClr>
                  </a:outerShdw>
                </a:effectLst>
              </a:rPr>
              <a:t>I saw an angel standing in the sun; and he cried with a loud voice, saying to all the birds that fly in the midst of heaven, "Come and gather together for the supper of the great God, </a:t>
            </a:r>
            <a:r>
              <a:rPr lang="en-US" sz="3200" b="1" baseline="30000" dirty="0">
                <a:solidFill>
                  <a:srgbClr val="6A4230"/>
                </a:solidFill>
                <a:effectLst>
                  <a:outerShdw blurRad="38100" dist="38100" dir="2700000" algn="tl">
                    <a:srgbClr val="000000">
                      <a:alpha val="43137"/>
                    </a:srgbClr>
                  </a:outerShdw>
                </a:effectLst>
              </a:rPr>
              <a:t>18</a:t>
            </a:r>
            <a:r>
              <a:rPr lang="en-US" sz="3200" b="1" dirty="0">
                <a:solidFill>
                  <a:srgbClr val="6A4230"/>
                </a:solidFill>
                <a:effectLst>
                  <a:outerShdw blurRad="38100" dist="38100" dir="2700000" algn="tl">
                    <a:srgbClr val="000000">
                      <a:alpha val="43137"/>
                    </a:srgbClr>
                  </a:outerShdw>
                </a:effectLst>
              </a:rPr>
              <a:t> </a:t>
            </a:r>
            <a:r>
              <a:rPr lang="en-US" sz="3200" b="1" dirty="0">
                <a:solidFill>
                  <a:schemeClr val="accent6">
                    <a:lumMod val="75000"/>
                  </a:schemeClr>
                </a:solidFill>
                <a:effectLst>
                  <a:outerShdw blurRad="38100" dist="38100" dir="2700000" algn="tl">
                    <a:srgbClr val="000000">
                      <a:alpha val="43137"/>
                    </a:srgbClr>
                  </a:outerShdw>
                </a:effectLst>
              </a:rPr>
              <a:t>that you may eat the flesh of kings, the flesh of captains, the flesh of mighty men, the flesh of horses and of those who sit on them, and the flesh of all </a:t>
            </a:r>
            <a:r>
              <a:rPr lang="en-US" sz="3200" b="1" i="1" dirty="0">
                <a:solidFill>
                  <a:schemeClr val="accent6">
                    <a:lumMod val="75000"/>
                  </a:schemeClr>
                </a:solidFill>
                <a:effectLst>
                  <a:outerShdw blurRad="38100" dist="38100" dir="2700000" algn="tl">
                    <a:srgbClr val="000000">
                      <a:alpha val="43137"/>
                    </a:srgbClr>
                  </a:outerShdw>
                </a:effectLst>
              </a:rPr>
              <a:t>people</a:t>
            </a:r>
            <a:r>
              <a:rPr lang="en-US" sz="3200" b="1" dirty="0">
                <a:solidFill>
                  <a:schemeClr val="accent6">
                    <a:lumMod val="75000"/>
                  </a:schemeClr>
                </a:solidFill>
                <a:effectLst>
                  <a:outerShdw blurRad="38100" dist="38100" dir="2700000" algn="tl">
                    <a:srgbClr val="000000">
                      <a:alpha val="43137"/>
                    </a:srgbClr>
                  </a:outerShdw>
                </a:effectLst>
              </a:rPr>
              <a:t>, free and slave, both small and great</a:t>
            </a:r>
            <a:r>
              <a:rPr lang="en-US" sz="3200" b="1" dirty="0" smtClean="0">
                <a:solidFill>
                  <a:schemeClr val="accent6">
                    <a:lumMod val="75000"/>
                  </a:schemeClr>
                </a:solidFill>
                <a:effectLst>
                  <a:outerShdw blurRad="38100" dist="38100" dir="2700000" algn="tl">
                    <a:srgbClr val="000000">
                      <a:alpha val="43137"/>
                    </a:srgbClr>
                  </a:outerShdw>
                </a:effectLst>
              </a:rPr>
              <a:t>."</a:t>
            </a:r>
            <a:endParaRPr lang="en-US" sz="3200" b="1"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258126575"/>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56:1 – 57:21</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533399" y="942153"/>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effectLst>
                  <a:outerShdw blurRad="38100" dist="38100" dir="2700000" algn="tl">
                    <a:srgbClr val="000000">
                      <a:alpha val="43137"/>
                    </a:srgbClr>
                  </a:outerShdw>
                </a:effectLst>
              </a:rPr>
              <a:t>NIV, </a:t>
            </a:r>
            <a:r>
              <a:rPr lang="en-US" sz="3200" b="1" dirty="0">
                <a:solidFill>
                  <a:schemeClr val="accent6">
                    <a:lumMod val="75000"/>
                  </a:schemeClr>
                </a:solidFill>
                <a:effectLst>
                  <a:outerShdw blurRad="38100" dist="38100" dir="2700000" algn="tl">
                    <a:srgbClr val="000000">
                      <a:alpha val="43137"/>
                    </a:srgbClr>
                  </a:outerShdw>
                </a:effectLst>
              </a:rPr>
              <a:t>mute</a:t>
            </a:r>
            <a:endParaRPr lang="en-US" sz="3200" b="1" dirty="0">
              <a:solidFill>
                <a:schemeClr val="accent6">
                  <a:lumMod val="75000"/>
                </a:schemeClr>
              </a:solidFill>
              <a:effectLst>
                <a:outerShdw blurRad="38100" dist="38100" dir="2700000" algn="tl">
                  <a:srgbClr val="000000">
                    <a:alpha val="43137"/>
                  </a:srgbClr>
                </a:outerShdw>
              </a:effectLst>
              <a:latin typeface="UglyQua" pitchFamily="2" charset="0"/>
            </a:endParaRPr>
          </a:p>
        </p:txBody>
      </p:sp>
    </p:spTree>
    <p:extLst>
      <p:ext uri="{BB962C8B-B14F-4D97-AF65-F5344CB8AC3E}">
        <p14:creationId xmlns:p14="http://schemas.microsoft.com/office/powerpoint/2010/main" xmlns="" val="1816212052"/>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latin typeface="UglyQua" pitchFamily="2" charset="0"/>
              </a:rPr>
              <a:t>56:1 – 57:21</a:t>
            </a:r>
            <a:endParaRPr lang="en-US" sz="4800" b="1" dirty="0">
              <a:ln>
                <a:solidFill>
                  <a:schemeClr val="bg1"/>
                </a:solidFill>
              </a:ln>
              <a:solidFill>
                <a:srgbClr val="FFFFFF"/>
              </a:solidFill>
              <a:latin typeface="UglyQua" pitchFamily="2" charset="0"/>
            </a:endParaRPr>
          </a:p>
        </p:txBody>
      </p:sp>
      <p:sp>
        <p:nvSpPr>
          <p:cNvPr id="10" name="TextBox 9"/>
          <p:cNvSpPr txBox="1"/>
          <p:nvPr/>
        </p:nvSpPr>
        <p:spPr>
          <a:xfrm>
            <a:off x="457200" y="2057400"/>
            <a:ext cx="8229600" cy="1077218"/>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effectLst>
                  <a:outerShdw blurRad="38100" dist="38100" dir="2700000" algn="tl">
                    <a:srgbClr val="000000">
                      <a:alpha val="43137"/>
                    </a:srgbClr>
                  </a:outerShdw>
                </a:effectLst>
              </a:rPr>
              <a:t>Deut. </a:t>
            </a:r>
            <a:r>
              <a:rPr lang="en-US" sz="3200" b="1" dirty="0" smtClean="0">
                <a:effectLst>
                  <a:outerShdw blurRad="38100" dist="38100" dir="2700000" algn="tl">
                    <a:srgbClr val="000000">
                      <a:alpha val="43137"/>
                    </a:srgbClr>
                  </a:outerShdw>
                </a:effectLst>
              </a:rPr>
              <a:t>6:9 – </a:t>
            </a:r>
            <a:r>
              <a:rPr lang="en-US" sz="3200" b="1" dirty="0" smtClean="0">
                <a:solidFill>
                  <a:schemeClr val="accent6">
                    <a:lumMod val="75000"/>
                  </a:schemeClr>
                </a:solidFill>
                <a:effectLst>
                  <a:outerShdw blurRad="38100" dist="38100" dir="2700000" algn="tl">
                    <a:srgbClr val="000000">
                      <a:alpha val="43137"/>
                    </a:srgbClr>
                  </a:outerShdw>
                </a:effectLst>
              </a:rPr>
              <a:t>You shall </a:t>
            </a:r>
            <a:r>
              <a:rPr lang="en-US" sz="3200" b="1" dirty="0">
                <a:solidFill>
                  <a:schemeClr val="accent6">
                    <a:lumMod val="75000"/>
                  </a:schemeClr>
                </a:solidFill>
                <a:effectLst>
                  <a:outerShdw blurRad="38100" dist="38100" dir="2700000" algn="tl">
                    <a:srgbClr val="000000">
                      <a:alpha val="43137"/>
                    </a:srgbClr>
                  </a:outerShdw>
                </a:effectLst>
              </a:rPr>
              <a:t>write them on the doorposts of your house and on your gates.</a:t>
            </a:r>
          </a:p>
        </p:txBody>
      </p:sp>
      <p:sp>
        <p:nvSpPr>
          <p:cNvPr id="9" name="TextBox 8"/>
          <p:cNvSpPr txBox="1"/>
          <p:nvPr/>
        </p:nvSpPr>
        <p:spPr>
          <a:xfrm>
            <a:off x="457200" y="952143"/>
            <a:ext cx="8229600" cy="1077218"/>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effectLst>
                  <a:outerShdw blurRad="38100" dist="38100" dir="2700000" algn="tl">
                    <a:srgbClr val="000000">
                      <a:alpha val="43137"/>
                    </a:srgbClr>
                  </a:outerShdw>
                </a:effectLst>
              </a:rPr>
              <a:t>Deut. </a:t>
            </a:r>
            <a:r>
              <a:rPr lang="en-US" sz="3200" b="1" dirty="0" smtClean="0">
                <a:effectLst>
                  <a:outerShdw blurRad="38100" dist="38100" dir="2700000" algn="tl">
                    <a:srgbClr val="000000">
                      <a:alpha val="43137"/>
                    </a:srgbClr>
                  </a:outerShdw>
                </a:effectLst>
              </a:rPr>
              <a:t>6:4 – </a:t>
            </a:r>
            <a:r>
              <a:rPr lang="en-US" sz="3200" b="1" dirty="0" smtClean="0">
                <a:solidFill>
                  <a:schemeClr val="accent6">
                    <a:lumMod val="75000"/>
                  </a:schemeClr>
                </a:solidFill>
                <a:effectLst>
                  <a:outerShdw blurRad="38100" dist="38100" dir="2700000" algn="tl">
                    <a:srgbClr val="000000">
                      <a:alpha val="43137"/>
                    </a:srgbClr>
                  </a:outerShdw>
                </a:effectLst>
              </a:rPr>
              <a:t>Hear, O </a:t>
            </a:r>
            <a:r>
              <a:rPr lang="en-US" sz="3200" b="1" dirty="0">
                <a:solidFill>
                  <a:schemeClr val="accent6">
                    <a:lumMod val="75000"/>
                  </a:schemeClr>
                </a:solidFill>
                <a:effectLst>
                  <a:outerShdw blurRad="38100" dist="38100" dir="2700000" algn="tl">
                    <a:srgbClr val="000000">
                      <a:alpha val="43137"/>
                    </a:srgbClr>
                  </a:outerShdw>
                </a:effectLst>
              </a:rPr>
              <a:t>Israel: The LORD our God, the LORD </a:t>
            </a:r>
            <a:r>
              <a:rPr lang="en-US" sz="3200" b="1" i="1" dirty="0">
                <a:solidFill>
                  <a:schemeClr val="accent6">
                    <a:lumMod val="75000"/>
                  </a:schemeClr>
                </a:solidFill>
                <a:effectLst>
                  <a:outerShdw blurRad="38100" dist="38100" dir="2700000" algn="tl">
                    <a:srgbClr val="000000">
                      <a:alpha val="43137"/>
                    </a:srgbClr>
                  </a:outerShdw>
                </a:effectLst>
              </a:rPr>
              <a:t>is</a:t>
            </a:r>
            <a:r>
              <a:rPr lang="en-US" sz="3200" b="1" dirty="0">
                <a:solidFill>
                  <a:schemeClr val="accent6">
                    <a:lumMod val="75000"/>
                  </a:schemeClr>
                </a:solidFill>
                <a:effectLst>
                  <a:outerShdw blurRad="38100" dist="38100" dir="2700000" algn="tl">
                    <a:srgbClr val="000000">
                      <a:alpha val="43137"/>
                    </a:srgbClr>
                  </a:outerShdw>
                </a:effectLst>
              </a:rPr>
              <a:t> one!</a:t>
            </a:r>
          </a:p>
        </p:txBody>
      </p:sp>
    </p:spTree>
    <p:extLst>
      <p:ext uri="{BB962C8B-B14F-4D97-AF65-F5344CB8AC3E}">
        <p14:creationId xmlns:p14="http://schemas.microsoft.com/office/powerpoint/2010/main" xmlns="" val="1069373735"/>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0" nodeType="clickEffect">
                                  <p:stCondLst>
                                    <p:cond delay="0"/>
                                  </p:stCondLst>
                                  <p:childTnLst>
                                    <p:animEffect transition="out" filter="dissolv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par>
                                <p:cTn id="13" presetID="9" presetClass="exit" presetSubtype="0" fill="hold" grpId="1" nodeType="withEffect">
                                  <p:stCondLst>
                                    <p:cond delay="0"/>
                                  </p:stCondLst>
                                  <p:childTnLst>
                                    <p:animEffect transition="out" filter="dissolve">
                                      <p:cBhvr>
                                        <p:cTn id="14" dur="500"/>
                                        <p:tgtEl>
                                          <p:spTgt spid="10"/>
                                        </p:tgtEl>
                                      </p:cBhvr>
                                    </p:animEffect>
                                    <p:set>
                                      <p:cBhvr>
                                        <p:cTn id="15"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56:1 – 57:21</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533399" y="942153"/>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smtClean="0">
                <a:solidFill>
                  <a:schemeClr val="accent6">
                    <a:lumMod val="75000"/>
                  </a:schemeClr>
                </a:solidFill>
                <a:effectLst>
                  <a:outerShdw blurRad="38100" dist="38100" dir="2700000" algn="tl">
                    <a:srgbClr val="000000">
                      <a:alpha val="43137"/>
                    </a:srgbClr>
                  </a:outerShdw>
                </a:effectLst>
              </a:rPr>
              <a:t>Sheol</a:t>
            </a:r>
            <a:r>
              <a:rPr lang="en-US" sz="3200" b="1" dirty="0" smtClean="0">
                <a:effectLst>
                  <a:outerShdw blurRad="38100" dist="38100" dir="2700000" algn="tl">
                    <a:srgbClr val="000000">
                      <a:alpha val="43137"/>
                    </a:srgbClr>
                  </a:outerShdw>
                </a:effectLst>
              </a:rPr>
              <a:t> – </a:t>
            </a:r>
            <a:r>
              <a:rPr lang="en-US" sz="3200" b="1" i="1" dirty="0" smtClean="0">
                <a:effectLst>
                  <a:outerShdw blurRad="38100" dist="38100" dir="2700000" algn="tl">
                    <a:srgbClr val="000000">
                      <a:alpha val="43137"/>
                    </a:srgbClr>
                  </a:outerShdw>
                </a:effectLst>
              </a:rPr>
              <a:t>grave</a:t>
            </a:r>
            <a:r>
              <a:rPr lang="en-US" sz="3200" b="1" dirty="0">
                <a:effectLst>
                  <a:outerShdw blurRad="38100" dist="38100" dir="2700000" algn="tl">
                    <a:srgbClr val="000000">
                      <a:alpha val="43137"/>
                    </a:srgbClr>
                  </a:outerShdw>
                </a:effectLst>
              </a:rPr>
              <a:t> </a:t>
            </a:r>
            <a:r>
              <a:rPr lang="en-US" sz="3200" b="1" dirty="0" smtClean="0">
                <a:effectLst>
                  <a:outerShdw blurRad="38100" dist="38100" dir="2700000" algn="tl">
                    <a:srgbClr val="000000">
                      <a:alpha val="43137"/>
                    </a:srgbClr>
                  </a:outerShdw>
                </a:effectLst>
              </a:rPr>
              <a:t> (not</a:t>
            </a:r>
            <a:r>
              <a:rPr lang="en-US" sz="3200" b="1" dirty="0">
                <a:effectLst>
                  <a:outerShdw blurRad="38100" dist="38100" dir="2700000" algn="tl">
                    <a:srgbClr val="000000">
                      <a:alpha val="43137"/>
                    </a:srgbClr>
                  </a:outerShdw>
                </a:effectLst>
              </a:rPr>
              <a:t>, </a:t>
            </a:r>
            <a:r>
              <a:rPr lang="en-US" sz="3200" b="1" dirty="0">
                <a:solidFill>
                  <a:schemeClr val="accent6">
                    <a:lumMod val="75000"/>
                  </a:schemeClr>
                </a:solidFill>
                <a:effectLst>
                  <a:outerShdw blurRad="38100" dist="38100" dir="2700000" algn="tl">
                    <a:srgbClr val="000000">
                      <a:alpha val="43137"/>
                    </a:srgbClr>
                  </a:outerShdw>
                </a:effectLst>
              </a:rPr>
              <a:t>hell</a:t>
            </a:r>
            <a:r>
              <a:rPr lang="en-US" sz="3200" b="1" dirty="0">
                <a:effectLst>
                  <a:outerShdw blurRad="38100" dist="38100" dir="2700000" algn="tl">
                    <a:srgbClr val="000000">
                      <a:alpha val="43137"/>
                    </a:srgbClr>
                  </a:outerShdw>
                </a:effectLst>
              </a:rPr>
              <a:t> as in KJV)</a:t>
            </a:r>
            <a:endParaRPr lang="en-US" sz="3200" b="1" dirty="0">
              <a:solidFill>
                <a:schemeClr val="accent6">
                  <a:lumMod val="75000"/>
                </a:schemeClr>
              </a:solidFill>
              <a:effectLst>
                <a:outerShdw blurRad="38100" dist="38100" dir="2700000" algn="tl">
                  <a:srgbClr val="000000">
                    <a:alpha val="43137"/>
                  </a:srgbClr>
                </a:outerShdw>
              </a:effectLst>
              <a:latin typeface="UglyQua" pitchFamily="2" charset="0"/>
            </a:endParaRPr>
          </a:p>
        </p:txBody>
      </p:sp>
    </p:spTree>
    <p:extLst>
      <p:ext uri="{BB962C8B-B14F-4D97-AF65-F5344CB8AC3E}">
        <p14:creationId xmlns:p14="http://schemas.microsoft.com/office/powerpoint/2010/main" xmlns="" val="4125660466"/>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latin typeface="UglyQua" pitchFamily="2" charset="0"/>
              </a:rPr>
              <a:t>56:1 – 57:21</a:t>
            </a:r>
            <a:endParaRPr lang="en-US" sz="4800" b="1" dirty="0">
              <a:ln>
                <a:solidFill>
                  <a:schemeClr val="bg1"/>
                </a:solidFill>
              </a:ln>
              <a:solidFill>
                <a:srgbClr val="FFFFFF"/>
              </a:solidFill>
              <a:latin typeface="UglyQua" pitchFamily="2" charset="0"/>
            </a:endParaRPr>
          </a:p>
        </p:txBody>
      </p:sp>
      <p:sp>
        <p:nvSpPr>
          <p:cNvPr id="10" name="TextBox 9"/>
          <p:cNvSpPr txBox="1"/>
          <p:nvPr/>
        </p:nvSpPr>
        <p:spPr>
          <a:xfrm>
            <a:off x="457200" y="2514600"/>
            <a:ext cx="8229600" cy="1077218"/>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solidFill>
                  <a:schemeClr val="accent6">
                    <a:lumMod val="75000"/>
                  </a:schemeClr>
                </a:solidFill>
                <a:effectLst>
                  <a:outerShdw blurRad="38100" dist="38100" dir="2700000" algn="tl">
                    <a:srgbClr val="000000">
                      <a:alpha val="43137"/>
                    </a:srgbClr>
                  </a:outerShdw>
                </a:effectLst>
              </a:rPr>
              <a:t>James </a:t>
            </a:r>
            <a:r>
              <a:rPr lang="en-US" sz="3200" b="1" dirty="0" smtClean="0">
                <a:solidFill>
                  <a:schemeClr val="accent6">
                    <a:lumMod val="75000"/>
                  </a:schemeClr>
                </a:solidFill>
                <a:effectLst>
                  <a:outerShdw blurRad="38100" dist="38100" dir="2700000" algn="tl">
                    <a:srgbClr val="000000">
                      <a:alpha val="43137"/>
                    </a:srgbClr>
                  </a:outerShdw>
                </a:effectLst>
              </a:rPr>
              <a:t>Denney – </a:t>
            </a:r>
            <a:r>
              <a:rPr lang="en-US" sz="3200" b="1" dirty="0" smtClean="0">
                <a:effectLst>
                  <a:outerShdw blurRad="38100" dist="38100" dir="2700000" algn="tl">
                    <a:srgbClr val="000000">
                      <a:alpha val="43137"/>
                    </a:srgbClr>
                  </a:outerShdw>
                </a:effectLst>
              </a:rPr>
              <a:t>"</a:t>
            </a:r>
            <a:r>
              <a:rPr lang="en-US" sz="3200" b="1" dirty="0">
                <a:effectLst>
                  <a:outerShdw blurRad="38100" dist="38100" dir="2700000" algn="tl">
                    <a:srgbClr val="000000">
                      <a:alpha val="43137"/>
                    </a:srgbClr>
                  </a:outerShdw>
                </a:effectLst>
              </a:rPr>
              <a:t>The Kingdom of Heaven is not for the well-meaning but for the desperate</a:t>
            </a:r>
            <a:r>
              <a:rPr lang="en-US" sz="3200" b="1" dirty="0" smtClean="0">
                <a:effectLst>
                  <a:outerShdw blurRad="38100" dist="38100" dir="2700000" algn="tl">
                    <a:srgbClr val="000000">
                      <a:alpha val="43137"/>
                    </a:srgbClr>
                  </a:outerShdw>
                </a:effectLst>
              </a:rPr>
              <a:t>."</a:t>
            </a:r>
            <a:endParaRPr lang="en-US" sz="3200" b="1" dirty="0">
              <a:effectLst>
                <a:outerShdw blurRad="38100" dist="38100" dir="2700000" algn="tl">
                  <a:srgbClr val="000000">
                    <a:alpha val="43137"/>
                  </a:srgbClr>
                </a:outerShdw>
              </a:effectLst>
            </a:endParaRPr>
          </a:p>
        </p:txBody>
      </p:sp>
      <p:sp>
        <p:nvSpPr>
          <p:cNvPr id="9" name="TextBox 8"/>
          <p:cNvSpPr txBox="1"/>
          <p:nvPr/>
        </p:nvSpPr>
        <p:spPr>
          <a:xfrm>
            <a:off x="457200" y="952143"/>
            <a:ext cx="8229600" cy="1569660"/>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effectLst>
                  <a:outerShdw blurRad="38100" dist="38100" dir="2700000" algn="tl">
                    <a:srgbClr val="000000">
                      <a:alpha val="43137"/>
                    </a:srgbClr>
                  </a:outerShdw>
                </a:effectLst>
              </a:rPr>
              <a:t>Matt. </a:t>
            </a:r>
            <a:r>
              <a:rPr lang="en-US" sz="3200" b="1" dirty="0" smtClean="0">
                <a:effectLst>
                  <a:outerShdw blurRad="38100" dist="38100" dir="2700000" algn="tl">
                    <a:srgbClr val="000000">
                      <a:alpha val="43137"/>
                    </a:srgbClr>
                  </a:outerShdw>
                </a:effectLst>
              </a:rPr>
              <a:t>11:12 – </a:t>
            </a:r>
            <a:r>
              <a:rPr lang="en-US" sz="3200" b="1" dirty="0" smtClean="0">
                <a:solidFill>
                  <a:schemeClr val="accent6">
                    <a:lumMod val="75000"/>
                  </a:schemeClr>
                </a:solidFill>
                <a:effectLst>
                  <a:outerShdw blurRad="38100" dist="38100" dir="2700000" algn="tl">
                    <a:srgbClr val="000000">
                      <a:alpha val="43137"/>
                    </a:srgbClr>
                  </a:outerShdw>
                </a:effectLst>
              </a:rPr>
              <a:t>And from </a:t>
            </a:r>
            <a:r>
              <a:rPr lang="en-US" sz="3200" b="1" dirty="0">
                <a:solidFill>
                  <a:schemeClr val="accent6">
                    <a:lumMod val="75000"/>
                  </a:schemeClr>
                </a:solidFill>
                <a:effectLst>
                  <a:outerShdw blurRad="38100" dist="38100" dir="2700000" algn="tl">
                    <a:srgbClr val="000000">
                      <a:alpha val="43137"/>
                    </a:srgbClr>
                  </a:outerShdw>
                </a:effectLst>
              </a:rPr>
              <a:t>the days of John the Baptist until now the kingdom of heaven suffers violence, and the violent take it by force. </a:t>
            </a:r>
          </a:p>
        </p:txBody>
      </p:sp>
    </p:spTree>
    <p:extLst>
      <p:ext uri="{BB962C8B-B14F-4D97-AF65-F5344CB8AC3E}">
        <p14:creationId xmlns:p14="http://schemas.microsoft.com/office/powerpoint/2010/main" xmlns="" val="3080383732"/>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par>
                          <p:cTn id="8" fill="hold">
                            <p:stCondLst>
                              <p:cond delay="500"/>
                            </p:stCondLst>
                            <p:childTnLst>
                              <p:par>
                                <p:cTn id="9" presetID="9" presetClass="emph" presetSubtype="0" grpId="1" nodeType="afterEffect">
                                  <p:stCondLst>
                                    <p:cond delay="0"/>
                                  </p:stCondLst>
                                  <p:childTnLst>
                                    <p:set>
                                      <p:cBhvr rctx="PPT">
                                        <p:cTn id="10" dur="indefinite"/>
                                        <p:tgtEl>
                                          <p:spTgt spid="9"/>
                                        </p:tgtEl>
                                        <p:attrNameLst>
                                          <p:attrName>style.opacity</p:attrName>
                                        </p:attrNameLst>
                                      </p:cBhvr>
                                      <p:to>
                                        <p:strVal val="0.5"/>
                                      </p:to>
                                    </p:set>
                                    <p:animEffect filter="image" prLst="opacity: 0.5">
                                      <p:cBhvr rctx="IE">
                                        <p:cTn id="11" dur="indefinite"/>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xit" presetSubtype="0" fill="hold" grpId="0" nodeType="clickEffect">
                                  <p:stCondLst>
                                    <p:cond delay="0"/>
                                  </p:stCondLst>
                                  <p:childTnLst>
                                    <p:animEffect transition="out" filter="dissolve">
                                      <p:cBhvr>
                                        <p:cTn id="15" dur="500"/>
                                        <p:tgtEl>
                                          <p:spTgt spid="9"/>
                                        </p:tgtEl>
                                      </p:cBhvr>
                                    </p:animEffect>
                                    <p:set>
                                      <p:cBhvr>
                                        <p:cTn id="16" dur="1" fill="hold">
                                          <p:stCondLst>
                                            <p:cond delay="499"/>
                                          </p:stCondLst>
                                        </p:cTn>
                                        <p:tgtEl>
                                          <p:spTgt spid="9"/>
                                        </p:tgtEl>
                                        <p:attrNameLst>
                                          <p:attrName>style.visibility</p:attrName>
                                        </p:attrNameLst>
                                      </p:cBhvr>
                                      <p:to>
                                        <p:strVal val="hidden"/>
                                      </p:to>
                                    </p:set>
                                  </p:childTnLst>
                                </p:cTn>
                              </p:par>
                              <p:par>
                                <p:cTn id="17" presetID="9" presetClass="exit" presetSubtype="0" fill="hold" grpId="1" nodeType="withEffect">
                                  <p:stCondLst>
                                    <p:cond delay="0"/>
                                  </p:stCondLst>
                                  <p:childTnLst>
                                    <p:animEffect transition="out" filter="dissolv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9" grpId="0" animBg="1"/>
      <p:bldP spid="9"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57200" y="5958114"/>
            <a:ext cx="4495800" cy="830997"/>
          </a:xfrm>
          <a:prstGeom prst="rect">
            <a:avLst/>
          </a:prstGeom>
          <a:noFill/>
        </p:spPr>
        <p:txBody>
          <a:bodyPr wrap="square" rtlCol="0">
            <a:spAutoFit/>
          </a:bodyPr>
          <a:lstStyle/>
          <a:p>
            <a:pPr algn="ctr"/>
            <a:r>
              <a:rPr lang="en-US" sz="4800" b="1" dirty="0" smtClean="0">
                <a:ln>
                  <a:solidFill>
                    <a:schemeClr val="bg1"/>
                  </a:solidFill>
                </a:ln>
                <a:solidFill>
                  <a:srgbClr val="FFFFFF"/>
                </a:solidFill>
                <a:effectLst>
                  <a:outerShdw blurRad="38100" dist="38100" dir="2700000" algn="tl">
                    <a:srgbClr val="000000">
                      <a:alpha val="43137"/>
                    </a:srgbClr>
                  </a:outerShdw>
                </a:effectLst>
                <a:latin typeface="UglyQua" pitchFamily="2" charset="0"/>
              </a:rPr>
              <a:t>56:1 – 57:21</a:t>
            </a:r>
            <a:endParaRPr lang="en-US" sz="4800" b="1" dirty="0">
              <a:ln>
                <a:solidFill>
                  <a:schemeClr val="bg1"/>
                </a:solidFill>
              </a:ln>
              <a:solidFill>
                <a:srgbClr val="FFFFFF"/>
              </a:solidFill>
              <a:effectLst>
                <a:outerShdw blurRad="38100" dist="38100" dir="2700000" algn="tl">
                  <a:srgbClr val="000000">
                    <a:alpha val="43137"/>
                  </a:srgbClr>
                </a:outerShdw>
              </a:effectLst>
              <a:latin typeface="UglyQua" pitchFamily="2" charset="0"/>
            </a:endParaRPr>
          </a:p>
        </p:txBody>
      </p:sp>
      <p:sp>
        <p:nvSpPr>
          <p:cNvPr id="2" name="TextBox 1"/>
          <p:cNvSpPr txBox="1"/>
          <p:nvPr/>
        </p:nvSpPr>
        <p:spPr>
          <a:xfrm>
            <a:off x="533399" y="937164"/>
            <a:ext cx="8229600" cy="584775"/>
          </a:xfrm>
          <a:prstGeom prst="rect">
            <a:avLst/>
          </a:prstGeom>
          <a:blipFill dpi="0" rotWithShape="1">
            <a:blip r:embed="rId3" cstate="print">
              <a:extLst>
                <a:ext uri="{28A0092B-C50C-407E-A947-70E740481C1C}">
                  <a14:useLocalDpi xmlns:a14="http://schemas.microsoft.com/office/drawing/2010/main" xmlns="" val="0"/>
                </a:ext>
              </a:extLst>
            </a:blip>
            <a:srcRect/>
            <a:stretch>
              <a:fillRect/>
            </a:stretch>
          </a:blipFill>
        </p:spPr>
        <p:txBody>
          <a:bodyPr wrap="square" rtlCol="0">
            <a:spAutoFit/>
          </a:bodyPr>
          <a:lstStyle/>
          <a:p>
            <a:r>
              <a:rPr lang="en-US" sz="3200" b="1" dirty="0">
                <a:solidFill>
                  <a:schemeClr val="accent6">
                    <a:lumMod val="75000"/>
                  </a:schemeClr>
                </a:solidFill>
                <a:effectLst>
                  <a:outerShdw blurRad="38100" dist="38100" dir="2700000" algn="tl">
                    <a:srgbClr val="000000">
                      <a:alpha val="43137"/>
                    </a:srgbClr>
                  </a:outerShdw>
                </a:effectLst>
              </a:rPr>
              <a:t>Peace, </a:t>
            </a:r>
            <a:r>
              <a:rPr lang="en-US" sz="3200" b="1" dirty="0" smtClean="0">
                <a:solidFill>
                  <a:schemeClr val="accent6">
                    <a:lumMod val="75000"/>
                  </a:schemeClr>
                </a:solidFill>
                <a:effectLst>
                  <a:outerShdw blurRad="38100" dist="38100" dir="2700000" algn="tl">
                    <a:srgbClr val="000000">
                      <a:alpha val="43137"/>
                    </a:srgbClr>
                  </a:outerShdw>
                </a:effectLst>
              </a:rPr>
              <a:t>peace </a:t>
            </a:r>
            <a:r>
              <a:rPr lang="en-US" sz="3200" b="1" dirty="0" smtClean="0">
                <a:effectLst>
                  <a:outerShdw blurRad="38100" dist="38100" dir="2700000" algn="tl">
                    <a:srgbClr val="000000">
                      <a:alpha val="43137"/>
                    </a:srgbClr>
                  </a:outerShdw>
                </a:effectLst>
              </a:rPr>
              <a:t>– </a:t>
            </a:r>
            <a:r>
              <a:rPr lang="en-US" sz="3200" b="1" dirty="0" err="1" smtClean="0">
                <a:effectLst>
                  <a:outerShdw blurRad="38100" dist="38100" dir="2700000" algn="tl">
                    <a:srgbClr val="000000">
                      <a:alpha val="43137"/>
                    </a:srgbClr>
                  </a:outerShdw>
                </a:effectLst>
              </a:rPr>
              <a:t>i</a:t>
            </a:r>
            <a:r>
              <a:rPr lang="en-US" sz="3200" b="1" dirty="0" smtClean="0">
                <a:effectLst>
                  <a:outerShdw blurRad="38100" dist="38100" dir="2700000" algn="tl">
                    <a:srgbClr val="000000">
                      <a:alpha val="43137"/>
                    </a:srgbClr>
                  </a:outerShdw>
                </a:effectLst>
              </a:rPr>
              <a:t>. e</a:t>
            </a:r>
            <a:r>
              <a:rPr lang="en-US" sz="3200" b="1" dirty="0">
                <a:effectLst>
                  <a:outerShdw blurRad="38100" dist="38100" dir="2700000" algn="tl">
                    <a:srgbClr val="000000">
                      <a:alpha val="43137"/>
                    </a:srgbClr>
                  </a:outerShdw>
                </a:effectLst>
              </a:rPr>
              <a:t>. </a:t>
            </a:r>
            <a:r>
              <a:rPr lang="en-US" sz="3200" b="1" i="1" dirty="0">
                <a:effectLst>
                  <a:outerShdw blurRad="38100" dist="38100" dir="2700000" algn="tl">
                    <a:srgbClr val="000000">
                      <a:alpha val="43137"/>
                    </a:srgbClr>
                  </a:outerShdw>
                </a:effectLst>
              </a:rPr>
              <a:t>perfect peace</a:t>
            </a:r>
            <a:endParaRPr lang="en-US"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368727546"/>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Isaiah">
  <a:themeElements>
    <a:clrScheme name="Isaiah">
      <a:dk1>
        <a:srgbClr val="6A4230"/>
      </a:dk1>
      <a:lt1>
        <a:srgbClr val="6A423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saiah">
      <a:majorFont>
        <a:latin typeface="UglyQua"/>
        <a:ea typeface=""/>
        <a:cs typeface=""/>
      </a:majorFont>
      <a:minorFont>
        <a:latin typeface="Ugly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b="1" dirty="0">
            <a:solidFill>
              <a:srgbClr val="6A4230"/>
            </a:solidFill>
            <a:latin typeface="UglyQua" pitchFamily="2"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Isaiah</Template>
  <TotalTime>493</TotalTime>
  <Words>306</Words>
  <Application>Microsoft Office PowerPoint</Application>
  <PresentationFormat>On-screen Show (4:3)</PresentationFormat>
  <Paragraphs>25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Isaiah</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12</cp:revision>
  <dcterms:created xsi:type="dcterms:W3CDTF">2011-11-09T12:20:02Z</dcterms:created>
  <dcterms:modified xsi:type="dcterms:W3CDTF">2011-11-10T16:44:07Z</dcterms:modified>
</cp:coreProperties>
</file>