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9" r:id="rId4"/>
    <p:sldId id="261" r:id="rId5"/>
    <p:sldId id="257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31859C"/>
    <a:srgbClr val="6A4230"/>
    <a:srgbClr val="503632"/>
    <a:srgbClr val="4E3526"/>
    <a:srgbClr val="4F3E25"/>
    <a:srgbClr val="4F3B25"/>
    <a:srgbClr val="BF7300"/>
    <a:srgbClr val="553300"/>
    <a:srgbClr val="6633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1" d="100"/>
          <a:sy n="71" d="100"/>
        </p:scale>
        <p:origin x="-1044" y="-2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93AA3-204D-449C-BB5D-89C829A8F9D0}" type="datetimeFigureOut">
              <a:rPr lang="en-US" smtClean="0"/>
              <a:pPr/>
              <a:t>7/28/2011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D7724-C361-499B-8B71-E2F7C70D52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93AA3-204D-449C-BB5D-89C829A8F9D0}" type="datetimeFigureOut">
              <a:rPr lang="en-US" smtClean="0"/>
              <a:pPr/>
              <a:t>7/28/2011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D7724-C361-499B-8B71-E2F7C70D52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93AA3-204D-449C-BB5D-89C829A8F9D0}" type="datetimeFigureOut">
              <a:rPr lang="en-US" smtClean="0"/>
              <a:pPr/>
              <a:t>7/28/2011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D7724-C361-499B-8B71-E2F7C70D52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93AA3-204D-449C-BB5D-89C829A8F9D0}" type="datetimeFigureOut">
              <a:rPr lang="en-US" smtClean="0"/>
              <a:pPr/>
              <a:t>7/28/2011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D7724-C361-499B-8B71-E2F7C70D52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93AA3-204D-449C-BB5D-89C829A8F9D0}" type="datetimeFigureOut">
              <a:rPr lang="en-US" smtClean="0"/>
              <a:pPr/>
              <a:t>7/28/2011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D7724-C361-499B-8B71-E2F7C70D52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93AA3-204D-449C-BB5D-89C829A8F9D0}" type="datetimeFigureOut">
              <a:rPr lang="en-US" smtClean="0"/>
              <a:pPr/>
              <a:t>7/28/2011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D7724-C361-499B-8B71-E2F7C70D52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93AA3-204D-449C-BB5D-89C829A8F9D0}" type="datetimeFigureOut">
              <a:rPr lang="en-US" smtClean="0"/>
              <a:pPr/>
              <a:t>7/28/2011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D7724-C361-499B-8B71-E2F7C70D52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93AA3-204D-449C-BB5D-89C829A8F9D0}" type="datetimeFigureOut">
              <a:rPr lang="en-US" smtClean="0"/>
              <a:pPr/>
              <a:t>7/28/2011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D7724-C361-499B-8B71-E2F7C70D52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93AA3-204D-449C-BB5D-89C829A8F9D0}" type="datetimeFigureOut">
              <a:rPr lang="en-US" smtClean="0"/>
              <a:pPr/>
              <a:t>7/28/2011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D7724-C361-499B-8B71-E2F7C70D52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93AA3-204D-449C-BB5D-89C829A8F9D0}" type="datetimeFigureOut">
              <a:rPr lang="en-US" smtClean="0"/>
              <a:pPr/>
              <a:t>7/28/2011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D7724-C361-499B-8B71-E2F7C70D52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93AA3-204D-449C-BB5D-89C829A8F9D0}" type="datetimeFigureOut">
              <a:rPr lang="en-US" smtClean="0"/>
              <a:pPr/>
              <a:t>7/28/2011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D7724-C361-499B-8B71-E2F7C70D52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493AA3-204D-449C-BB5D-89C829A8F9D0}" type="datetimeFigureOut">
              <a:rPr lang="en-US" smtClean="0"/>
              <a:pPr/>
              <a:t>7/28/2011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5D7724-C361-499B-8B71-E2F7C70D52F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362200" y="3859164"/>
            <a:ext cx="4495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ln>
                  <a:solidFill>
                    <a:srgbClr val="FFFFFF"/>
                  </a:solidFill>
                </a:ln>
                <a:solidFill>
                  <a:srgbClr val="6A4230"/>
                </a:solidFill>
                <a:latin typeface="UglyQua" pitchFamily="2" charset="0"/>
              </a:rPr>
              <a:t>24:1 – 26:21</a:t>
            </a:r>
            <a:endParaRPr lang="en-US" sz="4800" b="1" dirty="0">
              <a:ln>
                <a:solidFill>
                  <a:srgbClr val="FFFFFF"/>
                </a:solidFill>
              </a:ln>
              <a:solidFill>
                <a:srgbClr val="6A4230"/>
              </a:solidFill>
              <a:latin typeface="UglyQua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57200" y="5958114"/>
            <a:ext cx="4495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ln>
                  <a:solidFill>
                    <a:schemeClr val="bg1"/>
                  </a:solidFill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glyQua" pitchFamily="2" charset="0"/>
              </a:rPr>
              <a:t>24:1 – 26:21</a:t>
            </a:r>
            <a:endParaRPr lang="en-US" sz="4800" b="1" dirty="0">
              <a:ln>
                <a:solidFill>
                  <a:schemeClr val="bg1"/>
                </a:solidFill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UglyQua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57200" y="1371600"/>
            <a:ext cx="8229600" cy="584775"/>
          </a:xfrm>
          <a:prstGeom prst="rect">
            <a:avLst/>
          </a:prstGeom>
          <a:blipFill dpi="0" rotWithShape="1"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a:blipFill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Everlasting strength 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literally </a:t>
            </a:r>
            <a:r>
              <a:rPr lang="en-US" sz="3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Rock of Ages</a:t>
            </a:r>
            <a:endParaRPr lang="en-US" sz="3200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8629587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5958114"/>
            <a:ext cx="4495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ln>
                  <a:solidFill>
                    <a:schemeClr val="bg1"/>
                  </a:solidFill>
                </a:ln>
                <a:solidFill>
                  <a:srgbClr val="FFFFFF"/>
                </a:solidFill>
                <a:latin typeface="UglyQua" pitchFamily="2" charset="0"/>
              </a:rPr>
              <a:t>24:1 – 26:21</a:t>
            </a:r>
            <a:endParaRPr lang="en-US" sz="4800" b="1" dirty="0">
              <a:ln>
                <a:solidFill>
                  <a:schemeClr val="bg1"/>
                </a:solidFill>
              </a:ln>
              <a:solidFill>
                <a:srgbClr val="FFFFFF"/>
              </a:solidFill>
              <a:latin typeface="UglyQua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7200" y="2492253"/>
            <a:ext cx="8229600" cy="2554545"/>
          </a:xfrm>
          <a:prstGeom prst="rect">
            <a:avLst/>
          </a:prstGeom>
          <a:blipFill dpi="0" rotWithShape="1"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a:blipFill>
        </p:spPr>
        <p:txBody>
          <a:bodyPr wrap="square" rtlCol="0">
            <a:spAutoFit/>
          </a:bodyPr>
          <a:lstStyle/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Prov. 3:5-6 – </a:t>
            </a:r>
            <a:r>
              <a:rPr lang="en-US" sz="32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Trust in the </a:t>
            </a:r>
            <a:r>
              <a:rPr lang="en-US" sz="3200" b="1" cap="small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Lord</a:t>
            </a:r>
            <a:r>
              <a:rPr lang="en-US" sz="32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with all your heart, </a:t>
            </a:r>
          </a:p>
          <a:p>
            <a:r>
              <a:rPr lang="en-US" sz="32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lean not on your own understanding; </a:t>
            </a:r>
          </a:p>
          <a:p>
            <a:r>
              <a:rPr lang="en-US" sz="32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</a:t>
            </a:r>
            <a:r>
              <a:rPr lang="en-US" sz="32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 your ways acknowledge Him, </a:t>
            </a:r>
          </a:p>
          <a:p>
            <a:r>
              <a:rPr lang="en-US" sz="32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He shall direct your paths.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57200" y="1371600"/>
            <a:ext cx="8229600" cy="1077218"/>
          </a:xfrm>
          <a:prstGeom prst="rect">
            <a:avLst/>
          </a:prstGeom>
          <a:blipFill dpi="0" rotWithShape="1"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a:blipFill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Weigh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literal; but NIV, NASB better with </a:t>
            </a:r>
            <a:r>
              <a:rPr lang="en-US" sz="32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level</a:t>
            </a:r>
          </a:p>
        </p:txBody>
      </p:sp>
    </p:spTree>
    <p:extLst>
      <p:ext uri="{BB962C8B-B14F-4D97-AF65-F5344CB8AC3E}">
        <p14:creationId xmlns:p14="http://schemas.microsoft.com/office/powerpoint/2010/main" xmlns="" val="42926808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mph" presetSubtype="0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0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1" dur="indefinite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0" grpId="1" animBg="1"/>
      <p:bldP spid="9" grpId="0" animBg="1"/>
      <p:bldP spid="9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57200" y="5958114"/>
            <a:ext cx="4495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ln>
                  <a:solidFill>
                    <a:schemeClr val="bg1"/>
                  </a:solidFill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glyQua" pitchFamily="2" charset="0"/>
              </a:rPr>
              <a:t>24:1 – 26:21</a:t>
            </a:r>
            <a:endParaRPr lang="en-US" sz="4800" b="1" dirty="0">
              <a:ln>
                <a:solidFill>
                  <a:schemeClr val="bg1"/>
                </a:solidFill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UglyQua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57200" y="1371600"/>
            <a:ext cx="8229600" cy="1077218"/>
          </a:xfrm>
          <a:prstGeom prst="rect">
            <a:avLst/>
          </a:prstGeom>
          <a:blipFill dpi="0" rotWithShape="1"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a:blipFill>
        </p:spPr>
        <p:txBody>
          <a:bodyPr wrap="square" rtlCol="0">
            <a:spAutoFit/>
          </a:bodyPr>
          <a:lstStyle/>
          <a:p>
            <a:r>
              <a:rPr lang="en-US" sz="3200" b="1" dirty="0"/>
              <a:t>Either the Rapture (John 14:2) or the Jews at Petra</a:t>
            </a:r>
            <a:endParaRPr lang="en-US" sz="3200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978205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57200" y="5958114"/>
            <a:ext cx="4495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ln>
                  <a:solidFill>
                    <a:schemeClr val="bg1"/>
                  </a:solidFill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glyQua" pitchFamily="2" charset="0"/>
              </a:rPr>
              <a:t>24:1 – 26:21</a:t>
            </a:r>
            <a:endParaRPr lang="en-US" sz="4800" b="1" dirty="0">
              <a:ln>
                <a:solidFill>
                  <a:schemeClr val="bg1"/>
                </a:solidFill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UglyQua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57200" y="1371600"/>
            <a:ext cx="8229600" cy="584775"/>
          </a:xfrm>
          <a:prstGeom prst="rect">
            <a:avLst/>
          </a:prstGeom>
          <a:blipFill dpi="0" rotWithShape="1"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a:blipFill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Laws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</a:t>
            </a:r>
            <a:r>
              <a:rPr lang="en-US" sz="3200" b="1" i="1" dirty="0" err="1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torah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 relativism</a:t>
            </a:r>
            <a:endParaRPr lang="en-US" sz="3200" b="1" dirty="0">
              <a:solidFill>
                <a:srgbClr val="6A423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UglyQu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112169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5958114"/>
            <a:ext cx="4495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ln>
                  <a:solidFill>
                    <a:schemeClr val="bg1"/>
                  </a:solidFill>
                </a:ln>
                <a:solidFill>
                  <a:srgbClr val="FFFFFF"/>
                </a:solidFill>
                <a:latin typeface="UglyQua" pitchFamily="2" charset="0"/>
              </a:rPr>
              <a:t>24:1 – 26:21</a:t>
            </a:r>
            <a:endParaRPr lang="en-US" sz="4800" b="1" dirty="0">
              <a:ln>
                <a:solidFill>
                  <a:schemeClr val="bg1"/>
                </a:solidFill>
              </a:ln>
              <a:solidFill>
                <a:srgbClr val="FFFFFF"/>
              </a:solidFill>
              <a:latin typeface="UglyQua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7200" y="1981200"/>
            <a:ext cx="8229600" cy="584775"/>
          </a:xfrm>
          <a:prstGeom prst="rect">
            <a:avLst/>
          </a:prstGeom>
          <a:blipFill dpi="0" rotWithShape="1"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a:blipFill>
        </p:spPr>
        <p:txBody>
          <a:bodyPr wrap="square" rtlCol="0">
            <a:spAutoFit/>
          </a:bodyPr>
          <a:lstStyle/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Rev. 8 (second trumpet) – 1/3 ships</a:t>
            </a:r>
            <a:endParaRPr lang="en-US" sz="3000" b="1" dirty="0">
              <a:solidFill>
                <a:srgbClr val="55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UglyQua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" y="1371600"/>
            <a:ext cx="8229600" cy="584775"/>
          </a:xfrm>
          <a:prstGeom prst="rect">
            <a:avLst/>
          </a:prstGeom>
          <a:blipFill dpi="0" rotWithShape="1"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a:blipFill>
        </p:spPr>
        <p:txBody>
          <a:bodyPr wrap="square" rtlCol="0">
            <a:spAutoFit/>
          </a:bodyPr>
          <a:lstStyle/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Rev. 6 (fourth seal) – 1/4 people wiped out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" y="2615625"/>
            <a:ext cx="8229600" cy="584775"/>
          </a:xfrm>
          <a:prstGeom prst="rect">
            <a:avLst/>
          </a:prstGeom>
          <a:blipFill dpi="0" rotWithShape="1"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a:blipFill>
        </p:spPr>
        <p:txBody>
          <a:bodyPr wrap="square" rtlCol="0">
            <a:spAutoFit/>
          </a:bodyPr>
          <a:lstStyle/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Rev. 8 (third trumpet) – "many men"</a:t>
            </a:r>
            <a:endParaRPr lang="en-US" sz="3000" b="1" dirty="0">
              <a:solidFill>
                <a:srgbClr val="55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UglyQua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3257883"/>
            <a:ext cx="8229600" cy="584775"/>
          </a:xfrm>
          <a:prstGeom prst="rect">
            <a:avLst/>
          </a:prstGeom>
          <a:blipFill dpi="0" rotWithShape="1"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a:blipFill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result is </a:t>
            </a:r>
            <a:r>
              <a:rPr lang="en-US" sz="32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</a:t>
            </a:r>
            <a:r>
              <a:rPr lang="en-US" sz="32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ew </a:t>
            </a:r>
            <a:r>
              <a:rPr lang="en-US" sz="32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 are left 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(v. 8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220238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mph" presetSubtype="0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0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1" dur="indefinite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9" presetClass="emph" presetSubtype="0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9" dur="indefinite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0" dur="indefinite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9" presetClass="emph" presetSubtype="0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8" dur="indefinite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9" dur="indefinite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9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0" grpId="2" animBg="1"/>
      <p:bldP spid="10" grpId="3" animBg="1"/>
      <p:bldP spid="9" grpId="1" animBg="1"/>
      <p:bldP spid="9" grpId="2" animBg="1"/>
      <p:bldP spid="5" grpId="0" animBg="1"/>
      <p:bldP spid="5" grpId="1" animBg="1"/>
      <p:bldP spid="5" grpId="2" animBg="1"/>
      <p:bldP spid="6" grpId="0" animBg="1"/>
      <p:bldP spid="6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5958114"/>
            <a:ext cx="4495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ln>
                  <a:solidFill>
                    <a:schemeClr val="bg1"/>
                  </a:solidFill>
                </a:ln>
                <a:solidFill>
                  <a:srgbClr val="FFFFFF"/>
                </a:solidFill>
                <a:latin typeface="UglyQua" pitchFamily="2" charset="0"/>
              </a:rPr>
              <a:t>24:1 – 26:21</a:t>
            </a:r>
            <a:endParaRPr lang="en-US" sz="4800" b="1" dirty="0">
              <a:ln>
                <a:solidFill>
                  <a:schemeClr val="bg1"/>
                </a:solidFill>
              </a:ln>
              <a:solidFill>
                <a:srgbClr val="FFFFFF"/>
              </a:solidFill>
              <a:latin typeface="UglyQua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" y="1371600"/>
            <a:ext cx="8229600" cy="1077218"/>
          </a:xfrm>
          <a:prstGeom prst="rect">
            <a:avLst/>
          </a:prstGeom>
          <a:blipFill dpi="0" rotWithShape="1"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a:blipFill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am ruined</a:t>
            </a:r>
            <a:r>
              <a:rPr lang="en-US" sz="32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ruined 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NIV, </a:t>
            </a:r>
            <a:r>
              <a:rPr lang="en-US" sz="32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wasted away, waste away</a:t>
            </a:r>
          </a:p>
        </p:txBody>
      </p:sp>
    </p:spTree>
    <p:extLst>
      <p:ext uri="{BB962C8B-B14F-4D97-AF65-F5344CB8AC3E}">
        <p14:creationId xmlns:p14="http://schemas.microsoft.com/office/powerpoint/2010/main" xmlns="" val="4173189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" name="Group 46"/>
          <p:cNvGrpSpPr/>
          <p:nvPr/>
        </p:nvGrpSpPr>
        <p:grpSpPr>
          <a:xfrm>
            <a:off x="7457439" y="2766803"/>
            <a:ext cx="997415" cy="1199345"/>
            <a:chOff x="7457439" y="2766803"/>
            <a:chExt cx="997415" cy="1199345"/>
          </a:xfrm>
        </p:grpSpPr>
        <p:grpSp>
          <p:nvGrpSpPr>
            <p:cNvPr id="32" name="Group 31"/>
            <p:cNvGrpSpPr/>
            <p:nvPr/>
          </p:nvGrpSpPr>
          <p:grpSpPr>
            <a:xfrm rot="1380000">
              <a:off x="7457439" y="2883366"/>
              <a:ext cx="997415" cy="1000125"/>
              <a:chOff x="3810000" y="4343400"/>
              <a:chExt cx="997415" cy="1000125"/>
            </a:xfrm>
          </p:grpSpPr>
          <p:pic>
            <p:nvPicPr>
              <p:cNvPr id="33" name="Picture 6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810000" y="4343400"/>
                <a:ext cx="997415" cy="100012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cxnSp>
            <p:nvCxnSpPr>
              <p:cNvPr id="34" name="Straight Connector 33"/>
              <p:cNvCxnSpPr>
                <a:stCxn id="33" idx="1"/>
                <a:endCxn id="33" idx="3"/>
              </p:cNvCxnSpPr>
              <p:nvPr/>
            </p:nvCxnSpPr>
            <p:spPr>
              <a:xfrm>
                <a:off x="3810000" y="4843463"/>
                <a:ext cx="997415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>
              <a:xfrm flipV="1">
                <a:off x="3886200" y="4572000"/>
                <a:ext cx="838200" cy="67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>
              <a:xfrm flipV="1">
                <a:off x="3892366" y="5105400"/>
                <a:ext cx="838200" cy="67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4" name="Straight Connector 23"/>
            <p:cNvCxnSpPr/>
            <p:nvPr/>
          </p:nvCxnSpPr>
          <p:spPr>
            <a:xfrm flipH="1">
              <a:off x="7651376" y="2766803"/>
              <a:ext cx="604194" cy="1199345"/>
            </a:xfrm>
            <a:prstGeom prst="line">
              <a:avLst/>
            </a:prstGeom>
            <a:ln>
              <a:solidFill>
                <a:srgbClr val="FFFF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TextBox 6"/>
          <p:cNvSpPr txBox="1"/>
          <p:nvPr/>
        </p:nvSpPr>
        <p:spPr>
          <a:xfrm>
            <a:off x="457200" y="5958114"/>
            <a:ext cx="4495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ln>
                  <a:solidFill>
                    <a:schemeClr val="bg1"/>
                  </a:solidFill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glyQua" pitchFamily="2" charset="0"/>
              </a:rPr>
              <a:t>24:1 – 26:21</a:t>
            </a:r>
            <a:endParaRPr lang="en-US" sz="4800" b="1" dirty="0">
              <a:ln>
                <a:solidFill>
                  <a:schemeClr val="bg1"/>
                </a:solidFill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UglyQua" pitchFamily="2" charset="0"/>
            </a:endParaRPr>
          </a:p>
        </p:txBody>
      </p:sp>
      <p:pic>
        <p:nvPicPr>
          <p:cNvPr id="1032" name="Picture 8" descr="C:\Users\Ken\AppData\Local\Microsoft\Windows\Temporary Internet Files\Content.IE5\IUKW4RBO\MC900434736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38427" y="2557001"/>
            <a:ext cx="1599914" cy="15999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58" name="Group 57"/>
          <p:cNvGrpSpPr/>
          <p:nvPr/>
        </p:nvGrpSpPr>
        <p:grpSpPr>
          <a:xfrm>
            <a:off x="5808205" y="824888"/>
            <a:ext cx="1437144" cy="2366682"/>
            <a:chOff x="5808205" y="824888"/>
            <a:chExt cx="1437144" cy="2366682"/>
          </a:xfrm>
        </p:grpSpPr>
        <p:sp>
          <p:nvSpPr>
            <p:cNvPr id="51" name="Freeform 50"/>
            <p:cNvSpPr/>
            <p:nvPr/>
          </p:nvSpPr>
          <p:spPr>
            <a:xfrm rot="14550141">
              <a:off x="5263600" y="1369493"/>
              <a:ext cx="2366682" cy="1277471"/>
            </a:xfrm>
            <a:custGeom>
              <a:avLst/>
              <a:gdLst>
                <a:gd name="connsiteX0" fmla="*/ 0 w 2366682"/>
                <a:gd name="connsiteY0" fmla="*/ 1277471 h 1277471"/>
                <a:gd name="connsiteX1" fmla="*/ 1506071 w 2366682"/>
                <a:gd name="connsiteY1" fmla="*/ 900953 h 1277471"/>
                <a:gd name="connsiteX2" fmla="*/ 2366682 w 2366682"/>
                <a:gd name="connsiteY2" fmla="*/ 0 h 1277471"/>
                <a:gd name="connsiteX0" fmla="*/ 0 w 2366682"/>
                <a:gd name="connsiteY0" fmla="*/ 1277471 h 1277471"/>
                <a:gd name="connsiteX1" fmla="*/ 1317812 w 2366682"/>
                <a:gd name="connsiteY1" fmla="*/ 995083 h 1277471"/>
                <a:gd name="connsiteX2" fmla="*/ 2366682 w 2366682"/>
                <a:gd name="connsiteY2" fmla="*/ 0 h 12774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366682" h="1277471">
                  <a:moveTo>
                    <a:pt x="0" y="1277471"/>
                  </a:moveTo>
                  <a:cubicBezTo>
                    <a:pt x="555812" y="1195668"/>
                    <a:pt x="923365" y="1207995"/>
                    <a:pt x="1317812" y="995083"/>
                  </a:cubicBezTo>
                  <a:cubicBezTo>
                    <a:pt x="1712259" y="782171"/>
                    <a:pt x="2133600" y="344020"/>
                    <a:pt x="2366682" y="0"/>
                  </a:cubicBezTo>
                </a:path>
              </a:pathLst>
            </a:custGeom>
            <a:ln w="152400">
              <a:solidFill>
                <a:schemeClr val="accent3">
                  <a:lumMod val="75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TextBox 21"/>
            <p:cNvSpPr txBox="1"/>
            <p:nvPr/>
          </p:nvSpPr>
          <p:spPr>
            <a:xfrm rot="2209191">
              <a:off x="5873749" y="1786821"/>
              <a:ext cx="1371600" cy="461665"/>
            </a:xfrm>
            <a:prstGeom prst="rect">
              <a:avLst/>
            </a:prstGeom>
            <a:noFill/>
          </p:spPr>
          <p:txBody>
            <a:bodyPr wrap="square" rtlCol="0">
              <a:prstTxWarp prst="textChevron">
                <a:avLst>
                  <a:gd name="adj" fmla="val 38048"/>
                </a:avLst>
              </a:prstTxWarp>
              <a:spAutoFit/>
            </a:bodyPr>
            <a:lstStyle/>
            <a:p>
              <a:r>
                <a:rPr lang="en-US" sz="2400" b="1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Winter</a:t>
              </a:r>
              <a:endParaRPr lang="en-US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59" name="Group 58"/>
          <p:cNvGrpSpPr/>
          <p:nvPr/>
        </p:nvGrpSpPr>
        <p:grpSpPr>
          <a:xfrm>
            <a:off x="1643106" y="1378919"/>
            <a:ext cx="2366682" cy="1277471"/>
            <a:chOff x="1643106" y="1378919"/>
            <a:chExt cx="2366682" cy="1277471"/>
          </a:xfrm>
        </p:grpSpPr>
        <p:sp>
          <p:nvSpPr>
            <p:cNvPr id="52" name="Freeform 51"/>
            <p:cNvSpPr/>
            <p:nvPr/>
          </p:nvSpPr>
          <p:spPr>
            <a:xfrm rot="10552342">
              <a:off x="1643106" y="1378919"/>
              <a:ext cx="2366682" cy="1277471"/>
            </a:xfrm>
            <a:custGeom>
              <a:avLst/>
              <a:gdLst>
                <a:gd name="connsiteX0" fmla="*/ 0 w 2366682"/>
                <a:gd name="connsiteY0" fmla="*/ 1277471 h 1277471"/>
                <a:gd name="connsiteX1" fmla="*/ 1506071 w 2366682"/>
                <a:gd name="connsiteY1" fmla="*/ 900953 h 1277471"/>
                <a:gd name="connsiteX2" fmla="*/ 2366682 w 2366682"/>
                <a:gd name="connsiteY2" fmla="*/ 0 h 1277471"/>
                <a:gd name="connsiteX0" fmla="*/ 0 w 2366682"/>
                <a:gd name="connsiteY0" fmla="*/ 1277471 h 1277471"/>
                <a:gd name="connsiteX1" fmla="*/ 1317812 w 2366682"/>
                <a:gd name="connsiteY1" fmla="*/ 995083 h 1277471"/>
                <a:gd name="connsiteX2" fmla="*/ 2366682 w 2366682"/>
                <a:gd name="connsiteY2" fmla="*/ 0 h 12774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366682" h="1277471">
                  <a:moveTo>
                    <a:pt x="0" y="1277471"/>
                  </a:moveTo>
                  <a:cubicBezTo>
                    <a:pt x="555812" y="1195668"/>
                    <a:pt x="923365" y="1207995"/>
                    <a:pt x="1317812" y="995083"/>
                  </a:cubicBezTo>
                  <a:cubicBezTo>
                    <a:pt x="1712259" y="782171"/>
                    <a:pt x="2133600" y="344020"/>
                    <a:pt x="2366682" y="0"/>
                  </a:cubicBezTo>
                </a:path>
              </a:pathLst>
            </a:custGeom>
            <a:ln w="152400">
              <a:solidFill>
                <a:schemeClr val="accent3">
                  <a:lumMod val="75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TextBox 54"/>
            <p:cNvSpPr txBox="1"/>
            <p:nvPr/>
          </p:nvSpPr>
          <p:spPr>
            <a:xfrm rot="19830866">
              <a:off x="2181247" y="1673243"/>
              <a:ext cx="1371600" cy="554534"/>
            </a:xfrm>
            <a:prstGeom prst="rect">
              <a:avLst/>
            </a:prstGeom>
            <a:noFill/>
          </p:spPr>
          <p:txBody>
            <a:bodyPr wrap="square" rtlCol="0">
              <a:prstTxWarp prst="textChevron">
                <a:avLst>
                  <a:gd name="adj" fmla="val 38048"/>
                </a:avLst>
              </a:prstTxWarp>
              <a:spAutoFit/>
            </a:bodyPr>
            <a:lstStyle/>
            <a:p>
              <a:r>
                <a:rPr lang="en-US" sz="2400" b="1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Spring</a:t>
              </a:r>
              <a:endParaRPr lang="en-US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63" name="Group 62"/>
          <p:cNvGrpSpPr/>
          <p:nvPr/>
        </p:nvGrpSpPr>
        <p:grpSpPr>
          <a:xfrm>
            <a:off x="1934521" y="3435276"/>
            <a:ext cx="1547132" cy="2366682"/>
            <a:chOff x="1934521" y="3435276"/>
            <a:chExt cx="1547132" cy="2366682"/>
          </a:xfrm>
        </p:grpSpPr>
        <p:sp>
          <p:nvSpPr>
            <p:cNvPr id="53" name="Freeform 52"/>
            <p:cNvSpPr/>
            <p:nvPr/>
          </p:nvSpPr>
          <p:spPr>
            <a:xfrm rot="3480291">
              <a:off x="1610361" y="3979881"/>
              <a:ext cx="2366682" cy="1277471"/>
            </a:xfrm>
            <a:custGeom>
              <a:avLst/>
              <a:gdLst>
                <a:gd name="connsiteX0" fmla="*/ 0 w 2366682"/>
                <a:gd name="connsiteY0" fmla="*/ 1277471 h 1277471"/>
                <a:gd name="connsiteX1" fmla="*/ 1506071 w 2366682"/>
                <a:gd name="connsiteY1" fmla="*/ 900953 h 1277471"/>
                <a:gd name="connsiteX2" fmla="*/ 2366682 w 2366682"/>
                <a:gd name="connsiteY2" fmla="*/ 0 h 1277471"/>
                <a:gd name="connsiteX0" fmla="*/ 0 w 2366682"/>
                <a:gd name="connsiteY0" fmla="*/ 1277471 h 1277471"/>
                <a:gd name="connsiteX1" fmla="*/ 1317812 w 2366682"/>
                <a:gd name="connsiteY1" fmla="*/ 995083 h 1277471"/>
                <a:gd name="connsiteX2" fmla="*/ 2366682 w 2366682"/>
                <a:gd name="connsiteY2" fmla="*/ 0 h 12774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366682" h="1277471">
                  <a:moveTo>
                    <a:pt x="0" y="1277471"/>
                  </a:moveTo>
                  <a:cubicBezTo>
                    <a:pt x="555812" y="1195668"/>
                    <a:pt x="923365" y="1207995"/>
                    <a:pt x="1317812" y="995083"/>
                  </a:cubicBezTo>
                  <a:cubicBezTo>
                    <a:pt x="1712259" y="782171"/>
                    <a:pt x="2133600" y="344020"/>
                    <a:pt x="2366682" y="0"/>
                  </a:cubicBezTo>
                </a:path>
              </a:pathLst>
            </a:custGeom>
            <a:ln w="152400">
              <a:solidFill>
                <a:schemeClr val="accent3">
                  <a:lumMod val="75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TextBox 55"/>
            <p:cNvSpPr txBox="1"/>
            <p:nvPr/>
          </p:nvSpPr>
          <p:spPr>
            <a:xfrm rot="2209191">
              <a:off x="1934521" y="4291616"/>
              <a:ext cx="1547132" cy="503788"/>
            </a:xfrm>
            <a:prstGeom prst="rect">
              <a:avLst/>
            </a:prstGeom>
            <a:noFill/>
          </p:spPr>
          <p:txBody>
            <a:bodyPr wrap="square" rtlCol="0">
              <a:prstTxWarp prst="textChevronInverted">
                <a:avLst>
                  <a:gd name="adj" fmla="val 67271"/>
                </a:avLst>
              </a:prstTxWarp>
              <a:spAutoFit/>
            </a:bodyPr>
            <a:lstStyle/>
            <a:p>
              <a:r>
                <a:rPr lang="en-US" sz="2400" b="1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Summer</a:t>
              </a:r>
              <a:endParaRPr lang="en-US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54" name="Group 53"/>
          <p:cNvGrpSpPr/>
          <p:nvPr/>
        </p:nvGrpSpPr>
        <p:grpSpPr>
          <a:xfrm>
            <a:off x="5271247" y="3939254"/>
            <a:ext cx="2366682" cy="1277471"/>
            <a:chOff x="5271247" y="3939254"/>
            <a:chExt cx="2366682" cy="1277471"/>
          </a:xfrm>
        </p:grpSpPr>
        <p:sp>
          <p:nvSpPr>
            <p:cNvPr id="20" name="Freeform 19"/>
            <p:cNvSpPr/>
            <p:nvPr/>
          </p:nvSpPr>
          <p:spPr>
            <a:xfrm>
              <a:off x="5271247" y="3939254"/>
              <a:ext cx="2366682" cy="1277471"/>
            </a:xfrm>
            <a:custGeom>
              <a:avLst/>
              <a:gdLst>
                <a:gd name="connsiteX0" fmla="*/ 0 w 2366682"/>
                <a:gd name="connsiteY0" fmla="*/ 1277471 h 1277471"/>
                <a:gd name="connsiteX1" fmla="*/ 1506071 w 2366682"/>
                <a:gd name="connsiteY1" fmla="*/ 900953 h 1277471"/>
                <a:gd name="connsiteX2" fmla="*/ 2366682 w 2366682"/>
                <a:gd name="connsiteY2" fmla="*/ 0 h 1277471"/>
                <a:gd name="connsiteX0" fmla="*/ 0 w 2366682"/>
                <a:gd name="connsiteY0" fmla="*/ 1277471 h 1277471"/>
                <a:gd name="connsiteX1" fmla="*/ 1317812 w 2366682"/>
                <a:gd name="connsiteY1" fmla="*/ 995083 h 1277471"/>
                <a:gd name="connsiteX2" fmla="*/ 2366682 w 2366682"/>
                <a:gd name="connsiteY2" fmla="*/ 0 h 12774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366682" h="1277471">
                  <a:moveTo>
                    <a:pt x="0" y="1277471"/>
                  </a:moveTo>
                  <a:cubicBezTo>
                    <a:pt x="555812" y="1195668"/>
                    <a:pt x="923365" y="1207995"/>
                    <a:pt x="1317812" y="995083"/>
                  </a:cubicBezTo>
                  <a:cubicBezTo>
                    <a:pt x="1712259" y="782171"/>
                    <a:pt x="2133600" y="344020"/>
                    <a:pt x="2366682" y="0"/>
                  </a:cubicBezTo>
                </a:path>
              </a:pathLst>
            </a:custGeom>
            <a:ln w="152400">
              <a:solidFill>
                <a:schemeClr val="accent3">
                  <a:lumMod val="75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TextBox 56"/>
            <p:cNvSpPr txBox="1"/>
            <p:nvPr/>
          </p:nvSpPr>
          <p:spPr>
            <a:xfrm rot="19932931">
              <a:off x="5657838" y="4327916"/>
              <a:ext cx="1371600" cy="526798"/>
            </a:xfrm>
            <a:prstGeom prst="rect">
              <a:avLst/>
            </a:prstGeom>
            <a:noFill/>
          </p:spPr>
          <p:txBody>
            <a:bodyPr wrap="square" rtlCol="0">
              <a:prstTxWarp prst="textChevronInverted">
                <a:avLst>
                  <a:gd name="adj" fmla="val 69846"/>
                </a:avLst>
              </a:prstTxWarp>
              <a:spAutoFit/>
            </a:bodyPr>
            <a:lstStyle/>
            <a:p>
              <a:r>
                <a:rPr lang="en-US" sz="2400" b="1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Autumn</a:t>
              </a:r>
              <a:endParaRPr lang="en-US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4118146" y="685800"/>
            <a:ext cx="997415" cy="1199345"/>
            <a:chOff x="4118146" y="685800"/>
            <a:chExt cx="997415" cy="1199345"/>
          </a:xfrm>
        </p:grpSpPr>
        <p:grpSp>
          <p:nvGrpSpPr>
            <p:cNvPr id="42" name="Group 41"/>
            <p:cNvGrpSpPr/>
            <p:nvPr/>
          </p:nvGrpSpPr>
          <p:grpSpPr>
            <a:xfrm rot="1380000">
              <a:off x="4118146" y="764709"/>
              <a:ext cx="997415" cy="1000125"/>
              <a:chOff x="3810000" y="4343400"/>
              <a:chExt cx="997415" cy="1000125"/>
            </a:xfrm>
          </p:grpSpPr>
          <p:pic>
            <p:nvPicPr>
              <p:cNvPr id="43" name="Picture 6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810000" y="4343400"/>
                <a:ext cx="997415" cy="100012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cxnSp>
            <p:nvCxnSpPr>
              <p:cNvPr id="44" name="Straight Connector 43"/>
              <p:cNvCxnSpPr>
                <a:stCxn id="43" idx="1"/>
                <a:endCxn id="43" idx="3"/>
              </p:cNvCxnSpPr>
              <p:nvPr/>
            </p:nvCxnSpPr>
            <p:spPr>
              <a:xfrm>
                <a:off x="3810000" y="4843463"/>
                <a:ext cx="997415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>
              <a:xfrm flipV="1">
                <a:off x="3886200" y="4572000"/>
                <a:ext cx="838200" cy="67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>
              <a:xfrm flipV="1">
                <a:off x="3892366" y="5105400"/>
                <a:ext cx="838200" cy="67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60" name="Straight Connector 59"/>
            <p:cNvCxnSpPr/>
            <p:nvPr/>
          </p:nvCxnSpPr>
          <p:spPr>
            <a:xfrm flipH="1">
              <a:off x="4307541" y="685800"/>
              <a:ext cx="604194" cy="1199345"/>
            </a:xfrm>
            <a:prstGeom prst="line">
              <a:avLst/>
            </a:prstGeom>
            <a:ln>
              <a:solidFill>
                <a:srgbClr val="FFFF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9" name="Group 48"/>
          <p:cNvGrpSpPr/>
          <p:nvPr/>
        </p:nvGrpSpPr>
        <p:grpSpPr>
          <a:xfrm>
            <a:off x="765346" y="2728257"/>
            <a:ext cx="997415" cy="1199345"/>
            <a:chOff x="765346" y="2728257"/>
            <a:chExt cx="997415" cy="1199345"/>
          </a:xfrm>
        </p:grpSpPr>
        <p:grpSp>
          <p:nvGrpSpPr>
            <p:cNvPr id="37" name="Group 36"/>
            <p:cNvGrpSpPr/>
            <p:nvPr/>
          </p:nvGrpSpPr>
          <p:grpSpPr>
            <a:xfrm rot="1380000">
              <a:off x="765346" y="2822109"/>
              <a:ext cx="997415" cy="1000125"/>
              <a:chOff x="3810000" y="4343400"/>
              <a:chExt cx="997415" cy="1000125"/>
            </a:xfrm>
          </p:grpSpPr>
          <p:pic>
            <p:nvPicPr>
              <p:cNvPr id="38" name="Picture 6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810000" y="4343400"/>
                <a:ext cx="997415" cy="100012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cxnSp>
            <p:nvCxnSpPr>
              <p:cNvPr id="39" name="Straight Connector 38"/>
              <p:cNvCxnSpPr>
                <a:stCxn id="38" idx="1"/>
                <a:endCxn id="38" idx="3"/>
              </p:cNvCxnSpPr>
              <p:nvPr/>
            </p:nvCxnSpPr>
            <p:spPr>
              <a:xfrm>
                <a:off x="3810000" y="4843463"/>
                <a:ext cx="997415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/>
              <p:cNvCxnSpPr/>
              <p:nvPr/>
            </p:nvCxnSpPr>
            <p:spPr>
              <a:xfrm flipV="1">
                <a:off x="3886200" y="4572000"/>
                <a:ext cx="838200" cy="67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/>
              <p:cNvCxnSpPr/>
              <p:nvPr/>
            </p:nvCxnSpPr>
            <p:spPr>
              <a:xfrm flipV="1">
                <a:off x="3892366" y="5105400"/>
                <a:ext cx="838200" cy="67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61" name="Straight Connector 60"/>
            <p:cNvCxnSpPr/>
            <p:nvPr/>
          </p:nvCxnSpPr>
          <p:spPr>
            <a:xfrm flipH="1">
              <a:off x="944335" y="2728257"/>
              <a:ext cx="604194" cy="1199345"/>
            </a:xfrm>
            <a:prstGeom prst="line">
              <a:avLst/>
            </a:prstGeom>
            <a:ln>
              <a:solidFill>
                <a:srgbClr val="FFFF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0" name="Group 49"/>
          <p:cNvGrpSpPr/>
          <p:nvPr/>
        </p:nvGrpSpPr>
        <p:grpSpPr>
          <a:xfrm>
            <a:off x="4104639" y="4726881"/>
            <a:ext cx="997415" cy="1199345"/>
            <a:chOff x="4104639" y="4726881"/>
            <a:chExt cx="997415" cy="1199345"/>
          </a:xfrm>
        </p:grpSpPr>
        <p:grpSp>
          <p:nvGrpSpPr>
            <p:cNvPr id="16" name="Group 15"/>
            <p:cNvGrpSpPr/>
            <p:nvPr/>
          </p:nvGrpSpPr>
          <p:grpSpPr>
            <a:xfrm rot="1380000">
              <a:off x="4104639" y="4864566"/>
              <a:ext cx="997415" cy="1000125"/>
              <a:chOff x="3810000" y="4343400"/>
              <a:chExt cx="997415" cy="1000125"/>
            </a:xfrm>
          </p:grpSpPr>
          <p:pic>
            <p:nvPicPr>
              <p:cNvPr id="1030" name="Picture 6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810000" y="4343400"/>
                <a:ext cx="997415" cy="100012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cxnSp>
            <p:nvCxnSpPr>
              <p:cNvPr id="13" name="Straight Connector 12"/>
              <p:cNvCxnSpPr>
                <a:stCxn id="1030" idx="1"/>
                <a:endCxn id="1030" idx="3"/>
              </p:cNvCxnSpPr>
              <p:nvPr/>
            </p:nvCxnSpPr>
            <p:spPr>
              <a:xfrm>
                <a:off x="3810000" y="4843463"/>
                <a:ext cx="997415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>
              <a:xfrm flipV="1">
                <a:off x="3886200" y="4572000"/>
                <a:ext cx="838200" cy="67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/>
              <p:cNvCxnSpPr/>
              <p:nvPr/>
            </p:nvCxnSpPr>
            <p:spPr>
              <a:xfrm flipV="1">
                <a:off x="3892366" y="5105400"/>
                <a:ext cx="838200" cy="67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62" name="Straight Connector 61"/>
            <p:cNvCxnSpPr/>
            <p:nvPr/>
          </p:nvCxnSpPr>
          <p:spPr>
            <a:xfrm flipH="1">
              <a:off x="4317877" y="4726881"/>
              <a:ext cx="604194" cy="1199345"/>
            </a:xfrm>
            <a:prstGeom prst="line">
              <a:avLst/>
            </a:prstGeom>
            <a:ln>
              <a:solidFill>
                <a:srgbClr val="FFFF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 tmFilter="0, 0; .2, .5; .8, .5; 1, 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" dur="250" autoRev="1" fill="hold"/>
                                        <p:tgtEl>
                                          <p:spTgt spid="4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 tmFilter="0, 0; .2, .5; .8, .5; 1, 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250" autoRev="1" fill="hold"/>
                                        <p:tgtEl>
                                          <p:spTgt spid="4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0"/>
                            </p:stCondLst>
                            <p:childTnLst>
                              <p:par>
                                <p:cTn id="2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7000"/>
                            </p:stCondLst>
                            <p:childTnLst>
                              <p:par>
                                <p:cTn id="25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 tmFilter="0, 0; .2, .5; .8, .5; 1, 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250" autoRev="1" fill="hold"/>
                                        <p:tgtEl>
                                          <p:spTgt spid="4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5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9500"/>
                            </p:stCondLst>
                            <p:childTnLst>
                              <p:par>
                                <p:cTn id="33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 tmFilter="0, 0; .2, .5; .8, .5; 1, 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5" dur="250" autoRev="1" fill="hold"/>
                                        <p:tgtEl>
                                          <p:spTgt spid="5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5958114"/>
            <a:ext cx="4495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ln>
                  <a:solidFill>
                    <a:schemeClr val="bg1"/>
                  </a:solidFill>
                </a:ln>
                <a:solidFill>
                  <a:srgbClr val="FFFFFF"/>
                </a:solidFill>
                <a:latin typeface="UglyQua" pitchFamily="2" charset="0"/>
              </a:rPr>
              <a:t>24:1 – 26:21</a:t>
            </a:r>
            <a:endParaRPr lang="en-US" sz="4800" b="1" dirty="0">
              <a:ln>
                <a:solidFill>
                  <a:schemeClr val="bg1"/>
                </a:solidFill>
              </a:ln>
              <a:solidFill>
                <a:srgbClr val="FFFFFF"/>
              </a:solidFill>
              <a:latin typeface="UglyQua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7200" y="2500086"/>
            <a:ext cx="8229600" cy="584775"/>
          </a:xfrm>
          <a:prstGeom prst="rect">
            <a:avLst/>
          </a:prstGeom>
          <a:blipFill dpi="0" rotWithShape="1"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a:blipFill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Punished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KJV, </a:t>
            </a:r>
            <a:r>
              <a:rPr lang="en-US" sz="32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visited</a:t>
            </a:r>
            <a:endParaRPr lang="en-US" sz="3000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UglyQua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" y="1371600"/>
            <a:ext cx="8229600" cy="1077218"/>
          </a:xfrm>
          <a:prstGeom prst="rect">
            <a:avLst/>
          </a:prstGeom>
          <a:blipFill dpi="0" rotWithShape="1"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a:blipFill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Many days 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specifically 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365,250 (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1,000 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years, including leap years)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734164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mph" presetSubtype="0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0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1" dur="indefinite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9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5958114"/>
            <a:ext cx="4495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ln>
                  <a:solidFill>
                    <a:schemeClr val="bg1"/>
                  </a:solidFill>
                </a:ln>
                <a:solidFill>
                  <a:srgbClr val="FFFFFF"/>
                </a:solidFill>
                <a:latin typeface="UglyQua" pitchFamily="2" charset="0"/>
              </a:rPr>
              <a:t>24:1 – 26:21</a:t>
            </a:r>
            <a:endParaRPr lang="en-US" sz="4800" b="1" dirty="0">
              <a:ln>
                <a:solidFill>
                  <a:schemeClr val="bg1"/>
                </a:solidFill>
              </a:ln>
              <a:solidFill>
                <a:srgbClr val="FFFFFF"/>
              </a:solidFill>
              <a:latin typeface="UglyQua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" y="1371600"/>
            <a:ext cx="8229600" cy="3046988"/>
          </a:xfrm>
          <a:prstGeom prst="rect">
            <a:avLst/>
          </a:prstGeom>
          <a:blipFill dpi="0" rotWithShape="1"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a:blipFill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Creation</a:t>
            </a:r>
          </a:p>
          <a:p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</a:t>
            </a:r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Fall</a:t>
            </a:r>
          </a:p>
          <a:p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Nation</a:t>
            </a: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Messiah</a:t>
            </a:r>
          </a:p>
          <a:p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Church</a:t>
            </a:r>
          </a:p>
          <a:p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</a:t>
            </a:r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Reign</a:t>
            </a: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Right Brace 1"/>
          <p:cNvSpPr/>
          <p:nvPr/>
        </p:nvSpPr>
        <p:spPr>
          <a:xfrm>
            <a:off x="3962400" y="1524000"/>
            <a:ext cx="762000" cy="2743200"/>
          </a:xfrm>
          <a:prstGeom prst="rightBrace">
            <a:avLst/>
          </a:prstGeom>
          <a:ln w="38100">
            <a:solidFill>
              <a:schemeClr val="accent6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410200" y="2615625"/>
            <a:ext cx="2590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God's Love</a:t>
            </a:r>
            <a:endParaRPr lang="en-US" sz="3200" b="1" dirty="0">
              <a:solidFill>
                <a:srgbClr val="6A423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UglyQu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566209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0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3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6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9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2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5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8" dur="500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allAtOnce" animBg="1"/>
      <p:bldP spid="2" grpId="0" animBg="1"/>
      <p:bldP spid="2" grpId="1" animBg="1"/>
      <p:bldP spid="3" grpId="0"/>
      <p:bldP spid="3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57200" y="5958114"/>
            <a:ext cx="4495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ln>
                  <a:solidFill>
                    <a:schemeClr val="bg1"/>
                  </a:solidFill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glyQua" pitchFamily="2" charset="0"/>
              </a:rPr>
              <a:t>24:1 – 26:21</a:t>
            </a:r>
            <a:endParaRPr lang="en-US" sz="4800" b="1" dirty="0">
              <a:ln>
                <a:solidFill>
                  <a:schemeClr val="bg1"/>
                </a:solidFill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UglyQua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57200" y="1371600"/>
            <a:ext cx="8229600" cy="2062103"/>
          </a:xfrm>
          <a:prstGeom prst="rect">
            <a:avLst/>
          </a:prstGeom>
          <a:blipFill dpi="0" rotWithShape="1"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a:blipFill>
        </p:spPr>
        <p:txBody>
          <a:bodyPr wrap="square" rtlCol="0">
            <a:spAutoFit/>
          </a:bodyPr>
          <a:lstStyle/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Cor. 3:15-16 – </a:t>
            </a:r>
            <a:r>
              <a:rPr lang="en-US" sz="32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15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But even to this day, when Moses is read, a veil lies on their heart. </a:t>
            </a:r>
            <a:r>
              <a:rPr lang="en-US" sz="32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16 </a:t>
            </a:r>
            <a:r>
              <a:rPr lang="en-US" sz="32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Nevertheless when one turns to the Lord, the veil is taken </a:t>
            </a:r>
            <a:r>
              <a:rPr lang="en-US" sz="32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away.</a:t>
            </a:r>
            <a:endParaRPr lang="en-US" sz="3200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92009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5958114"/>
            <a:ext cx="4495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ln>
                  <a:solidFill>
                    <a:schemeClr val="bg1"/>
                  </a:solidFill>
                </a:ln>
                <a:solidFill>
                  <a:srgbClr val="FFFFFF"/>
                </a:solidFill>
                <a:latin typeface="UglyQua" pitchFamily="2" charset="0"/>
              </a:rPr>
              <a:t>24:1 – 26:21</a:t>
            </a:r>
            <a:endParaRPr lang="en-US" sz="4800" b="1" dirty="0">
              <a:ln>
                <a:solidFill>
                  <a:schemeClr val="bg1"/>
                </a:solidFill>
              </a:ln>
              <a:solidFill>
                <a:srgbClr val="FFFFFF"/>
              </a:solidFill>
              <a:latin typeface="UglyQua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7200" y="2500086"/>
            <a:ext cx="8229600" cy="584775"/>
          </a:xfrm>
          <a:prstGeom prst="rect">
            <a:avLst/>
          </a:prstGeom>
          <a:blipFill dpi="0" rotWithShape="1"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a:blipFill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Stayed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NASB, NIV; </a:t>
            </a:r>
            <a:r>
              <a:rPr lang="en-US" sz="3200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steadfast</a:t>
            </a:r>
            <a:endParaRPr lang="en-US" sz="3000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UglyQua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" y="1371600"/>
            <a:ext cx="8229600" cy="1077218"/>
          </a:xfrm>
          <a:prstGeom prst="rect">
            <a:avLst/>
          </a:prstGeom>
          <a:blipFill dpi="0" rotWithShape="1"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a:blipFill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Perfect peace 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literally </a:t>
            </a:r>
            <a:r>
              <a:rPr lang="en-US" sz="3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peace, </a:t>
            </a:r>
            <a:r>
              <a:rPr lang="en-US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peace </a:t>
            </a:r>
            <a:r>
              <a:rPr lang="en-US" sz="3200" b="1" i="1" dirty="0"/>
              <a:t>(</a:t>
            </a:r>
            <a:r>
              <a:rPr lang="en-US" sz="3200" b="1" i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Shalom</a:t>
            </a:r>
            <a:r>
              <a:rPr lang="en-US" sz="3200" b="1" i="1" dirty="0"/>
              <a:t>, </a:t>
            </a:r>
            <a:r>
              <a:rPr lang="en-US" sz="3200" b="1" i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Shalom</a:t>
            </a:r>
            <a:r>
              <a:rPr lang="en-US" sz="3200" b="1" i="1" dirty="0"/>
              <a:t>)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10778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mph" presetSubtype="0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0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1" dur="indefinite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0" grpId="1" animBg="1"/>
      <p:bldP spid="9" grpId="0" animBg="1"/>
      <p:bldP spid="9" grpId="1" animBg="1"/>
    </p:bldLst>
  </p:timing>
</p:sld>
</file>

<file path=ppt/theme/theme1.xml><?xml version="1.0" encoding="utf-8"?>
<a:theme xmlns:a="http://schemas.openxmlformats.org/drawingml/2006/main" name="Isaiah">
  <a:themeElements>
    <a:clrScheme name="Isaiah">
      <a:dk1>
        <a:srgbClr val="6A4230"/>
      </a:dk1>
      <a:lt1>
        <a:srgbClr val="6A4230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Isaiah">
      <a:majorFont>
        <a:latin typeface="UglyQua"/>
        <a:ea typeface=""/>
        <a:cs typeface=""/>
      </a:majorFont>
      <a:minorFont>
        <a:latin typeface="Ugly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3200" b="1" dirty="0">
            <a:solidFill>
              <a:srgbClr val="6A4230"/>
            </a:solidFill>
            <a:latin typeface="UglyQua" pitchFamily="2" charset="0"/>
          </a:defRPr>
        </a:defPPr>
      </a:lst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Isaiah</Template>
  <TotalTime>528</TotalTime>
  <Words>261</Words>
  <Application>Microsoft Office PowerPoint</Application>
  <PresentationFormat>On-screen Show (4:3)</PresentationFormat>
  <Paragraphs>41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Isaiah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Ken</dc:creator>
  <cp:lastModifiedBy>Kathy</cp:lastModifiedBy>
  <cp:revision>15</cp:revision>
  <dcterms:created xsi:type="dcterms:W3CDTF">2011-07-26T14:05:18Z</dcterms:created>
  <dcterms:modified xsi:type="dcterms:W3CDTF">2011-07-28T14:25:51Z</dcterms:modified>
</cp:coreProperties>
</file>