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6" r:id="rId9"/>
    <p:sldId id="270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1C4381"/>
    <a:srgbClr val="1C4379"/>
    <a:srgbClr val="1E4778"/>
    <a:srgbClr val="225088"/>
    <a:srgbClr val="1C2F76"/>
    <a:srgbClr val="213889"/>
    <a:srgbClr val="213879"/>
    <a:srgbClr val="3523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66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3AA3-204D-449C-BB5D-89C829A8F9D0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385916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rgbClr val="FFFFFF"/>
                  </a:solidFill>
                </a:ln>
                <a:solidFill>
                  <a:srgbClr val="6A4230"/>
                </a:solidFill>
                <a:latin typeface="UglyQua" pitchFamily="2" charset="0"/>
              </a:rPr>
              <a:t>12:1 – 14:32</a:t>
            </a:r>
            <a:endParaRPr lang="en-US" sz="4800" b="1" dirty="0">
              <a:ln>
                <a:solidFill>
                  <a:srgbClr val="FFFFFF"/>
                </a:solidFill>
              </a:ln>
              <a:solidFill>
                <a:srgbClr val="6A4230"/>
              </a:solidFill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12:1 – 14:32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28:14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were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anointed cherub who covers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440272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Covers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cakak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cover protectively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pic>
        <p:nvPicPr>
          <p:cNvPr id="1026" name="Picture 2" descr="Cherubs Scattering Flowers Art Print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13" t="3805" r="3044" b="3792"/>
          <a:stretch/>
        </p:blipFill>
        <p:spPr bwMode="auto">
          <a:xfrm rot="569163">
            <a:off x="1546586" y="2992584"/>
            <a:ext cx="3228114" cy="2431567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2.bp.blogspot.com/_T5UlQql8sHM/SkTElcMifuI/AAAAAAAABQQ/v2YoSZl6s_E/s400/Archangel_Michae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217683">
            <a:off x="4635912" y="2238262"/>
            <a:ext cx="2464473" cy="358468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 rot="18861597">
            <a:off x="1755126" y="2745726"/>
            <a:ext cx="2893074" cy="2893074"/>
            <a:chOff x="1755126" y="2745726"/>
            <a:chExt cx="2893074" cy="2893074"/>
          </a:xfrm>
        </p:grpSpPr>
        <p:sp>
          <p:nvSpPr>
            <p:cNvPr id="2" name="Oval 1"/>
            <p:cNvSpPr/>
            <p:nvPr/>
          </p:nvSpPr>
          <p:spPr>
            <a:xfrm>
              <a:off x="1755126" y="2745726"/>
              <a:ext cx="2893074" cy="2893074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>
              <a:stCxn id="2" idx="0"/>
              <a:endCxn id="2" idx="4"/>
            </p:cNvCxnSpPr>
            <p:nvPr/>
          </p:nvCxnSpPr>
          <p:spPr>
            <a:xfrm>
              <a:off x="3201663" y="2745726"/>
              <a:ext cx="0" cy="289307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505746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7" grpId="0" animBg="1"/>
      <p:bldP spid="7" grpId="1" animBg="1"/>
      <p:bldP spid="7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12:1 – 14:32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Philistia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KJV;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Palestina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288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369349"/>
            <a:ext cx="8229600" cy="49244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Insulin, discovered by Doctor </a:t>
            </a:r>
            <a:r>
              <a:rPr lang="en-US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Minofsky</a:t>
            </a:r>
            <a:endParaRPr lang="en-US" sz="26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872342"/>
            <a:ext cx="8229600" cy="49244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Digitalis,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discovered by Doctor </a:t>
            </a:r>
            <a:r>
              <a:rPr lang="en-US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Nuslin</a:t>
            </a:r>
            <a:endParaRPr lang="en-US" sz="26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12:1 – 14:32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8229600" cy="49244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Wasserman Test for </a:t>
            </a: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syphilis </a:t>
            </a:r>
            <a:endParaRPr lang="en-US" sz="26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908103"/>
            <a:ext cx="8229600" cy="49244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Vitamins, discovered by Doctor Funk</a:t>
            </a:r>
            <a:endParaRPr lang="en-US" sz="26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393420"/>
            <a:ext cx="8229600" cy="49244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Schick Test for Diphtheria</a:t>
            </a:r>
            <a:endParaRPr lang="en-US" sz="26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871138"/>
            <a:ext cx="8229600" cy="49244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Chloral Hydrate, discovered by Doctor </a:t>
            </a:r>
            <a:r>
              <a:rPr lang="en-US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Lifreich</a:t>
            </a:r>
            <a:endParaRPr lang="en-US" sz="26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916847"/>
            <a:ext cx="8229600" cy="892552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Polio Pill by Doctor Sabin, and the Polio Vaccine by Doctor Jonas Salk</a:t>
            </a:r>
            <a:endParaRPr lang="en-US" sz="26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416678"/>
            <a:ext cx="8229600" cy="49244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Streptomycin, discovered by Doctor </a:t>
            </a: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Waksman</a:t>
            </a:r>
            <a:endParaRPr lang="en-US" sz="26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3" grpId="0" animBg="1"/>
      <p:bldP spid="3" grpId="1" animBg="1"/>
      <p:bldP spid="3" grpId="2" animBg="1"/>
      <p:bldP spid="2" grpId="0" animBg="1"/>
      <p:bldP spid="2" grpId="1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3" grpId="0" animBg="1"/>
      <p:bldP spid="13" grpId="1" animBg="1"/>
      <p:bldP spid="13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12:1 – 14:32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1847564"/>
            <a:ext cx="8001000" cy="55399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Chemistry: 19</a:t>
            </a:r>
            <a:endParaRPr lang="en-US" sz="3000" b="1" dirty="0">
              <a:solidFill>
                <a:srgbClr val="55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5399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Nobel Prize winners since 1980 …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0314" y="2417802"/>
            <a:ext cx="8001000" cy="55399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Physiology and Medicine: 23</a:t>
            </a:r>
            <a:endParaRPr lang="en-US" sz="3000" b="1" dirty="0">
              <a:solidFill>
                <a:srgbClr val="55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027402"/>
            <a:ext cx="8001000" cy="55399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Physics: 16</a:t>
            </a:r>
            <a:endParaRPr lang="en-US" sz="3000" b="1" dirty="0">
              <a:solidFill>
                <a:srgbClr val="55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622488"/>
            <a:ext cx="8001000" cy="55399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Economics: 17</a:t>
            </a:r>
            <a:endParaRPr lang="en-US" sz="3000" b="1" dirty="0">
              <a:solidFill>
                <a:srgbClr val="55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246602"/>
            <a:ext cx="8229600" cy="55399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1/1000</a:t>
            </a:r>
            <a:r>
              <a:rPr lang="en-US" sz="3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world's population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4833258"/>
            <a:ext cx="8001000" cy="55399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Population of Greater Los Angeles</a:t>
            </a:r>
            <a:endParaRPr lang="en-US" sz="3000" b="1" dirty="0">
              <a:solidFill>
                <a:srgbClr val="55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023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2" animBg="1"/>
      <p:bldP spid="10" grpId="3" animBg="1"/>
      <p:bldP spid="9" grpId="1" animBg="1"/>
      <p:bldP spid="9" grpId="3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12:1 – 14:32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457164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NIV,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NASB – 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oracle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Burden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massa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'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meaning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lift up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carry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7595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12:1 – 14:32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1966686"/>
            <a:ext cx="8001000" cy="206210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10:9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(Nimrod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a mighty hunter before the LORD; therefore it is said, "Like Nimrod the mighty hunter before the LORD." 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 of rebellious government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633686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Ninus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Ishtar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038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Idolatry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9214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9" grpId="0" animBg="1"/>
      <p:bldP spid="9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12:1 – 14:32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grpSp>
        <p:nvGrpSpPr>
          <p:cNvPr id="2051" name="Group 2050"/>
          <p:cNvGrpSpPr/>
          <p:nvPr/>
        </p:nvGrpSpPr>
        <p:grpSpPr>
          <a:xfrm>
            <a:off x="961901" y="1104405"/>
            <a:ext cx="7754587" cy="4120738"/>
            <a:chOff x="961901" y="1104405"/>
            <a:chExt cx="7754587" cy="4120738"/>
          </a:xfrm>
        </p:grpSpPr>
        <p:sp>
          <p:nvSpPr>
            <p:cNvPr id="3" name="Rectangle 2"/>
            <p:cNvSpPr/>
            <p:nvPr/>
          </p:nvSpPr>
          <p:spPr>
            <a:xfrm>
              <a:off x="961901" y="1104405"/>
              <a:ext cx="7754587" cy="41207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0" name="Picture 2" descr="coexist2.gi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441" t="3917" r="1285" b="17362"/>
            <a:stretch/>
          </p:blipFill>
          <p:spPr bwMode="auto">
            <a:xfrm>
              <a:off x="1839106" y="2291937"/>
              <a:ext cx="5735425" cy="1555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1235034" y="1282535"/>
            <a:ext cx="1211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UglyQua" pitchFamily="2" charset="0"/>
              </a:rPr>
              <a:t>Islam</a:t>
            </a:r>
            <a:endParaRPr lang="en-US" sz="3200" b="1" dirty="0">
              <a:solidFill>
                <a:srgbClr val="FFFFFF"/>
              </a:solidFill>
              <a:latin typeface="UglyQua" pitchFamily="2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840675" y="1867310"/>
            <a:ext cx="427512" cy="567132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7542" y="4297254"/>
            <a:ext cx="1401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UglyQua" pitchFamily="2" charset="0"/>
              </a:rPr>
              <a:t>Wicca</a:t>
            </a:r>
            <a:endParaRPr lang="en-US" sz="3200" b="1" dirty="0">
              <a:solidFill>
                <a:srgbClr val="FFFFFF"/>
              </a:solidFill>
              <a:latin typeface="UglyQua" pitchFamily="2" charset="0"/>
            </a:endParaRPr>
          </a:p>
        </p:txBody>
      </p:sp>
      <p:cxnSp>
        <p:nvCxnSpPr>
          <p:cNvPr id="13" name="Straight Arrow Connector 12"/>
          <p:cNvCxnSpPr>
            <a:stCxn id="12" idx="0"/>
          </p:cNvCxnSpPr>
          <p:nvPr/>
        </p:nvCxnSpPr>
        <p:spPr>
          <a:xfrm flipV="1">
            <a:off x="2268187" y="3598224"/>
            <a:ext cx="985652" cy="699030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90800" y="1295400"/>
            <a:ext cx="1592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UglyQua" pitchFamily="2" charset="0"/>
              </a:rPr>
              <a:t>Science</a:t>
            </a:r>
            <a:endParaRPr lang="en-US" sz="3200" b="1" dirty="0">
              <a:solidFill>
                <a:srgbClr val="FFFFFF"/>
              </a:solidFill>
              <a:latin typeface="UglyQua" pitchFamily="2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471058" y="1880175"/>
            <a:ext cx="719942" cy="939225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65517" y="4297253"/>
            <a:ext cx="1516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UglyQua" pitchFamily="2" charset="0"/>
              </a:rPr>
              <a:t>Judaism</a:t>
            </a:r>
            <a:endParaRPr lang="en-US" sz="3200" b="1" dirty="0">
              <a:solidFill>
                <a:srgbClr val="FFFFFF"/>
              </a:solidFill>
              <a:latin typeface="UglyQua" pitchFamily="2" charset="0"/>
            </a:endParaRPr>
          </a:p>
        </p:txBody>
      </p:sp>
      <p:cxnSp>
        <p:nvCxnSpPr>
          <p:cNvPr id="22" name="Straight Arrow Connector 21"/>
          <p:cNvCxnSpPr>
            <a:stCxn id="21" idx="0"/>
          </p:cNvCxnSpPr>
          <p:nvPr/>
        </p:nvCxnSpPr>
        <p:spPr>
          <a:xfrm flipV="1">
            <a:off x="4423559" y="3733801"/>
            <a:ext cx="415635" cy="563452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67200" y="1295400"/>
            <a:ext cx="1973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UglyQua" pitchFamily="2" charset="0"/>
              </a:rPr>
              <a:t>Buddhism</a:t>
            </a:r>
            <a:endParaRPr lang="en-US" sz="3200" b="1" dirty="0">
              <a:solidFill>
                <a:srgbClr val="FFFFFF"/>
              </a:solidFill>
              <a:latin typeface="UglyQua" pitchFamily="2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181600" y="1880175"/>
            <a:ext cx="381000" cy="554267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646717" y="4297252"/>
            <a:ext cx="1516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FFFF"/>
                </a:solidFill>
                <a:latin typeface="UglyQua" pitchFamily="2" charset="0"/>
              </a:rPr>
              <a:t>Toaism</a:t>
            </a:r>
            <a:endParaRPr lang="en-US" sz="3200" b="1" dirty="0">
              <a:solidFill>
                <a:srgbClr val="FFFFFF"/>
              </a:solidFill>
              <a:latin typeface="UglyQua" pitchFamily="2" charset="0"/>
            </a:endParaRPr>
          </a:p>
        </p:txBody>
      </p:sp>
      <p:cxnSp>
        <p:nvCxnSpPr>
          <p:cNvPr id="34" name="Straight Arrow Connector 33"/>
          <p:cNvCxnSpPr>
            <a:stCxn id="33" idx="0"/>
          </p:cNvCxnSpPr>
          <p:nvPr/>
        </p:nvCxnSpPr>
        <p:spPr>
          <a:xfrm flipH="1" flipV="1">
            <a:off x="6248400" y="3733800"/>
            <a:ext cx="156359" cy="563452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326579" y="1295400"/>
            <a:ext cx="22840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UglyQua" pitchFamily="2" charset="0"/>
              </a:rPr>
              <a:t>Christianity</a:t>
            </a:r>
            <a:endParaRPr lang="en-US" sz="3200" b="1" dirty="0">
              <a:solidFill>
                <a:srgbClr val="FFFFFF"/>
              </a:solidFill>
              <a:latin typeface="UglyQua" pitchFamily="2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7010400" y="1880175"/>
            <a:ext cx="461158" cy="634425"/>
          </a:xfrm>
          <a:prstGeom prst="straightConnector1">
            <a:avLst/>
          </a:prstGeom>
          <a:ln w="28575">
            <a:solidFill>
              <a:srgbClr val="FFFF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84446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2" grpId="0"/>
      <p:bldP spid="12" grpId="1"/>
      <p:bldP spid="16" grpId="0"/>
      <p:bldP spid="16" grpId="1"/>
      <p:bldP spid="21" grpId="0"/>
      <p:bldP spid="21" grpId="1"/>
      <p:bldP spid="25" grpId="0"/>
      <p:bldP spid="25" grpId="1"/>
      <p:bldP spid="33" grpId="0"/>
      <p:bldP spid="33" grpId="1"/>
      <p:bldP spid="36" grpId="0"/>
      <p:bldP spid="3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12:1 – 14:32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353943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6:12-13 –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looked when He opened the sixth seal, and behold, there was a great earthquake; and the sun became black as sackcloth of hair, and the moon became like blood. 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stars of heaven fell to the earth, as a fig tree drops its late figs when it is shaken by a mighty wind.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4217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12:1 – 14:32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Woodsman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KJV,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feller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619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12:1 – 14:32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Lucifer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heylel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literally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shining one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795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Isaiah">
  <a:themeElements>
    <a:clrScheme name="Isaiah">
      <a:dk1>
        <a:srgbClr val="6A4230"/>
      </a:dk1>
      <a:lt1>
        <a:srgbClr val="6A423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saiah">
      <a:majorFont>
        <a:latin typeface="UglyQua"/>
        <a:ea typeface=""/>
        <a:cs typeface=""/>
      </a:majorFont>
      <a:minorFont>
        <a:latin typeface="Ugly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>
            <a:solidFill>
              <a:srgbClr val="6A4230"/>
            </a:solidFill>
            <a:latin typeface="UglyQu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Isaiah</Template>
  <TotalTime>2064</TotalTime>
  <Words>288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Isaiah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28</cp:revision>
  <dcterms:created xsi:type="dcterms:W3CDTF">2011-07-04T12:45:48Z</dcterms:created>
  <dcterms:modified xsi:type="dcterms:W3CDTF">2011-07-07T16:20:48Z</dcterms:modified>
</cp:coreProperties>
</file>