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0" r:id="rId4"/>
    <p:sldId id="271" r:id="rId5"/>
    <p:sldId id="261" r:id="rId6"/>
    <p:sldId id="270" r:id="rId7"/>
    <p:sldId id="259" r:id="rId8"/>
    <p:sldId id="262" r:id="rId9"/>
    <p:sldId id="263" r:id="rId10"/>
    <p:sldId id="264" r:id="rId11"/>
    <p:sldId id="269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4230"/>
    <a:srgbClr val="FFFFFF"/>
    <a:srgbClr val="31859C"/>
    <a:srgbClr val="503632"/>
    <a:srgbClr val="4E3526"/>
    <a:srgbClr val="4F3E25"/>
    <a:srgbClr val="4F3B25"/>
    <a:srgbClr val="BF7300"/>
    <a:srgbClr val="553300"/>
    <a:srgbClr val="66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28" y="-10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B09023-37E1-47E7-853E-936052173276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D3C50-9E7A-4852-936C-38A004EB46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1442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D3C50-9E7A-4852-936C-38A004EB464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1996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D3C50-9E7A-4852-936C-38A004EB464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1996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D3C50-9E7A-4852-936C-38A004EB464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1996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D3C50-9E7A-4852-936C-38A004EB464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1996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93AA3-204D-449C-BB5D-89C829A8F9D0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385916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n>
                  <a:solidFill>
                    <a:srgbClr val="FFFFFF"/>
                  </a:solidFill>
                </a:ln>
                <a:solidFill>
                  <a:srgbClr val="6A4230"/>
                </a:solidFill>
                <a:latin typeface="UglyQua" pitchFamily="2" charset="0"/>
              </a:rPr>
              <a:t>6</a:t>
            </a:r>
            <a:r>
              <a:rPr lang="en-US" sz="4800" b="1" dirty="0" smtClean="0">
                <a:ln>
                  <a:solidFill>
                    <a:srgbClr val="FFFFFF"/>
                  </a:solidFill>
                </a:ln>
                <a:solidFill>
                  <a:srgbClr val="6A4230"/>
                </a:solidFill>
                <a:latin typeface="UglyQua" pitchFamily="2" charset="0"/>
              </a:rPr>
              <a:t>:1 – 8:22</a:t>
            </a:r>
            <a:endParaRPr lang="en-US" sz="4800" b="1" dirty="0">
              <a:ln>
                <a:solidFill>
                  <a:srgbClr val="FFFFFF"/>
                </a:solidFill>
              </a:ln>
              <a:solidFill>
                <a:srgbClr val="6A4230"/>
              </a:solidFill>
              <a:latin typeface="UglyQua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6:1 – 8:22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Maher-Shalal-Hash-Baz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quick to 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spoil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5724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6:1 – 8:22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Conspiracy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queser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also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translated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treason</a:t>
            </a:r>
          </a:p>
        </p:txBody>
      </p:sp>
    </p:spTree>
    <p:extLst>
      <p:ext uri="{BB962C8B-B14F-4D97-AF65-F5344CB8AC3E}">
        <p14:creationId xmlns:p14="http://schemas.microsoft.com/office/powerpoint/2010/main" xmlns="" val="2236141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6:1 – 8:22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KJV,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gin</a:t>
            </a:r>
          </a:p>
        </p:txBody>
      </p:sp>
    </p:spTree>
    <p:extLst>
      <p:ext uri="{BB962C8B-B14F-4D97-AF65-F5344CB8AC3E}">
        <p14:creationId xmlns:p14="http://schemas.microsoft.com/office/powerpoint/2010/main" xmlns="" val="2807811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6:1 – 8:22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Mutter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literally 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moan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1213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6:1 – 8:22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Romaine –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"Go home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read your Bible!"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2623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6:1 – 8:22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353943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22:11-12 – 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"He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unjust, let him be unjust still; he who is filthy, let him be filthy still; he who is righteous, let him be righteous still; he who is holy, let him be holy still. </a:t>
            </a:r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behold, I am coming quickly, and My reward </a:t>
            </a:r>
            <a:r>
              <a:rPr lang="en-US" sz="3200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Me, to give to every one according to his work."</a:t>
            </a:r>
          </a:p>
        </p:txBody>
      </p:sp>
    </p:spTree>
    <p:extLst>
      <p:ext uri="{BB962C8B-B14F-4D97-AF65-F5344CB8AC3E}">
        <p14:creationId xmlns:p14="http://schemas.microsoft.com/office/powerpoint/2010/main" xmlns="" val="748437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6:1 – 8:22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333500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6A42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Uzziah is also called Azariah</a:t>
            </a:r>
            <a:endParaRPr lang="en-US" sz="32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2509966"/>
            <a:ext cx="8001000" cy="923330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6A42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000" b="1" dirty="0">
                <a:solidFill>
                  <a:srgbClr val="6A42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Rev. </a:t>
            </a:r>
            <a:r>
              <a:rPr lang="en-US" sz="3000" b="1" dirty="0" smtClean="0">
                <a:solidFill>
                  <a:srgbClr val="6A42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4:8 --Living </a:t>
            </a:r>
            <a:r>
              <a:rPr lang="en-US" sz="3000" b="1" dirty="0">
                <a:solidFill>
                  <a:srgbClr val="6A42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creatures (6 wings, four different creatures)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1936956"/>
            <a:ext cx="8001000" cy="553998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b="1" dirty="0" smtClean="0">
                <a:solidFill>
                  <a:srgbClr val="6A42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Eze. 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1:5 – Living creatures 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(4 wings, 4 faces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6:1 – 8:22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371600"/>
            <a:ext cx="8229600" cy="553998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6A42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Seraphim (</a:t>
            </a:r>
            <a:r>
              <a:rPr lang="en-US" sz="3000" b="1" i="1" dirty="0">
                <a:solidFill>
                  <a:srgbClr val="6A42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burning ones</a:t>
            </a:r>
            <a:r>
              <a:rPr lang="en-US" sz="3000" b="1" dirty="0">
                <a:solidFill>
                  <a:srgbClr val="6A42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30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3492500"/>
            <a:ext cx="8229600" cy="503635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6A42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Cherubim = protectors of God's holiness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4038600"/>
            <a:ext cx="8229600" cy="584775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Seraphim = proclaimers of God's holiness</a:t>
            </a:r>
            <a:endParaRPr lang="en-US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3218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2" animBg="1"/>
      <p:bldP spid="4" grpId="3" animBg="1"/>
      <p:bldP spid="3" grpId="0" animBg="1"/>
      <p:bldP spid="3" grpId="2" animBg="1"/>
      <p:bldP spid="3" grpId="3" animBg="1"/>
      <p:bldP spid="2" grpId="1" animBg="1"/>
      <p:bldP spid="2" grpId="2" animBg="1"/>
      <p:bldP spid="6" grpId="1" animBg="1"/>
      <p:bldP spid="6" grpId="2" animBg="1"/>
      <p:bldP spid="6" grpId="3" animBg="1"/>
      <p:bldP spid="10" grpId="1" animBg="1"/>
      <p:bldP spid="10" grpId="3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6:1 – 8:22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295400"/>
            <a:ext cx="8229600" cy="584775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3x – total emphasis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86100" y="2590800"/>
            <a:ext cx="2552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rgbClr val="6A4230"/>
                </a:solidFill>
                <a:latin typeface="UglyQua" pitchFamily="2" charset="0"/>
              </a:rPr>
              <a:t>Holy!</a:t>
            </a:r>
            <a:endParaRPr lang="en-US" sz="8000" dirty="0">
              <a:solidFill>
                <a:srgbClr val="6A4230"/>
              </a:solidFill>
              <a:latin typeface="UglyQua" pitchFamily="2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149600" y="3733800"/>
            <a:ext cx="2400300" cy="0"/>
          </a:xfrm>
          <a:prstGeom prst="line">
            <a:avLst/>
          </a:prstGeom>
          <a:ln w="76200">
            <a:solidFill>
              <a:srgbClr val="6A42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22123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repeatCount="4400" fill="hold" grpId="6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3" presetClass="emph" presetSubtype="0" repeatCount="indefinite" fill="hold" grpId="7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3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animBg="1"/>
      <p:bldP spid="5" grpId="0"/>
      <p:bldP spid="5" grpId="4"/>
      <p:bldP spid="5" grpId="6"/>
      <p:bldP spid="5" grpId="7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6:1 – 8:22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371600"/>
            <a:ext cx="8229600" cy="584775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Literally </a:t>
            </a:r>
            <a:r>
              <a:rPr lang="en-US" sz="3200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 me!</a:t>
            </a:r>
            <a:endParaRPr lang="en-US" sz="3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5984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6:1 – 8:22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371600"/>
            <a:ext cx="8229600" cy="1077218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12:41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things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said when he saw His glory and spoke of Him."</a:t>
            </a:r>
            <a:endParaRPr lang="en-US" sz="3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7442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6:1 – 8:22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2062103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3:19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this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 condemnation, that the light has come into the world, and men loved darkness rather than light, because their deeds were evil</a:t>
            </a:r>
          </a:p>
        </p:txBody>
      </p:sp>
    </p:spTree>
    <p:extLst>
      <p:ext uri="{BB962C8B-B14F-4D97-AF65-F5344CB8AC3E}">
        <p14:creationId xmlns:p14="http://schemas.microsoft.com/office/powerpoint/2010/main" xmlns="" val="2922023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6:1 – 8:22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Shear-Jashub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remnant 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return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2282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6:1 – 8:22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Virgin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almah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955225"/>
            <a:ext cx="8229600" cy="304698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1:22-23 – 22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this was done that it might be fulfilled which was spoken by the Lord through the prophet, saying: </a:t>
            </a:r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Behold, the virgin shall be with child, and bear a Son, and they shall call His name Immanuel, which is translated, "God with us."</a:t>
            </a:r>
          </a:p>
        </p:txBody>
      </p:sp>
      <p:sp>
        <p:nvSpPr>
          <p:cNvPr id="6" name="Oval 5"/>
          <p:cNvSpPr/>
          <p:nvPr/>
        </p:nvSpPr>
        <p:spPr>
          <a:xfrm>
            <a:off x="1041400" y="3363686"/>
            <a:ext cx="1447800" cy="776514"/>
          </a:xfrm>
          <a:prstGeom prst="ellipse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5003800"/>
            <a:ext cx="8001000" cy="55399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b="1" dirty="0" smtClean="0">
                <a:solidFill>
                  <a:srgbClr val="6A42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0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parthenos</a:t>
            </a:r>
            <a:endParaRPr lang="en-US" sz="3000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4999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5" grpId="1" animBg="1"/>
      <p:bldP spid="6" grpId="0" animBg="1"/>
      <p:bldP spid="6" grpId="1" animBg="1"/>
      <p:bldP spid="7" grpId="0" animBg="1"/>
      <p:bldP spid="7" grpId="2" animBg="1"/>
    </p:bldLst>
  </p:timing>
</p:sld>
</file>

<file path=ppt/theme/theme1.xml><?xml version="1.0" encoding="utf-8"?>
<a:theme xmlns:a="http://schemas.openxmlformats.org/drawingml/2006/main" name="Isaiah">
  <a:themeElements>
    <a:clrScheme name="Isaiah">
      <a:dk1>
        <a:srgbClr val="6A4230"/>
      </a:dk1>
      <a:lt1>
        <a:srgbClr val="6A423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saiah">
      <a:majorFont>
        <a:latin typeface="UglyQua"/>
        <a:ea typeface=""/>
        <a:cs typeface=""/>
      </a:majorFont>
      <a:minorFont>
        <a:latin typeface="Ugly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b="1" dirty="0">
            <a:solidFill>
              <a:srgbClr val="6A4230"/>
            </a:solidFill>
            <a:latin typeface="UglyQua" pitchFamily="2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Isaiah</Template>
  <TotalTime>1282</TotalTime>
  <Words>335</Words>
  <Application>Microsoft Office PowerPoint</Application>
  <PresentationFormat>On-screen Show (4:3)</PresentationFormat>
  <Paragraphs>42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Isaiah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16</cp:revision>
  <dcterms:created xsi:type="dcterms:W3CDTF">2011-06-21T16:07:16Z</dcterms:created>
  <dcterms:modified xsi:type="dcterms:W3CDTF">2011-06-23T15:30:41Z</dcterms:modified>
</cp:coreProperties>
</file>