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58" r:id="rId5"/>
    <p:sldId id="259" r:id="rId6"/>
    <p:sldId id="260" r:id="rId7"/>
    <p:sldId id="261" r:id="rId8"/>
    <p:sldId id="262" r:id="rId9"/>
    <p:sldId id="263" r:id="rId10"/>
    <p:sldId id="264" r:id="rId11"/>
    <p:sldId id="265" r:id="rId12"/>
    <p:sldId id="266" r:id="rId13"/>
    <p:sldId id="268" r:id="rId14"/>
    <p:sldId id="26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6A4230"/>
    <a:srgbClr val="503632"/>
    <a:srgbClr val="4E3526"/>
    <a:srgbClr val="4F3E25"/>
    <a:srgbClr val="4F3B25"/>
    <a:srgbClr val="BF7300"/>
    <a:srgbClr val="553300"/>
    <a:srgbClr val="663300"/>
    <a:srgbClr val="5D401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8" d="100"/>
          <a:sy n="78" d="100"/>
        </p:scale>
        <p:origin x="-1938" y="-72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7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493AA3-204D-449C-BB5D-89C829A8F9D0}" type="datetimeFigureOut">
              <a:rPr lang="en-US" smtClean="0"/>
              <a:pPr/>
              <a:t>6/2/2011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493AA3-204D-449C-BB5D-89C829A8F9D0}" type="datetimeFigureOut">
              <a:rPr lang="en-US" smtClean="0"/>
              <a:pPr/>
              <a:t>6/2/2011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493AA3-204D-449C-BB5D-89C829A8F9D0}" type="datetimeFigureOut">
              <a:rPr lang="en-US" smtClean="0"/>
              <a:pPr/>
              <a:t>6/2/2011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493AA3-204D-449C-BB5D-89C829A8F9D0}" type="datetimeFigureOut">
              <a:rPr lang="en-US" smtClean="0"/>
              <a:pPr/>
              <a:t>6/2/2011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493AA3-204D-449C-BB5D-89C829A8F9D0}" type="datetimeFigureOut">
              <a:rPr lang="en-US" smtClean="0"/>
              <a:pPr/>
              <a:t>6/2/2011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493AA3-204D-449C-BB5D-89C829A8F9D0}" type="datetimeFigureOut">
              <a:rPr lang="en-US" smtClean="0"/>
              <a:pPr/>
              <a:t>6/2/2011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493AA3-204D-449C-BB5D-89C829A8F9D0}" type="datetimeFigureOut">
              <a:rPr lang="en-US" smtClean="0"/>
              <a:pPr/>
              <a:t>6/2/2011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493AA3-204D-449C-BB5D-89C829A8F9D0}" type="datetimeFigureOut">
              <a:rPr lang="en-US" smtClean="0"/>
              <a:pPr/>
              <a:t>6/2/2011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493AA3-204D-449C-BB5D-89C829A8F9D0}" type="datetimeFigureOut">
              <a:rPr lang="en-US" smtClean="0"/>
              <a:pPr/>
              <a:t>6/2/2011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493AA3-204D-449C-BB5D-89C829A8F9D0}" type="datetimeFigureOut">
              <a:rPr lang="en-US" smtClean="0"/>
              <a:pPr/>
              <a:t>6/2/2011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493AA3-204D-449C-BB5D-89C829A8F9D0}" type="datetimeFigureOut">
              <a:rPr lang="en-US" smtClean="0"/>
              <a:pPr/>
              <a:t>6/2/2011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493AA3-204D-449C-BB5D-89C829A8F9D0}" type="datetimeFigureOut">
              <a:rPr lang="en-US" smtClean="0"/>
              <a:pPr/>
              <a:t>6/2/2011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5D7724-C361-499B-8B71-E2F7C70D52F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2200" y="3859164"/>
            <a:ext cx="4495800" cy="830997"/>
          </a:xfrm>
          <a:prstGeom prst="rect">
            <a:avLst/>
          </a:prstGeom>
          <a:noFill/>
        </p:spPr>
        <p:txBody>
          <a:bodyPr wrap="square" rtlCol="0">
            <a:spAutoFit/>
          </a:bodyPr>
          <a:lstStyle/>
          <a:p>
            <a:pPr algn="ctr"/>
            <a:r>
              <a:rPr lang="en-US" sz="4800" b="1" dirty="0" smtClean="0">
                <a:solidFill>
                  <a:schemeClr val="accent2">
                    <a:lumMod val="75000"/>
                  </a:schemeClr>
                </a:solidFill>
                <a:latin typeface="UglyQua" pitchFamily="2" charset="0"/>
              </a:rPr>
              <a:t>1:1 – 2:22</a:t>
            </a:r>
            <a:endParaRPr lang="en-US" sz="4800" b="1" dirty="0">
              <a:solidFill>
                <a:schemeClr val="accent2">
                  <a:lumMod val="75000"/>
                </a:schemeClr>
              </a:solidFill>
              <a:latin typeface="UglyQua" pitchFamily="2" charset="0"/>
            </a:endParaRPr>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457200" y="1371600"/>
            <a:ext cx="8229600" cy="3539430"/>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a:effectLst>
            <a:outerShdw blurRad="127000" dist="127000" dir="2700000" algn="tl" rotWithShape="0">
              <a:prstClr val="black">
                <a:alpha val="30000"/>
              </a:prstClr>
            </a:outerShdw>
          </a:effectLst>
        </p:spPr>
        <p:txBody>
          <a:bodyPr wrap="square" rtlCol="0">
            <a:spAutoFit/>
          </a:bodyPr>
          <a:lstStyle/>
          <a:p>
            <a:r>
              <a:rPr lang="en-US" sz="3200" b="1" dirty="0">
                <a:solidFill>
                  <a:schemeClr val="accent5">
                    <a:lumMod val="50000"/>
                  </a:schemeClr>
                </a:solidFill>
                <a:effectLst>
                  <a:outerShdw blurRad="38100" dist="38100" dir="2700000" algn="tl">
                    <a:srgbClr val="000000">
                      <a:alpha val="43137"/>
                    </a:srgbClr>
                  </a:outerShdw>
                </a:effectLst>
              </a:rPr>
              <a:t>Sadhu </a:t>
            </a:r>
            <a:r>
              <a:rPr lang="en-US" sz="3200" b="1" dirty="0" err="1">
                <a:solidFill>
                  <a:schemeClr val="accent5">
                    <a:lumMod val="50000"/>
                  </a:schemeClr>
                </a:solidFill>
                <a:effectLst>
                  <a:outerShdw blurRad="38100" dist="38100" dir="2700000" algn="tl">
                    <a:srgbClr val="000000">
                      <a:alpha val="43137"/>
                    </a:srgbClr>
                  </a:outerShdw>
                </a:effectLst>
              </a:rPr>
              <a:t>Sundar</a:t>
            </a:r>
            <a:r>
              <a:rPr lang="en-US" sz="3200" b="1" dirty="0">
                <a:solidFill>
                  <a:schemeClr val="accent5">
                    <a:lumMod val="50000"/>
                  </a:schemeClr>
                </a:solidFill>
                <a:effectLst>
                  <a:outerShdw blurRad="38100" dist="38100" dir="2700000" algn="tl">
                    <a:srgbClr val="000000">
                      <a:alpha val="43137"/>
                    </a:srgbClr>
                  </a:outerShdw>
                </a:effectLst>
              </a:rPr>
              <a:t> </a:t>
            </a:r>
            <a:r>
              <a:rPr lang="en-US" sz="3200" b="1" dirty="0" smtClean="0">
                <a:solidFill>
                  <a:schemeClr val="accent5">
                    <a:lumMod val="50000"/>
                  </a:schemeClr>
                </a:solidFill>
                <a:effectLst>
                  <a:outerShdw blurRad="38100" dist="38100" dir="2700000" algn="tl">
                    <a:srgbClr val="000000">
                      <a:alpha val="43137"/>
                    </a:srgbClr>
                  </a:outerShdw>
                </a:effectLst>
              </a:rPr>
              <a:t>Singh – </a:t>
            </a:r>
            <a:r>
              <a:rPr lang="en-US" sz="3200" b="1" dirty="0" smtClean="0">
                <a:solidFill>
                  <a:schemeClr val="accent2">
                    <a:lumMod val="75000"/>
                  </a:schemeClr>
                </a:solidFill>
                <a:effectLst>
                  <a:outerShdw blurRad="38100" dist="38100" dir="2700000" algn="tl">
                    <a:srgbClr val="000000">
                      <a:alpha val="43137"/>
                    </a:srgbClr>
                  </a:outerShdw>
                </a:effectLst>
              </a:rPr>
              <a:t>"Should I </a:t>
            </a:r>
            <a:r>
              <a:rPr lang="en-US" sz="3200" b="1" dirty="0">
                <a:solidFill>
                  <a:schemeClr val="accent2">
                    <a:lumMod val="75000"/>
                  </a:schemeClr>
                </a:solidFill>
                <a:effectLst>
                  <a:outerShdw blurRad="38100" dist="38100" dir="2700000" algn="tl">
                    <a:srgbClr val="000000">
                      <a:alpha val="43137"/>
                    </a:srgbClr>
                  </a:outerShdw>
                </a:effectLst>
              </a:rPr>
              <a:t>worship Him from fear of hell, may I be cast into it.  Should I serve Him from desire of gaining heaven, may He keep me out.  But should I worship Him from love alone, may He reveal Himself to me, that my whole heart may be filled with His love and presence."</a:t>
            </a:r>
          </a:p>
        </p:txBody>
      </p:sp>
      <p:sp>
        <p:nvSpPr>
          <p:cNvPr id="7" name="TextBox 6"/>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effectLst>
                  <a:outerShdw blurRad="38100" dist="38100" dir="2700000" algn="tl">
                    <a:srgbClr val="000000">
                      <a:alpha val="43137"/>
                    </a:srgbClr>
                  </a:outerShdw>
                </a:effectLst>
                <a:latin typeface="UglyQua" pitchFamily="2" charset="0"/>
              </a:rPr>
              <a:t>1:1 – 2:22</a:t>
            </a:r>
            <a:endParaRPr lang="en-US" sz="4800" b="1" dirty="0">
              <a:ln>
                <a:solidFill>
                  <a:schemeClr val="bg1"/>
                </a:solidFill>
              </a:ln>
              <a:solidFill>
                <a:srgbClr val="FFFFFF"/>
              </a:solidFill>
              <a:effectLst>
                <a:outerShdw blurRad="38100" dist="38100" dir="2700000" algn="tl">
                  <a:srgbClr val="000000">
                    <a:alpha val="43137"/>
                  </a:srgbClr>
                </a:outerShdw>
              </a:effectLst>
              <a:latin typeface="UglyQua" pitchFamily="2" charset="0"/>
            </a:endParaRPr>
          </a:p>
        </p:txBody>
      </p:sp>
    </p:spTree>
    <p:extLst>
      <p:ext uri="{BB962C8B-B14F-4D97-AF65-F5344CB8AC3E}">
        <p14:creationId xmlns:p14="http://schemas.microsoft.com/office/powerpoint/2010/main" xmlns="" val="483666497"/>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457200" y="1371600"/>
            <a:ext cx="24384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a:effectLst>
            <a:outerShdw blurRad="127000" dist="127000" dir="2700000" algn="tl" rotWithShape="0">
              <a:prstClr val="black">
                <a:alpha val="30000"/>
              </a:prstClr>
            </a:outerShdw>
          </a:effectLst>
        </p:spPr>
        <p:txBody>
          <a:bodyPr wrap="square" rtlCol="0">
            <a:spAutoFit/>
          </a:bodyPr>
          <a:lstStyle/>
          <a:p>
            <a:r>
              <a:rPr lang="en-US" sz="3200" b="1" i="1" dirty="0" smtClean="0">
                <a:solidFill>
                  <a:schemeClr val="accent5">
                    <a:lumMod val="50000"/>
                  </a:schemeClr>
                </a:solidFill>
                <a:effectLst>
                  <a:outerShdw blurRad="38100" dist="38100" dir="2700000" algn="tl">
                    <a:srgbClr val="000000">
                      <a:alpha val="43137"/>
                    </a:srgbClr>
                  </a:outerShdw>
                </a:effectLst>
              </a:rPr>
              <a:t>"Come</a:t>
            </a:r>
            <a:r>
              <a:rPr lang="en-US" sz="3200" b="1" dirty="0" smtClean="0">
                <a:solidFill>
                  <a:schemeClr val="accent5">
                    <a:lumMod val="50000"/>
                  </a:schemeClr>
                </a:solidFill>
                <a:effectLst>
                  <a:outerShdw blurRad="38100" dist="38100" dir="2700000" algn="tl">
                    <a:srgbClr val="000000">
                      <a:alpha val="43137"/>
                    </a:srgbClr>
                  </a:outerShdw>
                </a:effectLst>
              </a:rPr>
              <a:t> </a:t>
            </a:r>
            <a:r>
              <a:rPr lang="en-US" sz="3200" b="1" dirty="0">
                <a:solidFill>
                  <a:schemeClr val="accent5">
                    <a:lumMod val="50000"/>
                  </a:schemeClr>
                </a:solidFill>
                <a:effectLst>
                  <a:outerShdw blurRad="38100" dist="38100" dir="2700000" algn="tl">
                    <a:srgbClr val="000000">
                      <a:alpha val="43137"/>
                    </a:srgbClr>
                  </a:outerShdw>
                </a:effectLst>
              </a:rPr>
              <a:t>now</a:t>
            </a:r>
            <a:r>
              <a:rPr lang="en-US" sz="3200" b="1" dirty="0" smtClean="0">
                <a:solidFill>
                  <a:schemeClr val="accent5">
                    <a:lumMod val="50000"/>
                  </a:schemeClr>
                </a:solidFill>
                <a:effectLst>
                  <a:outerShdw blurRad="38100" dist="38100" dir="2700000" algn="tl">
                    <a:srgbClr val="000000">
                      <a:alpha val="43137"/>
                    </a:srgbClr>
                  </a:outerShdw>
                </a:effectLst>
              </a:rPr>
              <a:t>?" </a:t>
            </a:r>
            <a:endParaRPr lang="en-US" sz="3200" b="1" dirty="0">
              <a:solidFill>
                <a:schemeClr val="accent5">
                  <a:lumMod val="50000"/>
                </a:schemeClr>
              </a:solidFill>
              <a:effectLst>
                <a:outerShdw blurRad="38100" dist="38100" dir="2700000" algn="tl">
                  <a:srgbClr val="000000">
                    <a:alpha val="43137"/>
                  </a:srgbClr>
                </a:outerShdw>
              </a:effectLst>
            </a:endParaRPr>
          </a:p>
        </p:txBody>
      </p:sp>
      <p:sp>
        <p:nvSpPr>
          <p:cNvPr id="3" name="TextBox 2"/>
          <p:cNvSpPr txBox="1"/>
          <p:nvPr/>
        </p:nvSpPr>
        <p:spPr>
          <a:xfrm>
            <a:off x="2895600" y="1371600"/>
            <a:ext cx="29718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a:effectLst>
            <a:outerShdw blurRad="127000" dist="127000" dir="2700000" algn="tl" rotWithShape="0">
              <a:prstClr val="black">
                <a:alpha val="30000"/>
              </a:prstClr>
            </a:outerShdw>
          </a:effectLst>
        </p:spPr>
        <p:txBody>
          <a:bodyPr wrap="square" rtlCol="0">
            <a:spAutoFit/>
          </a:bodyPr>
          <a:lstStyle/>
          <a:p>
            <a:r>
              <a:rPr lang="en-US" sz="3200" b="1" dirty="0">
                <a:solidFill>
                  <a:schemeClr val="accent2">
                    <a:lumMod val="75000"/>
                  </a:schemeClr>
                </a:solidFill>
                <a:effectLst>
                  <a:outerShdw blurRad="38100" dist="38100" dir="2700000" algn="tl">
                    <a:srgbClr val="000000">
                      <a:alpha val="43137"/>
                    </a:srgbClr>
                  </a:outerShdw>
                </a:effectLst>
              </a:rPr>
              <a:t>o</a:t>
            </a:r>
            <a:r>
              <a:rPr lang="en-US" sz="3200" b="1" dirty="0" smtClean="0">
                <a:solidFill>
                  <a:schemeClr val="accent2">
                    <a:lumMod val="75000"/>
                  </a:schemeClr>
                </a:solidFill>
                <a:effectLst>
                  <a:outerShdw blurRad="38100" dist="38100" dir="2700000" algn="tl">
                    <a:srgbClr val="000000">
                      <a:alpha val="43137"/>
                    </a:srgbClr>
                  </a:outerShdw>
                </a:effectLst>
              </a:rPr>
              <a:t>r, </a:t>
            </a:r>
            <a:r>
              <a:rPr lang="en-US" sz="3200" b="1" dirty="0" smtClean="0">
                <a:solidFill>
                  <a:schemeClr val="accent5">
                    <a:lumMod val="50000"/>
                  </a:schemeClr>
                </a:solidFill>
                <a:effectLst>
                  <a:outerShdw blurRad="38100" dist="38100" dir="2700000" algn="tl">
                    <a:srgbClr val="000000">
                      <a:alpha val="43137"/>
                    </a:srgbClr>
                  </a:outerShdw>
                </a:effectLst>
              </a:rPr>
              <a:t>"Come </a:t>
            </a:r>
            <a:r>
              <a:rPr lang="en-US" sz="3200" b="1" i="1" dirty="0">
                <a:solidFill>
                  <a:schemeClr val="accent5">
                    <a:lumMod val="50000"/>
                  </a:schemeClr>
                </a:solidFill>
                <a:effectLst>
                  <a:outerShdw blurRad="38100" dist="38100" dir="2700000" algn="tl">
                    <a:srgbClr val="000000">
                      <a:alpha val="43137"/>
                    </a:srgbClr>
                  </a:outerShdw>
                </a:effectLst>
              </a:rPr>
              <a:t>now</a:t>
            </a:r>
            <a:r>
              <a:rPr lang="en-US" sz="3200" b="1" dirty="0" smtClean="0">
                <a:solidFill>
                  <a:schemeClr val="accent5">
                    <a:lumMod val="50000"/>
                  </a:schemeClr>
                </a:solidFill>
                <a:effectLst>
                  <a:outerShdw blurRad="38100" dist="38100" dir="2700000" algn="tl">
                    <a:srgbClr val="000000">
                      <a:alpha val="43137"/>
                    </a:srgbClr>
                  </a:outerShdw>
                </a:effectLst>
              </a:rPr>
              <a:t>?" </a:t>
            </a:r>
            <a:endParaRPr lang="en-US" sz="3200" b="1" dirty="0">
              <a:solidFill>
                <a:schemeClr val="accent5">
                  <a:lumMod val="50000"/>
                </a:schemeClr>
              </a:solidFill>
              <a:effectLst>
                <a:outerShdw blurRad="38100" dist="38100" dir="2700000" algn="tl">
                  <a:srgbClr val="000000">
                    <a:alpha val="43137"/>
                  </a:srgbClr>
                </a:outerShdw>
              </a:effectLst>
            </a:endParaRPr>
          </a:p>
        </p:txBody>
      </p:sp>
      <p:sp>
        <p:nvSpPr>
          <p:cNvPr id="4" name="TextBox 3"/>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latin typeface="UglyQua" pitchFamily="2" charset="0"/>
              </a:rPr>
              <a:t>1:1 – 2:22</a:t>
            </a:r>
            <a:endParaRPr lang="en-US" sz="4800" b="1" dirty="0">
              <a:ln>
                <a:solidFill>
                  <a:schemeClr val="bg1"/>
                </a:solidFill>
              </a:ln>
              <a:solidFill>
                <a:srgbClr val="FFFFFF"/>
              </a:solidFill>
              <a:latin typeface="UglyQua" pitchFamily="2" charset="0"/>
            </a:endParaRPr>
          </a:p>
        </p:txBody>
      </p:sp>
    </p:spTree>
    <p:extLst>
      <p:ext uri="{BB962C8B-B14F-4D97-AF65-F5344CB8AC3E}">
        <p14:creationId xmlns:p14="http://schemas.microsoft.com/office/powerpoint/2010/main" xmlns="" val="2614402683"/>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1"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xit" presetSubtype="0" fill="hold" grpId="0" nodeType="clickEffect">
                                  <p:stCondLst>
                                    <p:cond delay="0"/>
                                  </p:stCondLst>
                                  <p:childTnLst>
                                    <p:animEffect transition="out" filter="dissolve">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par>
                                <p:cTn id="13" presetID="9" presetClass="exit" presetSubtype="0" fill="hold" grpId="0" nodeType="withEffect">
                                  <p:stCondLst>
                                    <p:cond delay="0"/>
                                  </p:stCondLst>
                                  <p:childTnLst>
                                    <p:animEffect transition="out" filter="dissolve">
                                      <p:cBhvr>
                                        <p:cTn id="14" dur="500"/>
                                        <p:tgtEl>
                                          <p:spTgt spid="3"/>
                                        </p:tgtEl>
                                      </p:cBhvr>
                                    </p:animEffect>
                                    <p:set>
                                      <p:cBhvr>
                                        <p:cTn id="15"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3" grpId="0" animBg="1"/>
      <p:bldP spid="3"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457200" y="1371600"/>
            <a:ext cx="8229600" cy="1569660"/>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a:effectLst>
            <a:outerShdw blurRad="127000" dist="127000" dir="2700000" algn="tl" rotWithShape="0">
              <a:prstClr val="black">
                <a:alpha val="30000"/>
              </a:prstClr>
            </a:outerShdw>
          </a:effectLst>
        </p:spPr>
        <p:txBody>
          <a:bodyPr wrap="square" rtlCol="0">
            <a:spAutoFit/>
          </a:bodyPr>
          <a:lstStyle/>
          <a:p>
            <a:r>
              <a:rPr lang="en-US" sz="3200" b="1" dirty="0">
                <a:solidFill>
                  <a:schemeClr val="accent2">
                    <a:lumMod val="75000"/>
                  </a:schemeClr>
                </a:solidFill>
                <a:effectLst>
                  <a:outerShdw blurRad="38100" dist="38100" dir="2700000" algn="tl">
                    <a:srgbClr val="000000">
                      <a:alpha val="43137"/>
                    </a:srgbClr>
                  </a:outerShdw>
                </a:effectLst>
              </a:rPr>
              <a:t>Joel </a:t>
            </a:r>
            <a:r>
              <a:rPr lang="en-US" sz="3200" b="1" dirty="0" smtClean="0">
                <a:solidFill>
                  <a:schemeClr val="accent2">
                    <a:lumMod val="75000"/>
                  </a:schemeClr>
                </a:solidFill>
                <a:effectLst>
                  <a:outerShdw blurRad="38100" dist="38100" dir="2700000" algn="tl">
                    <a:srgbClr val="000000">
                      <a:alpha val="43137"/>
                    </a:srgbClr>
                  </a:outerShdw>
                </a:effectLst>
              </a:rPr>
              <a:t>3:10 – </a:t>
            </a:r>
            <a:r>
              <a:rPr lang="en-US" sz="3200" b="1" dirty="0" smtClean="0">
                <a:solidFill>
                  <a:schemeClr val="accent5">
                    <a:lumMod val="50000"/>
                  </a:schemeClr>
                </a:solidFill>
                <a:effectLst>
                  <a:outerShdw blurRad="38100" dist="38100" dir="2700000" algn="tl">
                    <a:srgbClr val="000000">
                      <a:alpha val="43137"/>
                    </a:srgbClr>
                  </a:outerShdw>
                </a:effectLst>
              </a:rPr>
              <a:t>Beat your </a:t>
            </a:r>
            <a:r>
              <a:rPr lang="en-US" sz="3200" b="1" dirty="0">
                <a:solidFill>
                  <a:schemeClr val="accent5">
                    <a:lumMod val="50000"/>
                  </a:schemeClr>
                </a:solidFill>
                <a:effectLst>
                  <a:outerShdw blurRad="38100" dist="38100" dir="2700000" algn="tl">
                    <a:srgbClr val="000000">
                      <a:alpha val="43137"/>
                    </a:srgbClr>
                  </a:outerShdw>
                </a:effectLst>
              </a:rPr>
              <a:t>plowshares into swords And your pruning hooks into spears; Let the weak say, </a:t>
            </a:r>
            <a:r>
              <a:rPr lang="en-US" sz="3200" b="1" dirty="0" smtClean="0">
                <a:solidFill>
                  <a:schemeClr val="accent5">
                    <a:lumMod val="50000"/>
                  </a:schemeClr>
                </a:solidFill>
                <a:effectLst>
                  <a:outerShdw blurRad="38100" dist="38100" dir="2700000" algn="tl">
                    <a:srgbClr val="000000">
                      <a:alpha val="43137"/>
                    </a:srgbClr>
                  </a:outerShdw>
                </a:effectLst>
              </a:rPr>
              <a:t>`"I </a:t>
            </a:r>
            <a:r>
              <a:rPr lang="en-US" sz="3200" b="1" i="1" dirty="0">
                <a:solidFill>
                  <a:schemeClr val="accent5">
                    <a:lumMod val="50000"/>
                  </a:schemeClr>
                </a:solidFill>
                <a:effectLst>
                  <a:outerShdw blurRad="38100" dist="38100" dir="2700000" algn="tl">
                    <a:srgbClr val="000000">
                      <a:alpha val="43137"/>
                    </a:srgbClr>
                  </a:outerShdw>
                </a:effectLst>
              </a:rPr>
              <a:t>am</a:t>
            </a:r>
            <a:r>
              <a:rPr lang="en-US" sz="3200" b="1" dirty="0">
                <a:solidFill>
                  <a:schemeClr val="accent5">
                    <a:lumMod val="50000"/>
                  </a:schemeClr>
                </a:solidFill>
                <a:effectLst>
                  <a:outerShdw blurRad="38100" dist="38100" dir="2700000" algn="tl">
                    <a:srgbClr val="000000">
                      <a:alpha val="43137"/>
                    </a:srgbClr>
                  </a:outerShdw>
                </a:effectLst>
              </a:rPr>
              <a:t> strong</a:t>
            </a:r>
            <a:r>
              <a:rPr lang="en-US" sz="3200" b="1" dirty="0" smtClean="0">
                <a:solidFill>
                  <a:schemeClr val="accent5">
                    <a:lumMod val="50000"/>
                  </a:schemeClr>
                </a:solidFill>
                <a:effectLst>
                  <a:outerShdw blurRad="38100" dist="38100" dir="2700000" algn="tl">
                    <a:srgbClr val="000000">
                      <a:alpha val="43137"/>
                    </a:srgbClr>
                  </a:outerShdw>
                </a:effectLst>
              </a:rPr>
              <a:t>."</a:t>
            </a:r>
            <a:endParaRPr lang="en-US" sz="3200" b="1" dirty="0">
              <a:solidFill>
                <a:schemeClr val="accent5">
                  <a:lumMod val="50000"/>
                </a:schemeClr>
              </a:solidFill>
              <a:effectLst>
                <a:outerShdw blurRad="38100" dist="38100" dir="2700000" algn="tl">
                  <a:srgbClr val="000000">
                    <a:alpha val="43137"/>
                  </a:srgbClr>
                </a:outerShdw>
              </a:effectLst>
            </a:endParaRPr>
          </a:p>
        </p:txBody>
      </p:sp>
      <p:sp>
        <p:nvSpPr>
          <p:cNvPr id="4" name="TextBox 3"/>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latin typeface="UglyQua" pitchFamily="2" charset="0"/>
              </a:rPr>
              <a:t>1:1 – 2:22</a:t>
            </a:r>
            <a:endParaRPr lang="en-US" sz="4800" b="1" dirty="0">
              <a:ln>
                <a:solidFill>
                  <a:schemeClr val="bg1"/>
                </a:solidFill>
              </a:ln>
              <a:solidFill>
                <a:srgbClr val="FFFFFF"/>
              </a:solidFill>
              <a:latin typeface="UglyQua" pitchFamily="2" charset="0"/>
            </a:endParaRPr>
          </a:p>
        </p:txBody>
      </p:sp>
    </p:spTree>
    <p:extLst>
      <p:ext uri="{BB962C8B-B14F-4D97-AF65-F5344CB8AC3E}">
        <p14:creationId xmlns:p14="http://schemas.microsoft.com/office/powerpoint/2010/main" xmlns="" val="3864855439"/>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457200" y="1371600"/>
            <a:ext cx="8229600" cy="452431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a:effectLst>
            <a:outerShdw blurRad="127000" dist="127000" dir="2700000" algn="tl" rotWithShape="0">
              <a:prstClr val="black">
                <a:alpha val="30000"/>
              </a:prstClr>
            </a:outerShdw>
          </a:effectLst>
        </p:spPr>
        <p:txBody>
          <a:bodyPr wrap="square" rtlCol="0">
            <a:spAutoFit/>
          </a:bodyPr>
          <a:lstStyle/>
          <a:p>
            <a:r>
              <a:rPr lang="en-US" sz="3200" b="1" dirty="0">
                <a:solidFill>
                  <a:schemeClr val="accent2">
                    <a:lumMod val="75000"/>
                  </a:schemeClr>
                </a:solidFill>
                <a:effectLst>
                  <a:outerShdw blurRad="38100" dist="38100" dir="2700000" algn="tl">
                    <a:srgbClr val="000000">
                      <a:alpha val="43137"/>
                    </a:srgbClr>
                  </a:outerShdw>
                </a:effectLst>
              </a:rPr>
              <a:t>Rev. </a:t>
            </a:r>
            <a:r>
              <a:rPr lang="en-US" sz="3200" b="1" dirty="0" smtClean="0">
                <a:solidFill>
                  <a:schemeClr val="accent2">
                    <a:lumMod val="75000"/>
                  </a:schemeClr>
                </a:solidFill>
                <a:effectLst>
                  <a:outerShdw blurRad="38100" dist="38100" dir="2700000" algn="tl">
                    <a:srgbClr val="000000">
                      <a:alpha val="43137"/>
                    </a:srgbClr>
                  </a:outerShdw>
                </a:effectLst>
              </a:rPr>
              <a:t>6:15-17– </a:t>
            </a:r>
            <a:r>
              <a:rPr lang="en-US" sz="3200" b="1" baseline="30000" dirty="0">
                <a:solidFill>
                  <a:schemeClr val="accent2">
                    <a:lumMod val="75000"/>
                  </a:schemeClr>
                </a:solidFill>
                <a:effectLst>
                  <a:outerShdw blurRad="38100" dist="38100" dir="2700000" algn="tl">
                    <a:srgbClr val="000000">
                      <a:alpha val="43137"/>
                    </a:srgbClr>
                  </a:outerShdw>
                </a:effectLst>
              </a:rPr>
              <a:t>15</a:t>
            </a:r>
            <a:r>
              <a:rPr lang="en-US" sz="3200" b="1" dirty="0">
                <a:solidFill>
                  <a:schemeClr val="accent2">
                    <a:lumMod val="75000"/>
                  </a:schemeClr>
                </a:solidFill>
                <a:effectLst>
                  <a:outerShdw blurRad="38100" dist="38100" dir="2700000" algn="tl">
                    <a:srgbClr val="000000">
                      <a:alpha val="43137"/>
                    </a:srgbClr>
                  </a:outerShdw>
                </a:effectLst>
              </a:rPr>
              <a:t> </a:t>
            </a:r>
            <a:r>
              <a:rPr lang="en-US" sz="3200" b="1" dirty="0">
                <a:solidFill>
                  <a:schemeClr val="accent5">
                    <a:lumMod val="50000"/>
                  </a:schemeClr>
                </a:solidFill>
                <a:effectLst>
                  <a:outerShdw blurRad="38100" dist="38100" dir="2700000" algn="tl">
                    <a:srgbClr val="000000">
                      <a:alpha val="43137"/>
                    </a:srgbClr>
                  </a:outerShdw>
                </a:effectLst>
              </a:rPr>
              <a:t>And the kings of the earth, the great men, the rich men, the commanders, the mighty men, every slave and every free man, hid themselves in the caves and in the rocks of the mountains, </a:t>
            </a:r>
            <a:r>
              <a:rPr lang="en-US" sz="3200" b="1" baseline="30000" dirty="0">
                <a:solidFill>
                  <a:schemeClr val="accent2">
                    <a:lumMod val="75000"/>
                  </a:schemeClr>
                </a:solidFill>
                <a:effectLst>
                  <a:outerShdw blurRad="38100" dist="38100" dir="2700000" algn="tl">
                    <a:srgbClr val="000000">
                      <a:alpha val="43137"/>
                    </a:srgbClr>
                  </a:outerShdw>
                </a:effectLst>
              </a:rPr>
              <a:t>16</a:t>
            </a:r>
            <a:r>
              <a:rPr lang="en-US" sz="3200" b="1" dirty="0">
                <a:solidFill>
                  <a:schemeClr val="accent2">
                    <a:lumMod val="75000"/>
                  </a:schemeClr>
                </a:solidFill>
                <a:effectLst>
                  <a:outerShdw blurRad="38100" dist="38100" dir="2700000" algn="tl">
                    <a:srgbClr val="000000">
                      <a:alpha val="43137"/>
                    </a:srgbClr>
                  </a:outerShdw>
                </a:effectLst>
              </a:rPr>
              <a:t> </a:t>
            </a:r>
            <a:r>
              <a:rPr lang="en-US" sz="3200" b="1" dirty="0">
                <a:solidFill>
                  <a:schemeClr val="accent5">
                    <a:lumMod val="50000"/>
                  </a:schemeClr>
                </a:solidFill>
                <a:effectLst>
                  <a:outerShdw blurRad="38100" dist="38100" dir="2700000" algn="tl">
                    <a:srgbClr val="000000">
                      <a:alpha val="43137"/>
                    </a:srgbClr>
                  </a:outerShdw>
                </a:effectLst>
              </a:rPr>
              <a:t>and said to the mountains and rocks, "Fall on us and hide us from the face of Him who sits on the throne and from the wrath of the Lamb! </a:t>
            </a:r>
            <a:r>
              <a:rPr lang="en-US" sz="3200" b="1" baseline="30000" dirty="0">
                <a:solidFill>
                  <a:schemeClr val="accent2">
                    <a:lumMod val="75000"/>
                  </a:schemeClr>
                </a:solidFill>
                <a:effectLst>
                  <a:outerShdw blurRad="38100" dist="38100" dir="2700000" algn="tl">
                    <a:srgbClr val="000000">
                      <a:alpha val="43137"/>
                    </a:srgbClr>
                  </a:outerShdw>
                </a:effectLst>
              </a:rPr>
              <a:t>17</a:t>
            </a:r>
            <a:r>
              <a:rPr lang="en-US" sz="3200" b="1" dirty="0">
                <a:solidFill>
                  <a:schemeClr val="accent2">
                    <a:lumMod val="75000"/>
                  </a:schemeClr>
                </a:solidFill>
                <a:effectLst>
                  <a:outerShdw blurRad="38100" dist="38100" dir="2700000" algn="tl">
                    <a:srgbClr val="000000">
                      <a:alpha val="43137"/>
                    </a:srgbClr>
                  </a:outerShdw>
                </a:effectLst>
              </a:rPr>
              <a:t> </a:t>
            </a:r>
            <a:r>
              <a:rPr lang="en-US" sz="3200" b="1" dirty="0">
                <a:solidFill>
                  <a:schemeClr val="accent5">
                    <a:lumMod val="50000"/>
                  </a:schemeClr>
                </a:solidFill>
                <a:effectLst>
                  <a:outerShdw blurRad="38100" dist="38100" dir="2700000" algn="tl">
                    <a:srgbClr val="000000">
                      <a:alpha val="43137"/>
                    </a:srgbClr>
                  </a:outerShdw>
                </a:effectLst>
              </a:rPr>
              <a:t>"For the great day of His wrath has come, and who is able to stand?"</a:t>
            </a:r>
          </a:p>
        </p:txBody>
      </p:sp>
      <p:sp>
        <p:nvSpPr>
          <p:cNvPr id="4" name="TextBox 3"/>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latin typeface="UglyQua" pitchFamily="2" charset="0"/>
              </a:rPr>
              <a:t>1:1 – 2:22</a:t>
            </a:r>
            <a:endParaRPr lang="en-US" sz="4800" b="1" dirty="0">
              <a:ln>
                <a:solidFill>
                  <a:schemeClr val="bg1"/>
                </a:solidFill>
              </a:ln>
              <a:solidFill>
                <a:srgbClr val="FFFFFF"/>
              </a:solidFill>
              <a:latin typeface="UglyQua" pitchFamily="2" charset="0"/>
            </a:endParaRPr>
          </a:p>
        </p:txBody>
      </p:sp>
    </p:spTree>
    <p:extLst>
      <p:ext uri="{BB962C8B-B14F-4D97-AF65-F5344CB8AC3E}">
        <p14:creationId xmlns:p14="http://schemas.microsoft.com/office/powerpoint/2010/main" xmlns="" val="3388064871"/>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457200" y="1371600"/>
            <a:ext cx="8229600" cy="1077218"/>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a:effectLst>
            <a:outerShdw blurRad="127000" dist="127000" dir="2700000" algn="tl" rotWithShape="0">
              <a:prstClr val="black">
                <a:alpha val="30000"/>
              </a:prstClr>
            </a:outerShdw>
          </a:effectLst>
        </p:spPr>
        <p:txBody>
          <a:bodyPr wrap="square" rtlCol="0">
            <a:spAutoFit/>
          </a:bodyPr>
          <a:lstStyle/>
          <a:p>
            <a:r>
              <a:rPr lang="en-US" sz="3200" b="1" dirty="0">
                <a:solidFill>
                  <a:schemeClr val="accent5">
                    <a:lumMod val="50000"/>
                  </a:schemeClr>
                </a:solidFill>
                <a:effectLst>
                  <a:outerShdw blurRad="38100" dist="38100" dir="2700000" algn="tl">
                    <a:srgbClr val="000000">
                      <a:alpha val="43137"/>
                    </a:srgbClr>
                  </a:outerShdw>
                </a:effectLst>
              </a:rPr>
              <a:t>Sever </a:t>
            </a:r>
            <a:r>
              <a:rPr lang="en-US" sz="3200" b="1" dirty="0">
                <a:solidFill>
                  <a:schemeClr val="accent2">
                    <a:lumMod val="75000"/>
                  </a:schemeClr>
                </a:solidFill>
                <a:effectLst>
                  <a:outerShdw blurRad="38100" dist="38100" dir="2700000" algn="tl">
                    <a:srgbClr val="000000">
                      <a:alpha val="43137"/>
                    </a:srgbClr>
                  </a:outerShdw>
                </a:effectLst>
              </a:rPr>
              <a:t>– </a:t>
            </a:r>
            <a:r>
              <a:rPr lang="en-US" sz="3200" b="1" i="1" dirty="0" err="1" smtClean="0">
                <a:solidFill>
                  <a:schemeClr val="accent5">
                    <a:lumMod val="50000"/>
                  </a:schemeClr>
                </a:solidFill>
                <a:effectLst>
                  <a:outerShdw blurRad="38100" dist="38100" dir="2700000" algn="tl">
                    <a:srgbClr val="000000">
                      <a:alpha val="43137"/>
                    </a:srgbClr>
                  </a:outerShdw>
                </a:effectLst>
                <a:latin typeface="Arial" pitchFamily="34" charset="0"/>
                <a:cs typeface="Arial" pitchFamily="34" charset="0"/>
              </a:rPr>
              <a:t>chadal</a:t>
            </a:r>
            <a:r>
              <a:rPr lang="en-US" sz="3200" b="1" dirty="0" smtClean="0">
                <a:solidFill>
                  <a:schemeClr val="accent2">
                    <a:lumMod val="75000"/>
                  </a:schemeClr>
                </a:solidFill>
                <a:effectLst>
                  <a:outerShdw blurRad="38100" dist="38100" dir="2700000" algn="tl">
                    <a:srgbClr val="000000">
                      <a:alpha val="43137"/>
                    </a:srgbClr>
                  </a:outerShdw>
                </a:effectLst>
              </a:rPr>
              <a:t>, literally </a:t>
            </a:r>
            <a:r>
              <a:rPr lang="en-US" sz="3200" b="1" i="1" dirty="0">
                <a:solidFill>
                  <a:schemeClr val="accent2">
                    <a:lumMod val="75000"/>
                  </a:schemeClr>
                </a:solidFill>
                <a:effectLst>
                  <a:outerShdw blurRad="38100" dist="38100" dir="2700000" algn="tl">
                    <a:srgbClr val="000000">
                      <a:alpha val="43137"/>
                    </a:srgbClr>
                  </a:outerShdw>
                </a:effectLst>
              </a:rPr>
              <a:t>cease</a:t>
            </a:r>
            <a:r>
              <a:rPr lang="en-US" sz="3200" b="1" dirty="0">
                <a:solidFill>
                  <a:schemeClr val="accent2">
                    <a:lumMod val="75000"/>
                  </a:schemeClr>
                </a:solidFill>
                <a:effectLst>
                  <a:outerShdw blurRad="38100" dist="38100" dir="2700000" algn="tl">
                    <a:srgbClr val="000000">
                      <a:alpha val="43137"/>
                    </a:srgbClr>
                  </a:outerShdw>
                </a:effectLst>
              </a:rPr>
              <a:t>; same as 53:3 – </a:t>
            </a:r>
            <a:r>
              <a:rPr lang="en-US" sz="3200" b="1" dirty="0" smtClean="0">
                <a:solidFill>
                  <a:schemeClr val="accent5">
                    <a:lumMod val="50000"/>
                  </a:schemeClr>
                </a:solidFill>
                <a:effectLst>
                  <a:outerShdw blurRad="38100" dist="38100" dir="2700000" algn="tl">
                    <a:srgbClr val="000000">
                      <a:alpha val="43137"/>
                    </a:srgbClr>
                  </a:outerShdw>
                </a:effectLst>
              </a:rPr>
              <a:t>He is despised and rejected by men</a:t>
            </a:r>
            <a:endParaRPr lang="en-US" sz="3200" b="1" dirty="0">
              <a:solidFill>
                <a:schemeClr val="accent5">
                  <a:lumMod val="50000"/>
                </a:schemeClr>
              </a:solidFill>
              <a:effectLst>
                <a:outerShdw blurRad="38100" dist="38100" dir="2700000" algn="tl">
                  <a:srgbClr val="000000">
                    <a:alpha val="43137"/>
                  </a:srgbClr>
                </a:outerShdw>
              </a:effectLst>
            </a:endParaRPr>
          </a:p>
        </p:txBody>
      </p:sp>
      <p:sp>
        <p:nvSpPr>
          <p:cNvPr id="4" name="TextBox 3"/>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latin typeface="UglyQua" pitchFamily="2" charset="0"/>
              </a:rPr>
              <a:t>1:1 – 2:22</a:t>
            </a:r>
            <a:endParaRPr lang="en-US" sz="4800" b="1" dirty="0">
              <a:ln>
                <a:solidFill>
                  <a:schemeClr val="bg1"/>
                </a:solidFill>
              </a:ln>
              <a:solidFill>
                <a:srgbClr val="FFFFFF"/>
              </a:solidFill>
              <a:latin typeface="UglyQua" pitchFamily="2" charset="0"/>
            </a:endParaRPr>
          </a:p>
        </p:txBody>
      </p:sp>
      <p:sp>
        <p:nvSpPr>
          <p:cNvPr id="5" name="Oval 4"/>
          <p:cNvSpPr/>
          <p:nvPr/>
        </p:nvSpPr>
        <p:spPr>
          <a:xfrm>
            <a:off x="3697512" y="1811769"/>
            <a:ext cx="1752600" cy="776514"/>
          </a:xfrm>
          <a:prstGeom prst="ellipse">
            <a:avLst/>
          </a:prstGeom>
          <a:no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a:p>
          <a:p>
            <a:pPr algn="ctr"/>
            <a:endParaRPr lang="en-US" dirty="0" smtClean="0"/>
          </a:p>
          <a:p>
            <a:pPr algn="ctr"/>
            <a:endParaRPr lang="en-US" dirty="0"/>
          </a:p>
        </p:txBody>
      </p:sp>
    </p:spTree>
    <p:extLst>
      <p:ext uri="{BB962C8B-B14F-4D97-AF65-F5344CB8AC3E}">
        <p14:creationId xmlns:p14="http://schemas.microsoft.com/office/powerpoint/2010/main" xmlns="" val="3619833184"/>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xit" presetSubtype="0" fill="hold" grpId="0" nodeType="clickEffect">
                                  <p:stCondLst>
                                    <p:cond delay="0"/>
                                  </p:stCondLst>
                                  <p:childTnLst>
                                    <p:animEffect transition="out" filter="dissolve">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par>
                                <p:cTn id="13" presetID="9" presetClass="exit" presetSubtype="0" fill="hold" grpId="1" nodeType="withEffect">
                                  <p:stCondLst>
                                    <p:cond delay="0"/>
                                  </p:stCondLst>
                                  <p:childTnLst>
                                    <p:animEffect transition="out" filter="dissolve">
                                      <p:cBhvr>
                                        <p:cTn id="14" dur="500"/>
                                        <p:tgtEl>
                                          <p:spTgt spid="5"/>
                                        </p:tgtEl>
                                      </p:cBhvr>
                                    </p:animEffect>
                                    <p:set>
                                      <p:cBhvr>
                                        <p:cTn id="15"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5" grpId="0" animBg="1"/>
      <p:bldP spid="5"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effectLst>
                  <a:outerShdw blurRad="38100" dist="38100" dir="2700000" algn="tl">
                    <a:srgbClr val="000000">
                      <a:alpha val="43137"/>
                    </a:srgbClr>
                  </a:outerShdw>
                </a:effectLst>
                <a:latin typeface="UglyQua" pitchFamily="2" charset="0"/>
              </a:rPr>
              <a:t>1:1 – 2:22</a:t>
            </a:r>
            <a:endParaRPr lang="en-US" sz="4800" b="1" dirty="0">
              <a:ln>
                <a:solidFill>
                  <a:schemeClr val="bg1"/>
                </a:solidFill>
              </a:ln>
              <a:solidFill>
                <a:srgbClr val="FFFFFF"/>
              </a:solidFill>
              <a:effectLst>
                <a:outerShdw blurRad="38100" dist="38100" dir="2700000" algn="tl">
                  <a:srgbClr val="000000">
                    <a:alpha val="43137"/>
                  </a:srgbClr>
                </a:outerShdw>
              </a:effectLst>
              <a:latin typeface="UglyQua" pitchFamily="2" charset="0"/>
            </a:endParaRPr>
          </a:p>
        </p:txBody>
      </p:sp>
      <p:grpSp>
        <p:nvGrpSpPr>
          <p:cNvPr id="16" name="Group 64"/>
          <p:cNvGrpSpPr/>
          <p:nvPr/>
        </p:nvGrpSpPr>
        <p:grpSpPr>
          <a:xfrm>
            <a:off x="228600" y="2893254"/>
            <a:ext cx="8699200" cy="429828"/>
            <a:chOff x="228600" y="3414234"/>
            <a:chExt cx="8699200" cy="429828"/>
          </a:xfrm>
        </p:grpSpPr>
        <p:sp>
          <p:nvSpPr>
            <p:cNvPr id="17" name="Line 9"/>
            <p:cNvSpPr>
              <a:spLocks noChangeShapeType="1"/>
            </p:cNvSpPr>
            <p:nvPr/>
          </p:nvSpPr>
          <p:spPr bwMode="auto">
            <a:xfrm>
              <a:off x="979178" y="3451288"/>
              <a:ext cx="0" cy="355720"/>
            </a:xfrm>
            <a:prstGeom prst="line">
              <a:avLst/>
            </a:prstGeom>
            <a:noFill/>
            <a:ln w="9525">
              <a:solidFill>
                <a:srgbClr val="000000"/>
              </a:solidFill>
              <a:round/>
              <a:headEnd/>
              <a:tailEnd/>
            </a:ln>
            <a:effectLst/>
          </p:spPr>
          <p:txBody>
            <a:bodyPr vert="horz" wrap="square" lIns="36576" tIns="36576" rIns="36576" bIns="36576" numCol="1" anchor="t" anchorCtr="0" compatLnSpc="1">
              <a:prstTxWarp prst="textNoShape">
                <a:avLst/>
              </a:prstTxWarp>
            </a:bodyPr>
            <a:lstStyle/>
            <a:p>
              <a:endParaRPr lang="en-US" dirty="0"/>
            </a:p>
          </p:txBody>
        </p:sp>
        <p:sp>
          <p:nvSpPr>
            <p:cNvPr id="18" name="Line 10"/>
            <p:cNvSpPr>
              <a:spLocks noChangeShapeType="1"/>
            </p:cNvSpPr>
            <p:nvPr/>
          </p:nvSpPr>
          <p:spPr bwMode="auto">
            <a:xfrm>
              <a:off x="8184728" y="3451288"/>
              <a:ext cx="0" cy="35572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endParaRPr lang="en-US" dirty="0"/>
            </a:p>
          </p:txBody>
        </p:sp>
        <p:sp>
          <p:nvSpPr>
            <p:cNvPr id="19" name="Line 11"/>
            <p:cNvSpPr>
              <a:spLocks noChangeShapeType="1"/>
            </p:cNvSpPr>
            <p:nvPr/>
          </p:nvSpPr>
          <p:spPr bwMode="auto">
            <a:xfrm>
              <a:off x="7464173" y="3451288"/>
              <a:ext cx="0" cy="35572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endParaRPr lang="en-US" dirty="0"/>
            </a:p>
          </p:txBody>
        </p:sp>
        <p:sp>
          <p:nvSpPr>
            <p:cNvPr id="20" name="Line 12"/>
            <p:cNvSpPr>
              <a:spLocks noChangeShapeType="1"/>
            </p:cNvSpPr>
            <p:nvPr/>
          </p:nvSpPr>
          <p:spPr bwMode="auto">
            <a:xfrm>
              <a:off x="6743618" y="3451288"/>
              <a:ext cx="0" cy="35572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endParaRPr lang="en-US" dirty="0"/>
            </a:p>
          </p:txBody>
        </p:sp>
        <p:sp>
          <p:nvSpPr>
            <p:cNvPr id="21" name="Line 13"/>
            <p:cNvSpPr>
              <a:spLocks noChangeShapeType="1"/>
            </p:cNvSpPr>
            <p:nvPr/>
          </p:nvSpPr>
          <p:spPr bwMode="auto">
            <a:xfrm>
              <a:off x="6023063" y="3451288"/>
              <a:ext cx="0" cy="35572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endParaRPr lang="en-US" dirty="0"/>
            </a:p>
          </p:txBody>
        </p:sp>
        <p:sp>
          <p:nvSpPr>
            <p:cNvPr id="22" name="Line 14"/>
            <p:cNvSpPr>
              <a:spLocks noChangeShapeType="1"/>
            </p:cNvSpPr>
            <p:nvPr/>
          </p:nvSpPr>
          <p:spPr bwMode="auto">
            <a:xfrm>
              <a:off x="5302508" y="3451288"/>
              <a:ext cx="0" cy="35572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endParaRPr lang="en-US" dirty="0"/>
            </a:p>
          </p:txBody>
        </p:sp>
        <p:sp>
          <p:nvSpPr>
            <p:cNvPr id="23" name="Line 15"/>
            <p:cNvSpPr>
              <a:spLocks noChangeShapeType="1"/>
            </p:cNvSpPr>
            <p:nvPr/>
          </p:nvSpPr>
          <p:spPr bwMode="auto">
            <a:xfrm>
              <a:off x="4581953" y="3451288"/>
              <a:ext cx="0" cy="35572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endParaRPr lang="en-US" dirty="0"/>
            </a:p>
          </p:txBody>
        </p:sp>
        <p:sp>
          <p:nvSpPr>
            <p:cNvPr id="24" name="Line 16"/>
            <p:cNvSpPr>
              <a:spLocks noChangeShapeType="1"/>
            </p:cNvSpPr>
            <p:nvPr/>
          </p:nvSpPr>
          <p:spPr bwMode="auto">
            <a:xfrm>
              <a:off x="3861398" y="3451288"/>
              <a:ext cx="0" cy="35572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endParaRPr lang="en-US" dirty="0"/>
            </a:p>
          </p:txBody>
        </p:sp>
        <p:sp>
          <p:nvSpPr>
            <p:cNvPr id="25" name="Line 17"/>
            <p:cNvSpPr>
              <a:spLocks noChangeShapeType="1"/>
            </p:cNvSpPr>
            <p:nvPr/>
          </p:nvSpPr>
          <p:spPr bwMode="auto">
            <a:xfrm>
              <a:off x="3140843" y="3451288"/>
              <a:ext cx="0" cy="35572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endParaRPr lang="en-US" dirty="0"/>
            </a:p>
          </p:txBody>
        </p:sp>
        <p:sp>
          <p:nvSpPr>
            <p:cNvPr id="26" name="Line 18"/>
            <p:cNvSpPr>
              <a:spLocks noChangeShapeType="1"/>
            </p:cNvSpPr>
            <p:nvPr/>
          </p:nvSpPr>
          <p:spPr bwMode="auto">
            <a:xfrm>
              <a:off x="2420288" y="3451288"/>
              <a:ext cx="0" cy="35572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endParaRPr lang="en-US" dirty="0"/>
            </a:p>
          </p:txBody>
        </p:sp>
        <p:sp>
          <p:nvSpPr>
            <p:cNvPr id="27" name="Line 19"/>
            <p:cNvSpPr>
              <a:spLocks noChangeShapeType="1"/>
            </p:cNvSpPr>
            <p:nvPr/>
          </p:nvSpPr>
          <p:spPr bwMode="auto">
            <a:xfrm>
              <a:off x="1699733" y="3451288"/>
              <a:ext cx="0" cy="35572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endParaRPr lang="en-US" dirty="0"/>
            </a:p>
          </p:txBody>
        </p:sp>
        <p:sp>
          <p:nvSpPr>
            <p:cNvPr id="28" name="Rectangle 112"/>
            <p:cNvSpPr>
              <a:spLocks noChangeArrowheads="1"/>
            </p:cNvSpPr>
            <p:nvPr/>
          </p:nvSpPr>
          <p:spPr bwMode="auto">
            <a:xfrm>
              <a:off x="228600" y="3414234"/>
              <a:ext cx="8699200" cy="429828"/>
            </a:xfrm>
            <a:prstGeom prst="rect">
              <a:avLst/>
            </a:prstGeom>
            <a:solidFill>
              <a:srgbClr val="FFFFFF"/>
            </a:solidFill>
            <a:ln w="19050" algn="in">
              <a:solidFill>
                <a:srgbClr val="000000"/>
              </a:solidFill>
              <a:miter lim="800000"/>
              <a:headEnd/>
              <a:tailEnd/>
            </a:ln>
            <a:effectLst/>
          </p:spPr>
          <p:txBody>
            <a:bodyPr vert="horz" wrap="square" lIns="36576" tIns="36576" rIns="36576" bIns="36576" numCol="1" anchor="t" anchorCtr="0" compatLnSpc="1">
              <a:prstTxWarp prst="textNoShape">
                <a:avLst/>
              </a:prstTxWarp>
            </a:bodyPr>
            <a:lstStyle/>
            <a:p>
              <a:endParaRPr lang="en-US" dirty="0"/>
            </a:p>
          </p:txBody>
        </p:sp>
        <p:grpSp>
          <p:nvGrpSpPr>
            <p:cNvPr id="29" name="Group 113"/>
            <p:cNvGrpSpPr>
              <a:grpSpLocks/>
            </p:cNvGrpSpPr>
            <p:nvPr/>
          </p:nvGrpSpPr>
          <p:grpSpPr bwMode="auto">
            <a:xfrm>
              <a:off x="258623" y="3443877"/>
              <a:ext cx="8646660" cy="370542"/>
              <a:chOff x="104698788" y="109787409"/>
              <a:chExt cx="10972800" cy="476250"/>
            </a:xfrm>
          </p:grpSpPr>
          <p:sp>
            <p:nvSpPr>
              <p:cNvPr id="30" name="Rectangle 114"/>
              <p:cNvSpPr>
                <a:spLocks noChangeArrowheads="1"/>
              </p:cNvSpPr>
              <p:nvPr/>
            </p:nvSpPr>
            <p:spPr bwMode="auto">
              <a:xfrm>
                <a:off x="104698788" y="109787409"/>
                <a:ext cx="10972800" cy="476250"/>
              </a:xfrm>
              <a:prstGeom prst="rect">
                <a:avLst/>
              </a:prstGeom>
              <a:gradFill rotWithShape="0">
                <a:gsLst>
                  <a:gs pos="0">
                    <a:srgbClr val="FFFFFF"/>
                  </a:gs>
                  <a:gs pos="100000">
                    <a:srgbClr val="0000FF"/>
                  </a:gs>
                </a:gsLst>
                <a:path path="shape">
                  <a:fillToRect l="50000" t="50000" r="50000" b="50000"/>
                </a:path>
              </a:gradFill>
              <a:ln w="28575" algn="in">
                <a:solidFill>
                  <a:srgbClr val="000000"/>
                </a:solidFill>
                <a:miter lim="800000"/>
                <a:headEnd/>
                <a:tailEnd/>
              </a:ln>
              <a:effectLst/>
            </p:spPr>
            <p:txBody>
              <a:bodyPr vert="horz" wrap="square" lIns="36576" tIns="36576" rIns="36576" bIns="36576" numCol="1" anchor="t" anchorCtr="0" compatLnSpc="1">
                <a:prstTxWarp prst="textNoShape">
                  <a:avLst/>
                </a:prstTxWarp>
              </a:bodyPr>
              <a:lstStyle/>
              <a:p>
                <a:endParaRPr lang="en-US" dirty="0"/>
              </a:p>
            </p:txBody>
          </p:sp>
          <p:sp>
            <p:nvSpPr>
              <p:cNvPr id="31" name="Text Box 115"/>
              <p:cNvSpPr txBox="1">
                <a:spLocks noChangeArrowheads="1"/>
              </p:cNvSpPr>
              <p:nvPr/>
            </p:nvSpPr>
            <p:spPr bwMode="auto">
              <a:xfrm>
                <a:off x="105206074" y="109892812"/>
                <a:ext cx="750015" cy="244508"/>
              </a:xfrm>
              <a:prstGeom prst="rect">
                <a:avLst/>
              </a:prstGeom>
              <a:solidFill>
                <a:srgbClr val="FFFFFF"/>
              </a:solidFill>
              <a:ln w="9525" algn="in">
                <a:noFill/>
                <a:miter lim="800000"/>
                <a:headEnd/>
                <a:tailEnd/>
              </a:ln>
              <a:effectLst/>
            </p:spPr>
            <p:txBody>
              <a:bodyPr vert="horz" wrap="square" lIns="36576" tIns="36576" rIns="36576" bIns="36576"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Arial" pitchFamily="34" charset="0"/>
                    <a:cs typeface="Arial" pitchFamily="34" charset="0"/>
                  </a:rPr>
                  <a:t>770 BC</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2" name="Text Box 116"/>
              <p:cNvSpPr txBox="1">
                <a:spLocks noChangeArrowheads="1"/>
              </p:cNvSpPr>
              <p:nvPr/>
            </p:nvSpPr>
            <p:spPr bwMode="auto">
              <a:xfrm>
                <a:off x="106180980" y="109903878"/>
                <a:ext cx="685800" cy="228600"/>
              </a:xfrm>
              <a:prstGeom prst="rect">
                <a:avLst/>
              </a:prstGeom>
              <a:solidFill>
                <a:srgbClr val="FFFFFF"/>
              </a:solidFill>
              <a:ln w="9525" algn="in">
                <a:noFill/>
                <a:miter lim="800000"/>
                <a:headEnd/>
                <a:tailEnd/>
              </a:ln>
              <a:effectLst/>
            </p:spPr>
            <p:txBody>
              <a:bodyPr vert="horz" wrap="square" lIns="36576" tIns="36576" rIns="36576" bIns="36576"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Arial" pitchFamily="34" charset="0"/>
                    <a:cs typeface="Arial" pitchFamily="34" charset="0"/>
                  </a:rPr>
                  <a:t>760 BC</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3" name="Text Box 117"/>
              <p:cNvSpPr txBox="1">
                <a:spLocks noChangeArrowheads="1"/>
              </p:cNvSpPr>
              <p:nvPr/>
            </p:nvSpPr>
            <p:spPr bwMode="auto">
              <a:xfrm>
                <a:off x="107106420" y="109900194"/>
                <a:ext cx="685800" cy="228600"/>
              </a:xfrm>
              <a:prstGeom prst="rect">
                <a:avLst/>
              </a:prstGeom>
              <a:solidFill>
                <a:srgbClr val="FFFFFF"/>
              </a:solidFill>
              <a:ln w="9525" algn="in">
                <a:noFill/>
                <a:miter lim="800000"/>
                <a:headEnd/>
                <a:tailEnd/>
              </a:ln>
              <a:effectLst/>
            </p:spPr>
            <p:txBody>
              <a:bodyPr vert="horz" wrap="square" lIns="36576" tIns="36576" rIns="36576" bIns="36576"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Arial" pitchFamily="34" charset="0"/>
                    <a:cs typeface="Arial" pitchFamily="34" charset="0"/>
                  </a:rPr>
                  <a:t>750 BC</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4" name="Text Box 118"/>
              <p:cNvSpPr txBox="1">
                <a:spLocks noChangeArrowheads="1"/>
              </p:cNvSpPr>
              <p:nvPr/>
            </p:nvSpPr>
            <p:spPr bwMode="auto">
              <a:xfrm>
                <a:off x="108017112" y="109911258"/>
                <a:ext cx="685800" cy="228600"/>
              </a:xfrm>
              <a:prstGeom prst="rect">
                <a:avLst/>
              </a:prstGeom>
              <a:solidFill>
                <a:srgbClr val="FFFFFF"/>
              </a:solidFill>
              <a:ln w="9525" algn="in">
                <a:noFill/>
                <a:miter lim="800000"/>
                <a:headEnd/>
                <a:tailEnd/>
              </a:ln>
              <a:effectLst/>
            </p:spPr>
            <p:txBody>
              <a:bodyPr vert="horz" wrap="square" lIns="36576" tIns="36576" rIns="36576" bIns="36576"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Arial" pitchFamily="34" charset="0"/>
                    <a:cs typeface="Arial" pitchFamily="34" charset="0"/>
                  </a:rPr>
                  <a:t>740 BC</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5" name="Text Box 119"/>
              <p:cNvSpPr txBox="1">
                <a:spLocks noChangeArrowheads="1"/>
              </p:cNvSpPr>
              <p:nvPr/>
            </p:nvSpPr>
            <p:spPr bwMode="auto">
              <a:xfrm>
                <a:off x="108927804" y="109907574"/>
                <a:ext cx="685800" cy="228600"/>
              </a:xfrm>
              <a:prstGeom prst="rect">
                <a:avLst/>
              </a:prstGeom>
              <a:solidFill>
                <a:srgbClr val="FFFFFF"/>
              </a:solidFill>
              <a:ln w="9525" algn="in">
                <a:noFill/>
                <a:miter lim="800000"/>
                <a:headEnd/>
                <a:tailEnd/>
              </a:ln>
              <a:effectLst/>
            </p:spPr>
            <p:txBody>
              <a:bodyPr vert="horz" wrap="square" lIns="36576" tIns="36576" rIns="36576" bIns="36576"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Arial" pitchFamily="34" charset="0"/>
                    <a:cs typeface="Arial" pitchFamily="34" charset="0"/>
                  </a:rPr>
                  <a:t>730 BC</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6" name="Text Box 120"/>
              <p:cNvSpPr txBox="1">
                <a:spLocks noChangeArrowheads="1"/>
              </p:cNvSpPr>
              <p:nvPr/>
            </p:nvSpPr>
            <p:spPr bwMode="auto">
              <a:xfrm>
                <a:off x="109838496" y="109918638"/>
                <a:ext cx="685800" cy="228600"/>
              </a:xfrm>
              <a:prstGeom prst="rect">
                <a:avLst/>
              </a:prstGeom>
              <a:solidFill>
                <a:srgbClr val="FFFFFF"/>
              </a:solidFill>
              <a:ln w="9525" algn="in">
                <a:noFill/>
                <a:miter lim="800000"/>
                <a:headEnd/>
                <a:tailEnd/>
              </a:ln>
              <a:effectLst/>
            </p:spPr>
            <p:txBody>
              <a:bodyPr vert="horz" wrap="square" lIns="36576" tIns="36576" rIns="36576" bIns="36576"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Arial" pitchFamily="34" charset="0"/>
                    <a:cs typeface="Arial" pitchFamily="34" charset="0"/>
                  </a:rPr>
                  <a:t>720 BC</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7" name="Text Box 121"/>
              <p:cNvSpPr txBox="1">
                <a:spLocks noChangeArrowheads="1"/>
              </p:cNvSpPr>
              <p:nvPr/>
            </p:nvSpPr>
            <p:spPr bwMode="auto">
              <a:xfrm>
                <a:off x="110763936" y="109914954"/>
                <a:ext cx="685800" cy="228600"/>
              </a:xfrm>
              <a:prstGeom prst="rect">
                <a:avLst/>
              </a:prstGeom>
              <a:solidFill>
                <a:srgbClr val="FFFFFF"/>
              </a:solidFill>
              <a:ln w="9525" algn="in">
                <a:noFill/>
                <a:miter lim="800000"/>
                <a:headEnd/>
                <a:tailEnd/>
              </a:ln>
              <a:effectLst/>
            </p:spPr>
            <p:txBody>
              <a:bodyPr vert="horz" wrap="square" lIns="36576" tIns="36576" rIns="36576" bIns="36576"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Arial" pitchFamily="34" charset="0"/>
                    <a:cs typeface="Arial" pitchFamily="34" charset="0"/>
                  </a:rPr>
                  <a:t>710 BC</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8" name="Text Box 122"/>
              <p:cNvSpPr txBox="1">
                <a:spLocks noChangeArrowheads="1"/>
              </p:cNvSpPr>
              <p:nvPr/>
            </p:nvSpPr>
            <p:spPr bwMode="auto">
              <a:xfrm>
                <a:off x="111674628" y="109911270"/>
                <a:ext cx="685800" cy="228600"/>
              </a:xfrm>
              <a:prstGeom prst="rect">
                <a:avLst/>
              </a:prstGeom>
              <a:solidFill>
                <a:srgbClr val="FFFFFF"/>
              </a:solidFill>
              <a:ln w="9525" algn="in">
                <a:noFill/>
                <a:miter lim="800000"/>
                <a:headEnd/>
                <a:tailEnd/>
              </a:ln>
              <a:effectLst/>
            </p:spPr>
            <p:txBody>
              <a:bodyPr vert="horz" wrap="square" lIns="36576" tIns="36576" rIns="36576" bIns="36576"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Arial" pitchFamily="34" charset="0"/>
                    <a:cs typeface="Arial" pitchFamily="34" charset="0"/>
                  </a:rPr>
                  <a:t>700 BC</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9" name="Text Box 123"/>
              <p:cNvSpPr txBox="1">
                <a:spLocks noChangeArrowheads="1"/>
              </p:cNvSpPr>
              <p:nvPr/>
            </p:nvSpPr>
            <p:spPr bwMode="auto">
              <a:xfrm>
                <a:off x="112585320" y="109907586"/>
                <a:ext cx="685800" cy="228600"/>
              </a:xfrm>
              <a:prstGeom prst="rect">
                <a:avLst/>
              </a:prstGeom>
              <a:solidFill>
                <a:srgbClr val="FFFFFF"/>
              </a:solidFill>
              <a:ln w="9525" algn="in">
                <a:noFill/>
                <a:miter lim="800000"/>
                <a:headEnd/>
                <a:tailEnd/>
              </a:ln>
              <a:effectLst/>
            </p:spPr>
            <p:txBody>
              <a:bodyPr vert="horz" wrap="square" lIns="36576" tIns="36576" rIns="36576" bIns="36576"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Arial" pitchFamily="34" charset="0"/>
                    <a:cs typeface="Arial" pitchFamily="34" charset="0"/>
                  </a:rPr>
                  <a:t>690 BC</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0" name="Text Box 124"/>
              <p:cNvSpPr txBox="1">
                <a:spLocks noChangeArrowheads="1"/>
              </p:cNvSpPr>
              <p:nvPr/>
            </p:nvSpPr>
            <p:spPr bwMode="auto">
              <a:xfrm>
                <a:off x="113496012" y="109903902"/>
                <a:ext cx="685800" cy="228600"/>
              </a:xfrm>
              <a:prstGeom prst="rect">
                <a:avLst/>
              </a:prstGeom>
              <a:solidFill>
                <a:srgbClr val="FFFFFF"/>
              </a:solidFill>
              <a:ln w="9525" algn="in">
                <a:noFill/>
                <a:miter lim="800000"/>
                <a:headEnd/>
                <a:tailEnd/>
              </a:ln>
              <a:effectLst/>
            </p:spPr>
            <p:txBody>
              <a:bodyPr vert="horz" wrap="square" lIns="36576" tIns="36576" rIns="36576" bIns="36576"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Arial" pitchFamily="34" charset="0"/>
                    <a:cs typeface="Arial" pitchFamily="34" charset="0"/>
                  </a:rPr>
                  <a:t>680 BC</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 name="Text Box 125"/>
              <p:cNvSpPr txBox="1">
                <a:spLocks noChangeArrowheads="1"/>
              </p:cNvSpPr>
              <p:nvPr/>
            </p:nvSpPr>
            <p:spPr bwMode="auto">
              <a:xfrm>
                <a:off x="114421452" y="109900218"/>
                <a:ext cx="685800" cy="228600"/>
              </a:xfrm>
              <a:prstGeom prst="rect">
                <a:avLst/>
              </a:prstGeom>
              <a:solidFill>
                <a:srgbClr val="FFFFFF"/>
              </a:solidFill>
              <a:ln w="9525" algn="in">
                <a:noFill/>
                <a:miter lim="800000"/>
                <a:headEnd/>
                <a:tailEnd/>
              </a:ln>
              <a:effectLst/>
            </p:spPr>
            <p:txBody>
              <a:bodyPr vert="horz" wrap="square" lIns="36576" tIns="36576" rIns="36576" bIns="36576"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000" dirty="0" smtClean="0">
                    <a:solidFill>
                      <a:srgbClr val="000000"/>
                    </a:solidFill>
                    <a:latin typeface="Arial" pitchFamily="34" charset="0"/>
                    <a:cs typeface="Arial" pitchFamily="34" charset="0"/>
                  </a:rPr>
                  <a:t>67</a:t>
                </a:r>
                <a:r>
                  <a:rPr kumimoji="0" lang="en-US" sz="1000" b="0" i="0" u="none" strike="noStrike" cap="none" normalizeH="0" baseline="0" dirty="0" smtClean="0">
                    <a:ln>
                      <a:noFill/>
                    </a:ln>
                    <a:solidFill>
                      <a:srgbClr val="000000"/>
                    </a:solidFill>
                    <a:effectLst/>
                    <a:latin typeface="Arial" pitchFamily="34" charset="0"/>
                    <a:cs typeface="Arial" pitchFamily="34" charset="0"/>
                  </a:rPr>
                  <a:t>0 BC</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grpSp>
      <p:sp>
        <p:nvSpPr>
          <p:cNvPr id="52" name="Freeform 75"/>
          <p:cNvSpPr>
            <a:spLocks/>
          </p:cNvSpPr>
          <p:nvPr/>
        </p:nvSpPr>
        <p:spPr bwMode="auto">
          <a:xfrm>
            <a:off x="1143000" y="3310890"/>
            <a:ext cx="2135795" cy="1420598"/>
          </a:xfrm>
          <a:custGeom>
            <a:avLst/>
            <a:gdLst/>
            <a:ahLst/>
            <a:cxnLst>
              <a:cxn ang="0">
                <a:pos x="119062" y="1122362"/>
              </a:cxn>
              <a:cxn ang="0">
                <a:pos x="207962" y="4762"/>
              </a:cxn>
              <a:cxn ang="0">
                <a:pos x="0" y="0"/>
              </a:cxn>
              <a:cxn ang="0">
                <a:pos x="119062" y="1122362"/>
              </a:cxn>
            </a:cxnLst>
            <a:rect l="0" t="0" r="r" b="b"/>
            <a:pathLst>
              <a:path w="207962" h="1122362">
                <a:moveTo>
                  <a:pt x="119062" y="1122362"/>
                </a:moveTo>
                <a:lnTo>
                  <a:pt x="207962" y="4762"/>
                </a:lnTo>
                <a:lnTo>
                  <a:pt x="0" y="0"/>
                </a:lnTo>
                <a:lnTo>
                  <a:pt x="119062" y="1122362"/>
                </a:lnTo>
                <a:close/>
              </a:path>
            </a:pathLst>
          </a:custGeom>
          <a:gradFill rotWithShape="1">
            <a:gsLst>
              <a:gs pos="0">
                <a:srgbClr val="99CC00"/>
              </a:gs>
              <a:gs pos="100000">
                <a:srgbClr val="FFFFFF"/>
              </a:gs>
            </a:gsLst>
            <a:lin ang="5400000" scaled="1"/>
          </a:gradFill>
          <a:ln w="9525" cap="flat"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endParaRPr lang="en-US" sz="3200" dirty="0"/>
          </a:p>
        </p:txBody>
      </p:sp>
      <p:sp>
        <p:nvSpPr>
          <p:cNvPr id="53" name="Text Box 78"/>
          <p:cNvSpPr txBox="1">
            <a:spLocks noChangeArrowheads="1"/>
          </p:cNvSpPr>
          <p:nvPr/>
        </p:nvSpPr>
        <p:spPr bwMode="auto">
          <a:xfrm>
            <a:off x="1956557" y="4730121"/>
            <a:ext cx="832087" cy="394795"/>
          </a:xfrm>
          <a:prstGeom prst="rect">
            <a:avLst/>
          </a:prstGeom>
          <a:solidFill>
            <a:srgbClr val="99CC00"/>
          </a:solidFill>
          <a:ln w="12700" algn="in">
            <a:solidFill>
              <a:srgbClr val="000000"/>
            </a:solidFill>
            <a:miter lim="800000"/>
            <a:headEnd/>
            <a:tailEnd/>
          </a:ln>
          <a:effectLst/>
        </p:spPr>
        <p:txBody>
          <a:bodyPr vert="horz" wrap="square" lIns="36576" tIns="36576" rIns="36576" bIns="36576"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FF"/>
                </a:solidFill>
                <a:effectLst>
                  <a:outerShdw blurRad="38100" dist="38100" dir="2700000" algn="tl">
                    <a:srgbClr val="000000">
                      <a:alpha val="43137"/>
                    </a:srgbClr>
                  </a:outerShdw>
                </a:effectLst>
                <a:latin typeface="Times New Roman" pitchFamily="18" charset="0"/>
                <a:cs typeface="Arial" pitchFamily="34" charset="0"/>
              </a:rPr>
              <a:t>Uzziah</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FF"/>
                </a:solidFill>
                <a:effectLst>
                  <a:outerShdw blurRad="38100" dist="38100" dir="2700000" algn="tl">
                    <a:srgbClr val="000000">
                      <a:alpha val="43137"/>
                    </a:srgbClr>
                  </a:outerShdw>
                </a:effectLst>
                <a:latin typeface="Times New Roman" pitchFamily="18" charset="0"/>
                <a:cs typeface="Arial" pitchFamily="34" charset="0"/>
              </a:rPr>
              <a:t>768-739BC</a:t>
            </a:r>
            <a:endParaRPr kumimoji="0" lang="en-US" sz="28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55" name="Freeform 77"/>
          <p:cNvSpPr>
            <a:spLocks/>
          </p:cNvSpPr>
          <p:nvPr/>
        </p:nvSpPr>
        <p:spPr bwMode="auto">
          <a:xfrm flipH="1">
            <a:off x="3278795" y="3320687"/>
            <a:ext cx="235930" cy="1409434"/>
          </a:xfrm>
          <a:custGeom>
            <a:avLst/>
            <a:gdLst>
              <a:gd name="connsiteX0" fmla="*/ 319814 w 536575"/>
              <a:gd name="connsiteY0" fmla="*/ 1824037 h 1824037"/>
              <a:gd name="connsiteX1" fmla="*/ 536575 w 536575"/>
              <a:gd name="connsiteY1" fmla="*/ 4762 h 1824037"/>
              <a:gd name="connsiteX2" fmla="*/ 0 w 536575"/>
              <a:gd name="connsiteY2" fmla="*/ 0 h 1824037"/>
              <a:gd name="connsiteX3" fmla="*/ 319814 w 536575"/>
              <a:gd name="connsiteY3" fmla="*/ 1824037 h 1824037"/>
            </a:gdLst>
            <a:ahLst/>
            <a:cxnLst>
              <a:cxn ang="0">
                <a:pos x="connsiteX0" y="connsiteY0"/>
              </a:cxn>
              <a:cxn ang="0">
                <a:pos x="connsiteX1" y="connsiteY1"/>
              </a:cxn>
              <a:cxn ang="0">
                <a:pos x="connsiteX2" y="connsiteY2"/>
              </a:cxn>
              <a:cxn ang="0">
                <a:pos x="connsiteX3" y="connsiteY3"/>
              </a:cxn>
            </a:cxnLst>
            <a:rect l="l" t="t" r="r" b="b"/>
            <a:pathLst>
              <a:path w="536575" h="1824037">
                <a:moveTo>
                  <a:pt x="319814" y="1824037"/>
                </a:moveTo>
                <a:lnTo>
                  <a:pt x="536575" y="4762"/>
                </a:lnTo>
                <a:lnTo>
                  <a:pt x="0" y="0"/>
                </a:lnTo>
                <a:lnTo>
                  <a:pt x="319814" y="1824037"/>
                </a:lnTo>
                <a:close/>
              </a:path>
            </a:pathLst>
          </a:custGeom>
          <a:gradFill rotWithShape="1">
            <a:gsLst>
              <a:gs pos="0">
                <a:schemeClr val="accent6">
                  <a:lumMod val="75000"/>
                </a:schemeClr>
              </a:gs>
              <a:gs pos="100000">
                <a:srgbClr val="FFFFFF"/>
              </a:gs>
            </a:gsLst>
            <a:lin ang="5400000" scaled="1"/>
          </a:gradFill>
          <a:ln w="9525" cap="flat"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endParaRPr lang="en-US" dirty="0"/>
          </a:p>
        </p:txBody>
      </p:sp>
      <p:sp>
        <p:nvSpPr>
          <p:cNvPr id="56" name="Freeform 79"/>
          <p:cNvSpPr>
            <a:spLocks/>
          </p:cNvSpPr>
          <p:nvPr/>
        </p:nvSpPr>
        <p:spPr bwMode="auto">
          <a:xfrm flipH="1">
            <a:off x="3514726" y="3323082"/>
            <a:ext cx="1334448" cy="1416563"/>
          </a:xfrm>
          <a:custGeom>
            <a:avLst/>
            <a:gdLst>
              <a:gd name="connsiteX0" fmla="*/ 247439 w 618525"/>
              <a:gd name="connsiteY0" fmla="*/ 421936 h 421936"/>
              <a:gd name="connsiteX1" fmla="*/ 618525 w 618525"/>
              <a:gd name="connsiteY1" fmla="*/ 0 h 421936"/>
              <a:gd name="connsiteX2" fmla="*/ 0 w 618525"/>
              <a:gd name="connsiteY2" fmla="*/ 0 h 421936"/>
              <a:gd name="connsiteX3" fmla="*/ 247439 w 618525"/>
              <a:gd name="connsiteY3" fmla="*/ 421936 h 421936"/>
            </a:gdLst>
            <a:ahLst/>
            <a:cxnLst>
              <a:cxn ang="0">
                <a:pos x="connsiteX0" y="connsiteY0"/>
              </a:cxn>
              <a:cxn ang="0">
                <a:pos x="connsiteX1" y="connsiteY1"/>
              </a:cxn>
              <a:cxn ang="0">
                <a:pos x="connsiteX2" y="connsiteY2"/>
              </a:cxn>
              <a:cxn ang="0">
                <a:pos x="connsiteX3" y="connsiteY3"/>
              </a:cxn>
            </a:cxnLst>
            <a:rect l="l" t="t" r="r" b="b"/>
            <a:pathLst>
              <a:path w="618525" h="421936">
                <a:moveTo>
                  <a:pt x="247439" y="421936"/>
                </a:moveTo>
                <a:lnTo>
                  <a:pt x="618525" y="0"/>
                </a:lnTo>
                <a:lnTo>
                  <a:pt x="0" y="0"/>
                </a:lnTo>
                <a:lnTo>
                  <a:pt x="247439" y="421936"/>
                </a:lnTo>
                <a:close/>
              </a:path>
            </a:pathLst>
          </a:custGeom>
          <a:gradFill rotWithShape="1">
            <a:gsLst>
              <a:gs pos="0">
                <a:srgbClr val="CC0099"/>
              </a:gs>
              <a:gs pos="100000">
                <a:srgbClr val="FFFFFF"/>
              </a:gs>
            </a:gsLst>
            <a:lin ang="5400000" scaled="1"/>
          </a:gradFill>
          <a:ln w="9525" cap="flat"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endParaRPr lang="en-US" dirty="0"/>
          </a:p>
        </p:txBody>
      </p:sp>
      <p:sp>
        <p:nvSpPr>
          <p:cNvPr id="57" name="Text Box 81"/>
          <p:cNvSpPr txBox="1">
            <a:spLocks noChangeArrowheads="1"/>
          </p:cNvSpPr>
          <p:nvPr/>
        </p:nvSpPr>
        <p:spPr bwMode="auto">
          <a:xfrm>
            <a:off x="3899432" y="4743916"/>
            <a:ext cx="831850" cy="389441"/>
          </a:xfrm>
          <a:prstGeom prst="rect">
            <a:avLst/>
          </a:prstGeom>
          <a:solidFill>
            <a:srgbClr val="D60093"/>
          </a:solidFill>
          <a:ln w="12700" algn="in">
            <a:solidFill>
              <a:srgbClr val="000000"/>
            </a:solidFill>
            <a:miter lim="800000"/>
            <a:headEnd/>
            <a:tailEnd/>
          </a:ln>
          <a:effectLst/>
        </p:spPr>
        <p:txBody>
          <a:bodyPr vert="horz" wrap="square" lIns="36576" tIns="36576" rIns="36576" bIns="36576"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FF"/>
                </a:solidFill>
                <a:effectLst/>
                <a:latin typeface="Times New Roman" pitchFamily="18" charset="0"/>
                <a:cs typeface="Arial" pitchFamily="34" charset="0"/>
              </a:rPr>
              <a:t>Ahaz</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FF"/>
                </a:solidFill>
                <a:effectLst/>
                <a:latin typeface="Times New Roman" pitchFamily="18" charset="0"/>
                <a:cs typeface="Arial" pitchFamily="34" charset="0"/>
              </a:rPr>
              <a:t>735-715BC</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58" name="Freeform 80"/>
          <p:cNvSpPr>
            <a:spLocks/>
          </p:cNvSpPr>
          <p:nvPr/>
        </p:nvSpPr>
        <p:spPr bwMode="auto">
          <a:xfrm>
            <a:off x="4856143" y="3320686"/>
            <a:ext cx="2235907" cy="1423230"/>
          </a:xfrm>
          <a:custGeom>
            <a:avLst/>
            <a:gdLst>
              <a:gd name="connsiteX0" fmla="*/ 239656 w 239656"/>
              <a:gd name="connsiteY0" fmla="*/ 1791880 h 1791880"/>
              <a:gd name="connsiteX1" fmla="*/ 207962 w 239656"/>
              <a:gd name="connsiteY1" fmla="*/ 4762 h 1791880"/>
              <a:gd name="connsiteX2" fmla="*/ 0 w 239656"/>
              <a:gd name="connsiteY2" fmla="*/ 0 h 1791880"/>
              <a:gd name="connsiteX3" fmla="*/ 239656 w 239656"/>
              <a:gd name="connsiteY3" fmla="*/ 1791880 h 1791880"/>
              <a:gd name="connsiteX0" fmla="*/ 239656 w 239656"/>
              <a:gd name="connsiteY0" fmla="*/ 1807867 h 1807867"/>
              <a:gd name="connsiteX1" fmla="*/ 209759 w 239656"/>
              <a:gd name="connsiteY1" fmla="*/ 0 h 1807867"/>
              <a:gd name="connsiteX2" fmla="*/ 0 w 239656"/>
              <a:gd name="connsiteY2" fmla="*/ 15987 h 1807867"/>
              <a:gd name="connsiteX3" fmla="*/ 239656 w 239656"/>
              <a:gd name="connsiteY3" fmla="*/ 1807867 h 1807867"/>
              <a:gd name="connsiteX0" fmla="*/ 239656 w 239656"/>
              <a:gd name="connsiteY0" fmla="*/ 1808479 h 1808479"/>
              <a:gd name="connsiteX1" fmla="*/ 209759 w 239656"/>
              <a:gd name="connsiteY1" fmla="*/ 612 h 1808479"/>
              <a:gd name="connsiteX2" fmla="*/ 0 w 239656"/>
              <a:gd name="connsiteY2" fmla="*/ 0 h 1808479"/>
              <a:gd name="connsiteX3" fmla="*/ 239656 w 239656"/>
              <a:gd name="connsiteY3" fmla="*/ 1808479 h 1808479"/>
              <a:gd name="connsiteX0" fmla="*/ 43122 w 209759"/>
              <a:gd name="connsiteY0" fmla="*/ 1808479 h 1808479"/>
              <a:gd name="connsiteX1" fmla="*/ 209759 w 209759"/>
              <a:gd name="connsiteY1" fmla="*/ 612 h 1808479"/>
              <a:gd name="connsiteX2" fmla="*/ 0 w 209759"/>
              <a:gd name="connsiteY2" fmla="*/ 0 h 1808479"/>
              <a:gd name="connsiteX3" fmla="*/ 43122 w 209759"/>
              <a:gd name="connsiteY3" fmla="*/ 1808479 h 1808479"/>
            </a:gdLst>
            <a:ahLst/>
            <a:cxnLst>
              <a:cxn ang="0">
                <a:pos x="connsiteX0" y="connsiteY0"/>
              </a:cxn>
              <a:cxn ang="0">
                <a:pos x="connsiteX1" y="connsiteY1"/>
              </a:cxn>
              <a:cxn ang="0">
                <a:pos x="connsiteX2" y="connsiteY2"/>
              </a:cxn>
              <a:cxn ang="0">
                <a:pos x="connsiteX3" y="connsiteY3"/>
              </a:cxn>
            </a:cxnLst>
            <a:rect l="l" t="t" r="r" b="b"/>
            <a:pathLst>
              <a:path w="209759" h="1808479">
                <a:moveTo>
                  <a:pt x="43122" y="1808479"/>
                </a:moveTo>
                <a:lnTo>
                  <a:pt x="209759" y="612"/>
                </a:lnTo>
                <a:lnTo>
                  <a:pt x="0" y="0"/>
                </a:lnTo>
                <a:lnTo>
                  <a:pt x="43122" y="1808479"/>
                </a:lnTo>
                <a:close/>
              </a:path>
            </a:pathLst>
          </a:custGeom>
          <a:gradFill rotWithShape="1">
            <a:gsLst>
              <a:gs pos="0">
                <a:srgbClr val="0000FF"/>
              </a:gs>
              <a:gs pos="100000">
                <a:srgbClr val="FFFFFF"/>
              </a:gs>
            </a:gsLst>
            <a:lin ang="5400000" scaled="1"/>
          </a:gradFill>
          <a:ln w="9525" cap="flat"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endParaRPr lang="en-US" dirty="0"/>
          </a:p>
        </p:txBody>
      </p:sp>
      <p:sp>
        <p:nvSpPr>
          <p:cNvPr id="59" name="Text Box 84"/>
          <p:cNvSpPr txBox="1">
            <a:spLocks noChangeArrowheads="1"/>
          </p:cNvSpPr>
          <p:nvPr/>
        </p:nvSpPr>
        <p:spPr bwMode="auto">
          <a:xfrm>
            <a:off x="4868772" y="4751507"/>
            <a:ext cx="902529" cy="381850"/>
          </a:xfrm>
          <a:prstGeom prst="rect">
            <a:avLst/>
          </a:prstGeom>
          <a:solidFill>
            <a:srgbClr val="0000FF"/>
          </a:solidFill>
          <a:ln w="12700" algn="in">
            <a:solidFill>
              <a:srgbClr val="000000"/>
            </a:solidFill>
            <a:miter lim="800000"/>
            <a:headEnd/>
            <a:tailEnd/>
          </a:ln>
          <a:effectLst/>
        </p:spPr>
        <p:txBody>
          <a:bodyPr vert="horz" wrap="square" lIns="36576" tIns="36576" rIns="36576" bIns="36576"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FF"/>
                </a:solidFill>
                <a:effectLst/>
                <a:latin typeface="Times New Roman" pitchFamily="18" charset="0"/>
                <a:cs typeface="Arial" pitchFamily="34" charset="0"/>
              </a:rPr>
              <a:t>Hezekiah</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FF"/>
                </a:solidFill>
                <a:effectLst/>
                <a:latin typeface="Times New Roman" pitchFamily="18" charset="0"/>
                <a:cs typeface="Arial" pitchFamily="34" charset="0"/>
              </a:rPr>
              <a:t>715-686BC</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60" name="Text Box 76"/>
          <p:cNvSpPr txBox="1">
            <a:spLocks noChangeArrowheads="1"/>
          </p:cNvSpPr>
          <p:nvPr/>
        </p:nvSpPr>
        <p:spPr bwMode="auto">
          <a:xfrm>
            <a:off x="2931519" y="4743916"/>
            <a:ext cx="838200" cy="381000"/>
          </a:xfrm>
          <a:prstGeom prst="rect">
            <a:avLst/>
          </a:prstGeom>
          <a:solidFill>
            <a:schemeClr val="accent6">
              <a:lumMod val="75000"/>
            </a:schemeClr>
          </a:solidFill>
          <a:ln w="12700" algn="in">
            <a:solidFill>
              <a:srgbClr val="000000"/>
            </a:solidFill>
            <a:miter lim="800000"/>
            <a:headEnd/>
            <a:tailEnd/>
          </a:ln>
          <a:effectLst/>
        </p:spPr>
        <p:txBody>
          <a:bodyPr vert="horz" wrap="square" lIns="36576" tIns="36576" rIns="36576" bIns="36576"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FF"/>
                </a:solidFill>
                <a:effectLst/>
                <a:latin typeface="Times New Roman" pitchFamily="18" charset="0"/>
                <a:cs typeface="Arial" pitchFamily="34" charset="0"/>
              </a:rPr>
              <a:t>Jotham</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FF"/>
                </a:solidFill>
                <a:effectLst/>
                <a:latin typeface="Times New Roman" pitchFamily="18" charset="0"/>
                <a:cs typeface="Arial" pitchFamily="34" charset="0"/>
              </a:rPr>
              <a:t>739-735BC</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65" name="Left Brace 64"/>
          <p:cNvSpPr/>
          <p:nvPr/>
        </p:nvSpPr>
        <p:spPr>
          <a:xfrm rot="5400000">
            <a:off x="4907075" y="677008"/>
            <a:ext cx="549242" cy="3820707"/>
          </a:xfrm>
          <a:prstGeom prst="leftBrace">
            <a:avLst/>
          </a:prstGeom>
          <a:ln w="28575">
            <a:solidFill>
              <a:srgbClr val="FFFFFF"/>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 name="TextBox 65"/>
          <p:cNvSpPr txBox="1"/>
          <p:nvPr/>
        </p:nvSpPr>
        <p:spPr>
          <a:xfrm>
            <a:off x="4036003" y="1480782"/>
            <a:ext cx="2289733" cy="830997"/>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r>
              <a:rPr lang="en-US" sz="2400" b="1" dirty="0" smtClean="0">
                <a:solidFill>
                  <a:schemeClr val="accent2">
                    <a:lumMod val="75000"/>
                  </a:schemeClr>
                </a:solidFill>
                <a:effectLst>
                  <a:outerShdw blurRad="38100" dist="38100" dir="2700000" algn="tl">
                    <a:srgbClr val="000000">
                      <a:alpha val="43137"/>
                    </a:srgbClr>
                  </a:outerShdw>
                </a:effectLst>
                <a:latin typeface="UglyQua" pitchFamily="2" charset="0"/>
              </a:rPr>
              <a:t>Isaiah's ministry</a:t>
            </a:r>
          </a:p>
          <a:p>
            <a:r>
              <a:rPr lang="en-US" sz="2400" b="1" dirty="0" smtClean="0">
                <a:solidFill>
                  <a:schemeClr val="accent2">
                    <a:lumMod val="75000"/>
                  </a:schemeClr>
                </a:solidFill>
                <a:effectLst>
                  <a:outerShdw blurRad="38100" dist="38100" dir="2700000" algn="tl">
                    <a:srgbClr val="000000">
                      <a:alpha val="43137"/>
                    </a:srgbClr>
                  </a:outerShdw>
                </a:effectLst>
                <a:latin typeface="UglyQua" pitchFamily="2" charset="0"/>
              </a:rPr>
              <a:t>739 – c. 686 BC</a:t>
            </a:r>
            <a:endParaRPr lang="en-US" sz="2400" b="1" dirty="0">
              <a:solidFill>
                <a:schemeClr val="accent2">
                  <a:lumMod val="75000"/>
                </a:schemeClr>
              </a:solidFill>
              <a:effectLst>
                <a:outerShdw blurRad="38100" dist="38100" dir="2700000" algn="tl">
                  <a:srgbClr val="000000">
                    <a:alpha val="43137"/>
                  </a:srgbClr>
                </a:outerShdw>
              </a:effectLst>
              <a:latin typeface="UglyQua" pitchFamily="2" charset="0"/>
            </a:endParaRPr>
          </a:p>
        </p:txBody>
      </p:sp>
    </p:spTree>
    <p:extLst>
      <p:ext uri="{BB962C8B-B14F-4D97-AF65-F5344CB8AC3E}">
        <p14:creationId xmlns:p14="http://schemas.microsoft.com/office/powerpoint/2010/main" xmlns="" val="1946932040"/>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outVertical)">
                                      <p:cBhvr>
                                        <p:cTn id="7" dur="500"/>
                                        <p:tgtEl>
                                          <p:spTgt spid="1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Effect transition="in" filter="fade">
                                      <p:cBhvr>
                                        <p:cTn id="11" dur="500"/>
                                        <p:tgtEl>
                                          <p:spTgt spid="53"/>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52"/>
                                        </p:tgtEl>
                                        <p:attrNameLst>
                                          <p:attrName>style.visibility</p:attrName>
                                        </p:attrNameLst>
                                      </p:cBhvr>
                                      <p:to>
                                        <p:strVal val="visible"/>
                                      </p:to>
                                    </p:set>
                                    <p:animEffect transition="in" filter="wipe(down)">
                                      <p:cBhvr>
                                        <p:cTn id="15" dur="500"/>
                                        <p:tgtEl>
                                          <p:spTgt spid="52"/>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60"/>
                                        </p:tgtEl>
                                        <p:attrNameLst>
                                          <p:attrName>style.visibility</p:attrName>
                                        </p:attrNameLst>
                                      </p:cBhvr>
                                      <p:to>
                                        <p:strVal val="visible"/>
                                      </p:to>
                                    </p:set>
                                    <p:animEffect transition="in" filter="fade">
                                      <p:cBhvr>
                                        <p:cTn id="19" dur="500"/>
                                        <p:tgtEl>
                                          <p:spTgt spid="60"/>
                                        </p:tgtEl>
                                      </p:cBhvr>
                                    </p:animEffect>
                                  </p:childTnLst>
                                </p:cTn>
                              </p:par>
                            </p:childTnLst>
                          </p:cTn>
                        </p:par>
                        <p:par>
                          <p:cTn id="20" fill="hold">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55"/>
                                        </p:tgtEl>
                                        <p:attrNameLst>
                                          <p:attrName>style.visibility</p:attrName>
                                        </p:attrNameLst>
                                      </p:cBhvr>
                                      <p:to>
                                        <p:strVal val="visible"/>
                                      </p:to>
                                    </p:set>
                                    <p:animEffect transition="in" filter="wipe(down)">
                                      <p:cBhvr>
                                        <p:cTn id="23" dur="500"/>
                                        <p:tgtEl>
                                          <p:spTgt spid="55"/>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57"/>
                                        </p:tgtEl>
                                        <p:attrNameLst>
                                          <p:attrName>style.visibility</p:attrName>
                                        </p:attrNameLst>
                                      </p:cBhvr>
                                      <p:to>
                                        <p:strVal val="visible"/>
                                      </p:to>
                                    </p:set>
                                    <p:animEffect transition="in" filter="fade">
                                      <p:cBhvr>
                                        <p:cTn id="27" dur="500"/>
                                        <p:tgtEl>
                                          <p:spTgt spid="57"/>
                                        </p:tgtEl>
                                      </p:cBhvr>
                                    </p:animEffect>
                                  </p:childTnLst>
                                </p:cTn>
                              </p:par>
                            </p:childTnLst>
                          </p:cTn>
                        </p:par>
                        <p:par>
                          <p:cTn id="28" fill="hold">
                            <p:stCondLst>
                              <p:cond delay="3000"/>
                            </p:stCondLst>
                            <p:childTnLst>
                              <p:par>
                                <p:cTn id="29" presetID="22" presetClass="entr" presetSubtype="4" fill="hold" grpId="0" nodeType="afterEffect">
                                  <p:stCondLst>
                                    <p:cond delay="0"/>
                                  </p:stCondLst>
                                  <p:childTnLst>
                                    <p:set>
                                      <p:cBhvr>
                                        <p:cTn id="30" dur="1" fill="hold">
                                          <p:stCondLst>
                                            <p:cond delay="0"/>
                                          </p:stCondLst>
                                        </p:cTn>
                                        <p:tgtEl>
                                          <p:spTgt spid="56"/>
                                        </p:tgtEl>
                                        <p:attrNameLst>
                                          <p:attrName>style.visibility</p:attrName>
                                        </p:attrNameLst>
                                      </p:cBhvr>
                                      <p:to>
                                        <p:strVal val="visible"/>
                                      </p:to>
                                    </p:set>
                                    <p:animEffect transition="in" filter="wipe(down)">
                                      <p:cBhvr>
                                        <p:cTn id="31" dur="500"/>
                                        <p:tgtEl>
                                          <p:spTgt spid="56"/>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59"/>
                                        </p:tgtEl>
                                        <p:attrNameLst>
                                          <p:attrName>style.visibility</p:attrName>
                                        </p:attrNameLst>
                                      </p:cBhvr>
                                      <p:to>
                                        <p:strVal val="visible"/>
                                      </p:to>
                                    </p:set>
                                    <p:animEffect transition="in" filter="fade">
                                      <p:cBhvr>
                                        <p:cTn id="35" dur="500"/>
                                        <p:tgtEl>
                                          <p:spTgt spid="59"/>
                                        </p:tgtEl>
                                      </p:cBhvr>
                                    </p:animEffect>
                                  </p:childTnLst>
                                </p:cTn>
                              </p:par>
                            </p:childTnLst>
                          </p:cTn>
                        </p:par>
                        <p:par>
                          <p:cTn id="36" fill="hold">
                            <p:stCondLst>
                              <p:cond delay="4000"/>
                            </p:stCondLst>
                            <p:childTnLst>
                              <p:par>
                                <p:cTn id="37" presetID="22" presetClass="entr" presetSubtype="4" fill="hold" grpId="0" nodeType="afterEffect">
                                  <p:stCondLst>
                                    <p:cond delay="0"/>
                                  </p:stCondLst>
                                  <p:childTnLst>
                                    <p:set>
                                      <p:cBhvr>
                                        <p:cTn id="38" dur="1" fill="hold">
                                          <p:stCondLst>
                                            <p:cond delay="0"/>
                                          </p:stCondLst>
                                        </p:cTn>
                                        <p:tgtEl>
                                          <p:spTgt spid="58"/>
                                        </p:tgtEl>
                                        <p:attrNameLst>
                                          <p:attrName>style.visibility</p:attrName>
                                        </p:attrNameLst>
                                      </p:cBhvr>
                                      <p:to>
                                        <p:strVal val="visible"/>
                                      </p:to>
                                    </p:set>
                                    <p:animEffect transition="in" filter="wipe(down)">
                                      <p:cBhvr>
                                        <p:cTn id="39" dur="500"/>
                                        <p:tgtEl>
                                          <p:spTgt spid="58"/>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65"/>
                                        </p:tgtEl>
                                        <p:attrNameLst>
                                          <p:attrName>style.visibility</p:attrName>
                                        </p:attrNameLst>
                                      </p:cBhvr>
                                      <p:to>
                                        <p:strVal val="visible"/>
                                      </p:to>
                                    </p:set>
                                    <p:animEffect transition="in" filter="wipe(down)">
                                      <p:cBhvr>
                                        <p:cTn id="44" dur="500"/>
                                        <p:tgtEl>
                                          <p:spTgt spid="65"/>
                                        </p:tgtEl>
                                      </p:cBhvr>
                                    </p:animEffect>
                                  </p:childTnLst>
                                </p:cTn>
                              </p:par>
                            </p:childTnLst>
                          </p:cTn>
                        </p:par>
                        <p:par>
                          <p:cTn id="45" fill="hold">
                            <p:stCondLst>
                              <p:cond delay="500"/>
                            </p:stCondLst>
                            <p:childTnLst>
                              <p:par>
                                <p:cTn id="46" presetID="9" presetClass="entr" presetSubtype="0" fill="hold" grpId="0" nodeType="afterEffect">
                                  <p:stCondLst>
                                    <p:cond delay="0"/>
                                  </p:stCondLst>
                                  <p:childTnLst>
                                    <p:set>
                                      <p:cBhvr>
                                        <p:cTn id="47" dur="1" fill="hold">
                                          <p:stCondLst>
                                            <p:cond delay="0"/>
                                          </p:stCondLst>
                                        </p:cTn>
                                        <p:tgtEl>
                                          <p:spTgt spid="66"/>
                                        </p:tgtEl>
                                        <p:attrNameLst>
                                          <p:attrName>style.visibility</p:attrName>
                                        </p:attrNameLst>
                                      </p:cBhvr>
                                      <p:to>
                                        <p:strVal val="visible"/>
                                      </p:to>
                                    </p:set>
                                    <p:animEffect transition="in" filter="dissolve">
                                      <p:cBhvr>
                                        <p:cTn id="48" dur="500"/>
                                        <p:tgtEl>
                                          <p:spTgt spid="66"/>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xit" presetSubtype="0" fill="hold" nodeType="clickEffect">
                                  <p:stCondLst>
                                    <p:cond delay="0"/>
                                  </p:stCondLst>
                                  <p:childTnLst>
                                    <p:animEffect transition="out" filter="dissolve">
                                      <p:cBhvr>
                                        <p:cTn id="52" dur="500"/>
                                        <p:tgtEl>
                                          <p:spTgt spid="16"/>
                                        </p:tgtEl>
                                      </p:cBhvr>
                                    </p:animEffect>
                                    <p:set>
                                      <p:cBhvr>
                                        <p:cTn id="53" dur="1" fill="hold">
                                          <p:stCondLst>
                                            <p:cond delay="499"/>
                                          </p:stCondLst>
                                        </p:cTn>
                                        <p:tgtEl>
                                          <p:spTgt spid="16"/>
                                        </p:tgtEl>
                                        <p:attrNameLst>
                                          <p:attrName>style.visibility</p:attrName>
                                        </p:attrNameLst>
                                      </p:cBhvr>
                                      <p:to>
                                        <p:strVal val="hidden"/>
                                      </p:to>
                                    </p:set>
                                  </p:childTnLst>
                                </p:cTn>
                              </p:par>
                              <p:par>
                                <p:cTn id="54" presetID="9" presetClass="exit" presetSubtype="0" fill="hold" grpId="1" nodeType="withEffect">
                                  <p:stCondLst>
                                    <p:cond delay="0"/>
                                  </p:stCondLst>
                                  <p:childTnLst>
                                    <p:animEffect transition="out" filter="dissolve">
                                      <p:cBhvr>
                                        <p:cTn id="55" dur="500"/>
                                        <p:tgtEl>
                                          <p:spTgt spid="53"/>
                                        </p:tgtEl>
                                      </p:cBhvr>
                                    </p:animEffect>
                                    <p:set>
                                      <p:cBhvr>
                                        <p:cTn id="56" dur="1" fill="hold">
                                          <p:stCondLst>
                                            <p:cond delay="499"/>
                                          </p:stCondLst>
                                        </p:cTn>
                                        <p:tgtEl>
                                          <p:spTgt spid="53"/>
                                        </p:tgtEl>
                                        <p:attrNameLst>
                                          <p:attrName>style.visibility</p:attrName>
                                        </p:attrNameLst>
                                      </p:cBhvr>
                                      <p:to>
                                        <p:strVal val="hidden"/>
                                      </p:to>
                                    </p:set>
                                  </p:childTnLst>
                                </p:cTn>
                              </p:par>
                              <p:par>
                                <p:cTn id="57" presetID="9" presetClass="exit" presetSubtype="0" fill="hold" grpId="1" nodeType="withEffect">
                                  <p:stCondLst>
                                    <p:cond delay="0"/>
                                  </p:stCondLst>
                                  <p:childTnLst>
                                    <p:animEffect transition="out" filter="dissolve">
                                      <p:cBhvr>
                                        <p:cTn id="58" dur="500"/>
                                        <p:tgtEl>
                                          <p:spTgt spid="52"/>
                                        </p:tgtEl>
                                      </p:cBhvr>
                                    </p:animEffect>
                                    <p:set>
                                      <p:cBhvr>
                                        <p:cTn id="59" dur="1" fill="hold">
                                          <p:stCondLst>
                                            <p:cond delay="499"/>
                                          </p:stCondLst>
                                        </p:cTn>
                                        <p:tgtEl>
                                          <p:spTgt spid="52"/>
                                        </p:tgtEl>
                                        <p:attrNameLst>
                                          <p:attrName>style.visibility</p:attrName>
                                        </p:attrNameLst>
                                      </p:cBhvr>
                                      <p:to>
                                        <p:strVal val="hidden"/>
                                      </p:to>
                                    </p:set>
                                  </p:childTnLst>
                                </p:cTn>
                              </p:par>
                              <p:par>
                                <p:cTn id="60" presetID="9" presetClass="exit" presetSubtype="0" fill="hold" grpId="1" nodeType="withEffect">
                                  <p:stCondLst>
                                    <p:cond delay="0"/>
                                  </p:stCondLst>
                                  <p:childTnLst>
                                    <p:animEffect transition="out" filter="dissolve">
                                      <p:cBhvr>
                                        <p:cTn id="61" dur="500"/>
                                        <p:tgtEl>
                                          <p:spTgt spid="60"/>
                                        </p:tgtEl>
                                      </p:cBhvr>
                                    </p:animEffect>
                                    <p:set>
                                      <p:cBhvr>
                                        <p:cTn id="62" dur="1" fill="hold">
                                          <p:stCondLst>
                                            <p:cond delay="499"/>
                                          </p:stCondLst>
                                        </p:cTn>
                                        <p:tgtEl>
                                          <p:spTgt spid="60"/>
                                        </p:tgtEl>
                                        <p:attrNameLst>
                                          <p:attrName>style.visibility</p:attrName>
                                        </p:attrNameLst>
                                      </p:cBhvr>
                                      <p:to>
                                        <p:strVal val="hidden"/>
                                      </p:to>
                                    </p:set>
                                  </p:childTnLst>
                                </p:cTn>
                              </p:par>
                              <p:par>
                                <p:cTn id="63" presetID="9" presetClass="exit" presetSubtype="0" fill="hold" grpId="1" nodeType="withEffect">
                                  <p:stCondLst>
                                    <p:cond delay="0"/>
                                  </p:stCondLst>
                                  <p:childTnLst>
                                    <p:animEffect transition="out" filter="dissolve">
                                      <p:cBhvr>
                                        <p:cTn id="64" dur="500"/>
                                        <p:tgtEl>
                                          <p:spTgt spid="55"/>
                                        </p:tgtEl>
                                      </p:cBhvr>
                                    </p:animEffect>
                                    <p:set>
                                      <p:cBhvr>
                                        <p:cTn id="65" dur="1" fill="hold">
                                          <p:stCondLst>
                                            <p:cond delay="499"/>
                                          </p:stCondLst>
                                        </p:cTn>
                                        <p:tgtEl>
                                          <p:spTgt spid="55"/>
                                        </p:tgtEl>
                                        <p:attrNameLst>
                                          <p:attrName>style.visibility</p:attrName>
                                        </p:attrNameLst>
                                      </p:cBhvr>
                                      <p:to>
                                        <p:strVal val="hidden"/>
                                      </p:to>
                                    </p:set>
                                  </p:childTnLst>
                                </p:cTn>
                              </p:par>
                              <p:par>
                                <p:cTn id="66" presetID="9" presetClass="exit" presetSubtype="0" fill="hold" grpId="1" nodeType="withEffect">
                                  <p:stCondLst>
                                    <p:cond delay="0"/>
                                  </p:stCondLst>
                                  <p:childTnLst>
                                    <p:animEffect transition="out" filter="dissolve">
                                      <p:cBhvr>
                                        <p:cTn id="67" dur="500"/>
                                        <p:tgtEl>
                                          <p:spTgt spid="57"/>
                                        </p:tgtEl>
                                      </p:cBhvr>
                                    </p:animEffect>
                                    <p:set>
                                      <p:cBhvr>
                                        <p:cTn id="68" dur="1" fill="hold">
                                          <p:stCondLst>
                                            <p:cond delay="499"/>
                                          </p:stCondLst>
                                        </p:cTn>
                                        <p:tgtEl>
                                          <p:spTgt spid="57"/>
                                        </p:tgtEl>
                                        <p:attrNameLst>
                                          <p:attrName>style.visibility</p:attrName>
                                        </p:attrNameLst>
                                      </p:cBhvr>
                                      <p:to>
                                        <p:strVal val="hidden"/>
                                      </p:to>
                                    </p:set>
                                  </p:childTnLst>
                                </p:cTn>
                              </p:par>
                              <p:par>
                                <p:cTn id="69" presetID="9" presetClass="exit" presetSubtype="0" fill="hold" grpId="1" nodeType="withEffect">
                                  <p:stCondLst>
                                    <p:cond delay="0"/>
                                  </p:stCondLst>
                                  <p:childTnLst>
                                    <p:animEffect transition="out" filter="dissolve">
                                      <p:cBhvr>
                                        <p:cTn id="70" dur="500"/>
                                        <p:tgtEl>
                                          <p:spTgt spid="56"/>
                                        </p:tgtEl>
                                      </p:cBhvr>
                                    </p:animEffect>
                                    <p:set>
                                      <p:cBhvr>
                                        <p:cTn id="71" dur="1" fill="hold">
                                          <p:stCondLst>
                                            <p:cond delay="499"/>
                                          </p:stCondLst>
                                        </p:cTn>
                                        <p:tgtEl>
                                          <p:spTgt spid="56"/>
                                        </p:tgtEl>
                                        <p:attrNameLst>
                                          <p:attrName>style.visibility</p:attrName>
                                        </p:attrNameLst>
                                      </p:cBhvr>
                                      <p:to>
                                        <p:strVal val="hidden"/>
                                      </p:to>
                                    </p:set>
                                  </p:childTnLst>
                                </p:cTn>
                              </p:par>
                              <p:par>
                                <p:cTn id="72" presetID="9" presetClass="exit" presetSubtype="0" fill="hold" grpId="1" nodeType="withEffect">
                                  <p:stCondLst>
                                    <p:cond delay="0"/>
                                  </p:stCondLst>
                                  <p:childTnLst>
                                    <p:animEffect transition="out" filter="dissolve">
                                      <p:cBhvr>
                                        <p:cTn id="73" dur="500"/>
                                        <p:tgtEl>
                                          <p:spTgt spid="59"/>
                                        </p:tgtEl>
                                      </p:cBhvr>
                                    </p:animEffect>
                                    <p:set>
                                      <p:cBhvr>
                                        <p:cTn id="74" dur="1" fill="hold">
                                          <p:stCondLst>
                                            <p:cond delay="499"/>
                                          </p:stCondLst>
                                        </p:cTn>
                                        <p:tgtEl>
                                          <p:spTgt spid="59"/>
                                        </p:tgtEl>
                                        <p:attrNameLst>
                                          <p:attrName>style.visibility</p:attrName>
                                        </p:attrNameLst>
                                      </p:cBhvr>
                                      <p:to>
                                        <p:strVal val="hidden"/>
                                      </p:to>
                                    </p:set>
                                  </p:childTnLst>
                                </p:cTn>
                              </p:par>
                              <p:par>
                                <p:cTn id="75" presetID="9" presetClass="exit" presetSubtype="0" fill="hold" grpId="1" nodeType="withEffect">
                                  <p:stCondLst>
                                    <p:cond delay="0"/>
                                  </p:stCondLst>
                                  <p:childTnLst>
                                    <p:animEffect transition="out" filter="dissolve">
                                      <p:cBhvr>
                                        <p:cTn id="76" dur="500"/>
                                        <p:tgtEl>
                                          <p:spTgt spid="58"/>
                                        </p:tgtEl>
                                      </p:cBhvr>
                                    </p:animEffect>
                                    <p:set>
                                      <p:cBhvr>
                                        <p:cTn id="77" dur="1" fill="hold">
                                          <p:stCondLst>
                                            <p:cond delay="499"/>
                                          </p:stCondLst>
                                        </p:cTn>
                                        <p:tgtEl>
                                          <p:spTgt spid="58"/>
                                        </p:tgtEl>
                                        <p:attrNameLst>
                                          <p:attrName>style.visibility</p:attrName>
                                        </p:attrNameLst>
                                      </p:cBhvr>
                                      <p:to>
                                        <p:strVal val="hidden"/>
                                      </p:to>
                                    </p:set>
                                  </p:childTnLst>
                                </p:cTn>
                              </p:par>
                              <p:par>
                                <p:cTn id="78" presetID="9" presetClass="exit" presetSubtype="0" fill="hold" grpId="1" nodeType="withEffect">
                                  <p:stCondLst>
                                    <p:cond delay="0"/>
                                  </p:stCondLst>
                                  <p:childTnLst>
                                    <p:animEffect transition="out" filter="dissolve">
                                      <p:cBhvr>
                                        <p:cTn id="79" dur="500"/>
                                        <p:tgtEl>
                                          <p:spTgt spid="65"/>
                                        </p:tgtEl>
                                      </p:cBhvr>
                                    </p:animEffect>
                                    <p:set>
                                      <p:cBhvr>
                                        <p:cTn id="80" dur="1" fill="hold">
                                          <p:stCondLst>
                                            <p:cond delay="499"/>
                                          </p:stCondLst>
                                        </p:cTn>
                                        <p:tgtEl>
                                          <p:spTgt spid="65"/>
                                        </p:tgtEl>
                                        <p:attrNameLst>
                                          <p:attrName>style.visibility</p:attrName>
                                        </p:attrNameLst>
                                      </p:cBhvr>
                                      <p:to>
                                        <p:strVal val="hidden"/>
                                      </p:to>
                                    </p:set>
                                  </p:childTnLst>
                                </p:cTn>
                              </p:par>
                              <p:par>
                                <p:cTn id="81" presetID="9" presetClass="exit" presetSubtype="0" fill="hold" grpId="1" nodeType="withEffect">
                                  <p:stCondLst>
                                    <p:cond delay="0"/>
                                  </p:stCondLst>
                                  <p:childTnLst>
                                    <p:animEffect transition="out" filter="dissolve">
                                      <p:cBhvr>
                                        <p:cTn id="82" dur="500"/>
                                        <p:tgtEl>
                                          <p:spTgt spid="66"/>
                                        </p:tgtEl>
                                      </p:cBhvr>
                                    </p:animEffect>
                                    <p:set>
                                      <p:cBhvr>
                                        <p:cTn id="83" dur="1" fill="hold">
                                          <p:stCondLst>
                                            <p:cond delay="499"/>
                                          </p:stCondLst>
                                        </p:cTn>
                                        <p:tgtEl>
                                          <p:spTgt spid="6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2" grpId="1" animBg="1"/>
      <p:bldP spid="53" grpId="0" animBg="1"/>
      <p:bldP spid="53" grpId="1" animBg="1"/>
      <p:bldP spid="55" grpId="0" animBg="1"/>
      <p:bldP spid="55" grpId="1" animBg="1"/>
      <p:bldP spid="56" grpId="0" animBg="1"/>
      <p:bldP spid="56" grpId="1" animBg="1"/>
      <p:bldP spid="57" grpId="0" animBg="1"/>
      <p:bldP spid="57" grpId="1" animBg="1"/>
      <p:bldP spid="58" grpId="0" animBg="1"/>
      <p:bldP spid="58" grpId="1" animBg="1"/>
      <p:bldP spid="59" grpId="0" animBg="1"/>
      <p:bldP spid="59" grpId="1" animBg="1"/>
      <p:bldP spid="60" grpId="0" animBg="1"/>
      <p:bldP spid="60" grpId="1" animBg="1"/>
      <p:bldP spid="65" grpId="0" animBg="1"/>
      <p:bldP spid="65" grpId="1" animBg="1"/>
      <p:bldP spid="66" grpId="0" animBg="1"/>
      <p:bldP spid="66"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685800" y="2448477"/>
            <a:ext cx="80010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a:effectLst>
            <a:outerShdw blurRad="127000" dist="127000" dir="2700000" algn="tl" rotWithShape="0">
              <a:prstClr val="black">
                <a:alpha val="30000"/>
              </a:prstClr>
            </a:outerShdw>
          </a:effectLst>
        </p:spPr>
        <p:txBody>
          <a:bodyPr wrap="square" rtlCol="0">
            <a:spAutoFit/>
          </a:bodyPr>
          <a:lstStyle/>
          <a:p>
            <a:pPr>
              <a:buFont typeface="Arial" pitchFamily="34" charset="0"/>
              <a:buChar char="•"/>
            </a:pPr>
            <a:r>
              <a:rPr lang="en-US" sz="3200" b="1" dirty="0" smtClean="0">
                <a:solidFill>
                  <a:schemeClr val="accent2">
                    <a:lumMod val="75000"/>
                  </a:schemeClr>
                </a:solidFill>
                <a:effectLst>
                  <a:outerShdw blurRad="38100" dist="38100" dir="2700000" algn="tl">
                    <a:srgbClr val="000000">
                      <a:alpha val="43137"/>
                    </a:srgbClr>
                  </a:outerShdw>
                </a:effectLst>
                <a:latin typeface="+mj-lt"/>
              </a:rPr>
              <a:t> </a:t>
            </a:r>
            <a:r>
              <a:rPr lang="en-US" sz="3200" b="1" dirty="0">
                <a:solidFill>
                  <a:schemeClr val="accent2">
                    <a:lumMod val="75000"/>
                  </a:schemeClr>
                </a:solidFill>
                <a:effectLst>
                  <a:outerShdw blurRad="38100" dist="38100" dir="2700000" algn="tl">
                    <a:srgbClr val="000000">
                      <a:alpha val="43137"/>
                    </a:srgbClr>
                  </a:outerShdw>
                </a:effectLst>
                <a:latin typeface="+mj-lt"/>
              </a:rPr>
              <a:t>Tradition says he was martyred by Manasseh</a:t>
            </a:r>
          </a:p>
        </p:txBody>
      </p:sp>
      <p:sp>
        <p:nvSpPr>
          <p:cNvPr id="3" name="TextBox 2"/>
          <p:cNvSpPr txBox="1"/>
          <p:nvPr/>
        </p:nvSpPr>
        <p:spPr>
          <a:xfrm>
            <a:off x="685800" y="1936956"/>
            <a:ext cx="80010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a:effectLst>
            <a:outerShdw blurRad="127000" dist="127000" dir="2700000" algn="tl" rotWithShape="0">
              <a:prstClr val="black">
                <a:alpha val="30000"/>
              </a:prstClr>
            </a:outerShdw>
          </a:effectLst>
        </p:spPr>
        <p:txBody>
          <a:bodyPr wrap="square" rtlCol="0">
            <a:spAutoFit/>
          </a:bodyPr>
          <a:lstStyle/>
          <a:p>
            <a:pPr>
              <a:buFont typeface="Arial" pitchFamily="34" charset="0"/>
              <a:buChar char="•"/>
            </a:pPr>
            <a:r>
              <a:rPr lang="en-US" sz="3200" b="1" dirty="0" smtClean="0">
                <a:solidFill>
                  <a:schemeClr val="accent2">
                    <a:lumMod val="75000"/>
                  </a:schemeClr>
                </a:solidFill>
                <a:effectLst>
                  <a:outerShdw blurRad="38100" dist="38100" dir="2700000" algn="tl">
                    <a:srgbClr val="000000">
                      <a:alpha val="43137"/>
                    </a:srgbClr>
                  </a:outerShdw>
                </a:effectLst>
                <a:latin typeface="UglyQua" pitchFamily="2" charset="0"/>
              </a:rPr>
              <a:t> </a:t>
            </a:r>
            <a:r>
              <a:rPr lang="en-US" sz="3200" b="1" dirty="0" err="1" smtClean="0">
                <a:solidFill>
                  <a:schemeClr val="accent2">
                    <a:lumMod val="75000"/>
                  </a:schemeClr>
                </a:solidFill>
                <a:effectLst>
                  <a:outerShdw blurRad="38100" dist="38100" dir="2700000" algn="tl">
                    <a:srgbClr val="000000">
                      <a:alpha val="43137"/>
                    </a:srgbClr>
                  </a:outerShdw>
                </a:effectLst>
                <a:latin typeface="UglyQua" pitchFamily="2" charset="0"/>
              </a:rPr>
              <a:t>Uzziah's</a:t>
            </a:r>
            <a:r>
              <a:rPr lang="en-US" sz="3200" b="1" dirty="0" smtClean="0">
                <a:solidFill>
                  <a:schemeClr val="accent2">
                    <a:lumMod val="75000"/>
                  </a:schemeClr>
                </a:solidFill>
                <a:effectLst>
                  <a:outerShdw blurRad="38100" dist="38100" dir="2700000" algn="tl">
                    <a:srgbClr val="000000">
                      <a:alpha val="43137"/>
                    </a:srgbClr>
                  </a:outerShdw>
                </a:effectLst>
                <a:latin typeface="UglyQua" pitchFamily="2" charset="0"/>
              </a:rPr>
              <a:t> </a:t>
            </a:r>
            <a:r>
              <a:rPr lang="en-US" sz="3200" b="1" dirty="0">
                <a:solidFill>
                  <a:schemeClr val="accent2">
                    <a:lumMod val="75000"/>
                  </a:schemeClr>
                </a:solidFill>
                <a:effectLst>
                  <a:outerShdw blurRad="38100" dist="38100" dir="2700000" algn="tl">
                    <a:srgbClr val="000000">
                      <a:alpha val="43137"/>
                    </a:srgbClr>
                  </a:outerShdw>
                </a:effectLst>
                <a:latin typeface="UglyQua" pitchFamily="2" charset="0"/>
              </a:rPr>
              <a:t>death (739 BC)</a:t>
            </a:r>
          </a:p>
        </p:txBody>
      </p:sp>
      <p:sp>
        <p:nvSpPr>
          <p:cNvPr id="5" name="TextBox 4"/>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effectLst>
                  <a:outerShdw blurRad="38100" dist="38100" dir="2700000" algn="tl">
                    <a:srgbClr val="000000">
                      <a:alpha val="43137"/>
                    </a:srgbClr>
                  </a:outerShdw>
                </a:effectLst>
                <a:latin typeface="UglyQua" pitchFamily="2" charset="0"/>
              </a:rPr>
              <a:t>1:1 – 2:22</a:t>
            </a:r>
            <a:endParaRPr lang="en-US" sz="4800" b="1" dirty="0">
              <a:ln>
                <a:solidFill>
                  <a:schemeClr val="bg1"/>
                </a:solidFill>
              </a:ln>
              <a:solidFill>
                <a:srgbClr val="FFFFFF"/>
              </a:solidFill>
              <a:effectLst>
                <a:outerShdw blurRad="38100" dist="38100" dir="2700000" algn="tl">
                  <a:srgbClr val="000000">
                    <a:alpha val="43137"/>
                  </a:srgbClr>
                </a:outerShdw>
              </a:effectLst>
              <a:latin typeface="UglyQua" pitchFamily="2" charset="0"/>
            </a:endParaRPr>
          </a:p>
        </p:txBody>
      </p:sp>
      <p:sp>
        <p:nvSpPr>
          <p:cNvPr id="2" name="TextBox 1"/>
          <p:cNvSpPr txBox="1"/>
          <p:nvPr/>
        </p:nvSpPr>
        <p:spPr>
          <a:xfrm>
            <a:off x="457200" y="1371600"/>
            <a:ext cx="82296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a:effectLst>
            <a:outerShdw blurRad="127000" dist="127000" dir="2700000" algn="tl" rotWithShape="0">
              <a:prstClr val="black">
                <a:alpha val="30000"/>
              </a:prstClr>
            </a:outerShdw>
          </a:effectLst>
        </p:spPr>
        <p:txBody>
          <a:bodyPr wrap="square" rtlCol="0">
            <a:spAutoFit/>
          </a:bodyPr>
          <a:lstStyle/>
          <a:p>
            <a:r>
              <a:rPr lang="en-US" sz="3200" b="1" dirty="0">
                <a:solidFill>
                  <a:schemeClr val="accent2">
                    <a:lumMod val="75000"/>
                  </a:schemeClr>
                </a:solidFill>
                <a:effectLst>
                  <a:outerShdw blurRad="38100" dist="38100" dir="2700000" algn="tl">
                    <a:srgbClr val="000000">
                      <a:alpha val="43137"/>
                    </a:srgbClr>
                  </a:outerShdw>
                </a:effectLst>
                <a:latin typeface="UglyQua" pitchFamily="2" charset="0"/>
              </a:rPr>
              <a:t>Historical events cover period of 58 years</a:t>
            </a:r>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par>
                          <p:cTn id="13" fill="hold">
                            <p:stCondLst>
                              <p:cond delay="500"/>
                            </p:stCondLst>
                            <p:childTnLst>
                              <p:par>
                                <p:cTn id="14" presetID="9" presetClass="emph" presetSubtype="0" grpId="2" nodeType="afterEffect">
                                  <p:stCondLst>
                                    <p:cond delay="0"/>
                                  </p:stCondLst>
                                  <p:childTnLst>
                                    <p:set>
                                      <p:cBhvr rctx="PPT">
                                        <p:cTn id="15" dur="indefinite"/>
                                        <p:tgtEl>
                                          <p:spTgt spid="3"/>
                                        </p:tgtEl>
                                        <p:attrNameLst>
                                          <p:attrName>style.opacity</p:attrName>
                                        </p:attrNameLst>
                                      </p:cBhvr>
                                      <p:to>
                                        <p:strVal val="0.5"/>
                                      </p:to>
                                    </p:set>
                                    <p:animEffect filter="image" prLst="opacity: 0.5">
                                      <p:cBhvr rctx="IE">
                                        <p:cTn id="16" dur="indefinite"/>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xit" presetSubtype="0" fill="hold" grpId="1" nodeType="clickEffect">
                                  <p:stCondLst>
                                    <p:cond delay="0"/>
                                  </p:stCondLst>
                                  <p:childTnLst>
                                    <p:animEffect transition="out" filter="dissolve">
                                      <p:cBhvr>
                                        <p:cTn id="20" dur="500"/>
                                        <p:tgtEl>
                                          <p:spTgt spid="2"/>
                                        </p:tgtEl>
                                      </p:cBhvr>
                                    </p:animEffect>
                                    <p:set>
                                      <p:cBhvr>
                                        <p:cTn id="21" dur="1" fill="hold">
                                          <p:stCondLst>
                                            <p:cond delay="499"/>
                                          </p:stCondLst>
                                        </p:cTn>
                                        <p:tgtEl>
                                          <p:spTgt spid="2"/>
                                        </p:tgtEl>
                                        <p:attrNameLst>
                                          <p:attrName>style.visibility</p:attrName>
                                        </p:attrNameLst>
                                      </p:cBhvr>
                                      <p:to>
                                        <p:strVal val="hidden"/>
                                      </p:to>
                                    </p:set>
                                  </p:childTnLst>
                                </p:cTn>
                              </p:par>
                              <p:par>
                                <p:cTn id="22" presetID="9" presetClass="exit" presetSubtype="0" fill="hold" grpId="1" nodeType="withEffect">
                                  <p:stCondLst>
                                    <p:cond delay="0"/>
                                  </p:stCondLst>
                                  <p:childTnLst>
                                    <p:animEffect transition="out" filter="dissolve">
                                      <p:cBhvr>
                                        <p:cTn id="23" dur="500"/>
                                        <p:tgtEl>
                                          <p:spTgt spid="3"/>
                                        </p:tgtEl>
                                      </p:cBhvr>
                                    </p:animEffect>
                                    <p:set>
                                      <p:cBhvr>
                                        <p:cTn id="24" dur="1" fill="hold">
                                          <p:stCondLst>
                                            <p:cond delay="499"/>
                                          </p:stCondLst>
                                        </p:cTn>
                                        <p:tgtEl>
                                          <p:spTgt spid="3"/>
                                        </p:tgtEl>
                                        <p:attrNameLst>
                                          <p:attrName>style.visibility</p:attrName>
                                        </p:attrNameLst>
                                      </p:cBhvr>
                                      <p:to>
                                        <p:strVal val="hidden"/>
                                      </p:to>
                                    </p:set>
                                  </p:childTnLst>
                                </p:cTn>
                              </p:par>
                              <p:par>
                                <p:cTn id="25" presetID="9" presetClass="exit" presetSubtype="0" fill="hold" grpId="1" nodeType="withEffect">
                                  <p:stCondLst>
                                    <p:cond delay="0"/>
                                  </p:stCondLst>
                                  <p:childTnLst>
                                    <p:animEffect transition="out" filter="dissolve">
                                      <p:cBhvr>
                                        <p:cTn id="26" dur="500"/>
                                        <p:tgtEl>
                                          <p:spTgt spid="4"/>
                                        </p:tgtEl>
                                      </p:cBhvr>
                                    </p:animEffect>
                                    <p:set>
                                      <p:cBhvr>
                                        <p:cTn id="27"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3" grpId="0" animBg="1"/>
      <p:bldP spid="3" grpId="1" animBg="1"/>
      <p:bldP spid="3" grpId="2" animBg="1"/>
      <p:bldP spid="2"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effectLst>
                  <a:outerShdw blurRad="38100" dist="38100" dir="2700000" algn="tl">
                    <a:srgbClr val="000000">
                      <a:alpha val="43137"/>
                    </a:srgbClr>
                  </a:outerShdw>
                </a:effectLst>
                <a:latin typeface="UglyQua" pitchFamily="2" charset="0"/>
              </a:rPr>
              <a:t>1:1 – 2:22</a:t>
            </a:r>
            <a:endParaRPr lang="en-US" sz="4800" b="1" dirty="0">
              <a:ln>
                <a:solidFill>
                  <a:schemeClr val="bg1"/>
                </a:solidFill>
              </a:ln>
              <a:solidFill>
                <a:srgbClr val="FFFFFF"/>
              </a:solidFill>
              <a:effectLst>
                <a:outerShdw blurRad="38100" dist="38100" dir="2700000" algn="tl">
                  <a:srgbClr val="000000">
                    <a:alpha val="43137"/>
                  </a:srgbClr>
                </a:outerShdw>
              </a:effectLst>
              <a:latin typeface="UglyQua" pitchFamily="2" charset="0"/>
            </a:endParaRPr>
          </a:p>
        </p:txBody>
      </p:sp>
      <p:sp>
        <p:nvSpPr>
          <p:cNvPr id="8" name="TextBox 7"/>
          <p:cNvSpPr txBox="1"/>
          <p:nvPr/>
        </p:nvSpPr>
        <p:spPr>
          <a:xfrm>
            <a:off x="685800" y="2949921"/>
            <a:ext cx="80010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a:effectLst>
            <a:outerShdw blurRad="127000" dist="127000" dir="2700000" algn="tl" rotWithShape="0">
              <a:prstClr val="black">
                <a:alpha val="30000"/>
              </a:prstClr>
            </a:outerShdw>
          </a:effectLst>
        </p:spPr>
        <p:txBody>
          <a:bodyPr wrap="square" rtlCol="0">
            <a:spAutoFit/>
          </a:bodyPr>
          <a:lstStyle/>
          <a:p>
            <a:pPr>
              <a:buFont typeface="Arial" pitchFamily="34" charset="0"/>
              <a:buChar char="•"/>
            </a:pPr>
            <a:r>
              <a:rPr lang="en-US" sz="3200" b="1" dirty="0" smtClean="0">
                <a:solidFill>
                  <a:schemeClr val="accent2">
                    <a:lumMod val="75000"/>
                  </a:schemeClr>
                </a:solidFill>
                <a:effectLst>
                  <a:outerShdw blurRad="38100" dist="38100" dir="2700000" algn="tl">
                    <a:srgbClr val="000000">
                      <a:alpha val="43137"/>
                    </a:srgbClr>
                  </a:outerShdw>
                </a:effectLst>
              </a:rPr>
              <a:t> LXX - at least 150 BC</a:t>
            </a:r>
            <a:endParaRPr lang="en-US" sz="3200" b="1" dirty="0">
              <a:solidFill>
                <a:schemeClr val="accent2">
                  <a:lumMod val="75000"/>
                </a:schemeClr>
              </a:solidFill>
              <a:effectLst>
                <a:outerShdw blurRad="38100" dist="38100" dir="2700000" algn="tl">
                  <a:srgbClr val="000000">
                    <a:alpha val="43137"/>
                  </a:srgbClr>
                </a:outerShdw>
              </a:effectLst>
            </a:endParaRPr>
          </a:p>
        </p:txBody>
      </p:sp>
      <p:sp>
        <p:nvSpPr>
          <p:cNvPr id="5" name="TextBox 4"/>
          <p:cNvSpPr txBox="1"/>
          <p:nvPr/>
        </p:nvSpPr>
        <p:spPr>
          <a:xfrm>
            <a:off x="685800" y="2448477"/>
            <a:ext cx="80010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a:effectLst>
            <a:outerShdw blurRad="127000" dist="127000" dir="2700000" algn="tl" rotWithShape="0">
              <a:prstClr val="black">
                <a:alpha val="30000"/>
              </a:prstClr>
            </a:outerShdw>
          </a:effectLst>
        </p:spPr>
        <p:txBody>
          <a:bodyPr wrap="square" rtlCol="0">
            <a:spAutoFit/>
          </a:bodyPr>
          <a:lstStyle/>
          <a:p>
            <a:pPr>
              <a:buFont typeface="Arial" pitchFamily="34" charset="0"/>
              <a:buChar char="•"/>
            </a:pPr>
            <a:r>
              <a:rPr lang="en-US" sz="3200" b="1" dirty="0" smtClean="0">
                <a:solidFill>
                  <a:schemeClr val="accent2">
                    <a:lumMod val="75000"/>
                  </a:schemeClr>
                </a:solidFill>
                <a:effectLst>
                  <a:outerShdw blurRad="38100" dist="38100" dir="2700000" algn="tl">
                    <a:srgbClr val="000000">
                      <a:alpha val="43137"/>
                    </a:srgbClr>
                  </a:outerShdw>
                </a:effectLst>
              </a:rPr>
              <a:t> DDS (Isaiah A - 200 BC)</a:t>
            </a:r>
            <a:endParaRPr lang="en-US" sz="3200" b="1" dirty="0">
              <a:solidFill>
                <a:schemeClr val="accent2">
                  <a:lumMod val="75000"/>
                </a:schemeClr>
              </a:solidFill>
              <a:effectLst>
                <a:outerShdw blurRad="38100" dist="38100" dir="2700000" algn="tl">
                  <a:srgbClr val="000000">
                    <a:alpha val="43137"/>
                  </a:srgbClr>
                </a:outerShdw>
              </a:effectLst>
            </a:endParaRPr>
          </a:p>
        </p:txBody>
      </p:sp>
      <p:sp>
        <p:nvSpPr>
          <p:cNvPr id="7" name="TextBox 6"/>
          <p:cNvSpPr txBox="1"/>
          <p:nvPr/>
        </p:nvSpPr>
        <p:spPr>
          <a:xfrm>
            <a:off x="457200" y="1936956"/>
            <a:ext cx="82296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a:effectLst>
            <a:outerShdw blurRad="127000" dist="127000" dir="2700000" algn="tl" rotWithShape="0">
              <a:prstClr val="black">
                <a:alpha val="30000"/>
              </a:prstClr>
            </a:outerShdw>
          </a:effectLst>
        </p:spPr>
        <p:txBody>
          <a:bodyPr wrap="square" rtlCol="0">
            <a:spAutoFit/>
          </a:bodyPr>
          <a:lstStyle/>
          <a:p>
            <a:r>
              <a:rPr lang="en-US" sz="3200" b="1" dirty="0" err="1" smtClean="0">
                <a:solidFill>
                  <a:schemeClr val="accent2">
                    <a:lumMod val="75000"/>
                  </a:schemeClr>
                </a:solidFill>
                <a:effectLst>
                  <a:outerShdw blurRad="38100" dist="38100" dir="2700000" algn="tl">
                    <a:srgbClr val="000000">
                      <a:alpha val="43137"/>
                    </a:srgbClr>
                  </a:outerShdw>
                </a:effectLst>
              </a:rPr>
              <a:t>Trito</a:t>
            </a:r>
            <a:r>
              <a:rPr lang="en-US" sz="3200" b="1" dirty="0" smtClean="0">
                <a:solidFill>
                  <a:schemeClr val="accent2">
                    <a:lumMod val="75000"/>
                  </a:schemeClr>
                </a:solidFill>
                <a:effectLst>
                  <a:outerShdw blurRad="38100" dist="38100" dir="2700000" algn="tl">
                    <a:srgbClr val="000000">
                      <a:alpha val="43137"/>
                    </a:srgbClr>
                  </a:outerShdw>
                </a:effectLst>
              </a:rPr>
              <a:t>- (1-39; 40-55; 56-66)</a:t>
            </a:r>
            <a:endParaRPr lang="en-US" sz="3200" b="1" dirty="0">
              <a:solidFill>
                <a:schemeClr val="accent2">
                  <a:lumMod val="75000"/>
                </a:schemeClr>
              </a:solidFill>
              <a:effectLst>
                <a:outerShdw blurRad="38100" dist="38100" dir="2700000" algn="tl">
                  <a:srgbClr val="000000">
                    <a:alpha val="43137"/>
                  </a:srgbClr>
                </a:outerShdw>
              </a:effectLst>
              <a:latin typeface="UglyQua" pitchFamily="2" charset="0"/>
            </a:endParaRPr>
          </a:p>
        </p:txBody>
      </p:sp>
      <p:sp>
        <p:nvSpPr>
          <p:cNvPr id="6" name="TextBox 5"/>
          <p:cNvSpPr txBox="1"/>
          <p:nvPr/>
        </p:nvSpPr>
        <p:spPr>
          <a:xfrm>
            <a:off x="457200" y="1371600"/>
            <a:ext cx="82296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a:effectLst>
            <a:outerShdw blurRad="127000" dist="127000" dir="2700000" algn="tl" rotWithShape="0">
              <a:prstClr val="black">
                <a:alpha val="30000"/>
              </a:prstClr>
            </a:outerShdw>
          </a:effectLst>
        </p:spPr>
        <p:txBody>
          <a:bodyPr wrap="square" rtlCol="0">
            <a:spAutoFit/>
          </a:bodyPr>
          <a:lstStyle/>
          <a:p>
            <a:r>
              <a:rPr lang="en-US" sz="3200" b="1" dirty="0" err="1" smtClean="0">
                <a:solidFill>
                  <a:schemeClr val="accent2">
                    <a:lumMod val="75000"/>
                  </a:schemeClr>
                </a:solidFill>
                <a:effectLst>
                  <a:outerShdw blurRad="38100" dist="38100" dir="2700000" algn="tl">
                    <a:srgbClr val="000000">
                      <a:alpha val="43137"/>
                    </a:srgbClr>
                  </a:outerShdw>
                </a:effectLst>
              </a:rPr>
              <a:t>Deutero</a:t>
            </a:r>
            <a:r>
              <a:rPr lang="en-US" sz="3200" b="1" dirty="0" smtClean="0">
                <a:solidFill>
                  <a:schemeClr val="accent2">
                    <a:lumMod val="75000"/>
                  </a:schemeClr>
                </a:solidFill>
                <a:effectLst>
                  <a:outerShdw blurRad="38100" dist="38100" dir="2700000" algn="tl">
                    <a:srgbClr val="000000">
                      <a:alpha val="43137"/>
                    </a:srgbClr>
                  </a:outerShdw>
                </a:effectLst>
              </a:rPr>
              <a:t>- (1-39; 40-66) </a:t>
            </a:r>
            <a:endParaRPr lang="en-US" sz="3200" b="1" dirty="0">
              <a:solidFill>
                <a:schemeClr val="accent2">
                  <a:lumMod val="75000"/>
                </a:schemeClr>
              </a:solidFill>
              <a:effectLst>
                <a:outerShdw blurRad="38100" dist="38100" dir="2700000" algn="tl">
                  <a:srgbClr val="000000">
                    <a:alpha val="43137"/>
                  </a:srgbClr>
                </a:outerShdw>
              </a:effectLst>
              <a:latin typeface="UglyQua" pitchFamily="2" charset="0"/>
            </a:endParaRPr>
          </a:p>
        </p:txBody>
      </p:sp>
    </p:spTree>
    <p:extLst>
      <p:ext uri="{BB962C8B-B14F-4D97-AF65-F5344CB8AC3E}">
        <p14:creationId xmlns:p14="http://schemas.microsoft.com/office/powerpoint/2010/main" xmlns="" val="956702726"/>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9" presetClass="emph" presetSubtype="0" grpId="1" nodeType="afterEffect">
                                  <p:stCondLst>
                                    <p:cond delay="0"/>
                                  </p:stCondLst>
                                  <p:childTnLst>
                                    <p:set>
                                      <p:cBhvr rctx="PPT">
                                        <p:cTn id="10" dur="indefinite"/>
                                        <p:tgtEl>
                                          <p:spTgt spid="6"/>
                                        </p:tgtEl>
                                        <p:attrNameLst>
                                          <p:attrName>style.opacity</p:attrName>
                                        </p:attrNameLst>
                                      </p:cBhvr>
                                      <p:to>
                                        <p:strVal val="0.5"/>
                                      </p:to>
                                    </p:set>
                                    <p:animEffect filter="image" prLst="opacity: 0.5">
                                      <p:cBhvr rctx="IE">
                                        <p:cTn id="11" dur="indefinite"/>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dissolv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dissolve">
                                      <p:cBhvr>
                                        <p:cTn id="21" dur="500"/>
                                        <p:tgtEl>
                                          <p:spTgt spid="8"/>
                                        </p:tgtEl>
                                      </p:cBhvr>
                                    </p:animEffect>
                                  </p:childTnLst>
                                </p:cTn>
                              </p:par>
                            </p:childTnLst>
                          </p:cTn>
                        </p:par>
                        <p:par>
                          <p:cTn id="22" fill="hold">
                            <p:stCondLst>
                              <p:cond delay="500"/>
                            </p:stCondLst>
                            <p:childTnLst>
                              <p:par>
                                <p:cTn id="23" presetID="9" presetClass="emph" presetSubtype="0" grpId="1" nodeType="afterEffect">
                                  <p:stCondLst>
                                    <p:cond delay="0"/>
                                  </p:stCondLst>
                                  <p:childTnLst>
                                    <p:set>
                                      <p:cBhvr rctx="PPT">
                                        <p:cTn id="24" dur="indefinite"/>
                                        <p:tgtEl>
                                          <p:spTgt spid="5"/>
                                        </p:tgtEl>
                                        <p:attrNameLst>
                                          <p:attrName>style.opacity</p:attrName>
                                        </p:attrNameLst>
                                      </p:cBhvr>
                                      <p:to>
                                        <p:strVal val="0.5"/>
                                      </p:to>
                                    </p:set>
                                    <p:animEffect filter="image" prLst="opacity: 0.5">
                                      <p:cBhvr rctx="IE">
                                        <p:cTn id="25" dur="indefinite"/>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xit" presetSubtype="0" fill="hold" grpId="2" nodeType="clickEffect">
                                  <p:stCondLst>
                                    <p:cond delay="0"/>
                                  </p:stCondLst>
                                  <p:childTnLst>
                                    <p:animEffect transition="out" filter="dissolve">
                                      <p:cBhvr>
                                        <p:cTn id="29" dur="500"/>
                                        <p:tgtEl>
                                          <p:spTgt spid="6"/>
                                        </p:tgtEl>
                                      </p:cBhvr>
                                    </p:animEffect>
                                    <p:set>
                                      <p:cBhvr>
                                        <p:cTn id="30" dur="1" fill="hold">
                                          <p:stCondLst>
                                            <p:cond delay="499"/>
                                          </p:stCondLst>
                                        </p:cTn>
                                        <p:tgtEl>
                                          <p:spTgt spid="6"/>
                                        </p:tgtEl>
                                        <p:attrNameLst>
                                          <p:attrName>style.visibility</p:attrName>
                                        </p:attrNameLst>
                                      </p:cBhvr>
                                      <p:to>
                                        <p:strVal val="hidden"/>
                                      </p:to>
                                    </p:set>
                                  </p:childTnLst>
                                </p:cTn>
                              </p:par>
                              <p:par>
                                <p:cTn id="31" presetID="9" presetClass="exit" presetSubtype="0" fill="hold" grpId="1" nodeType="withEffect">
                                  <p:stCondLst>
                                    <p:cond delay="0"/>
                                  </p:stCondLst>
                                  <p:childTnLst>
                                    <p:animEffect transition="out" filter="dissolve">
                                      <p:cBhvr>
                                        <p:cTn id="32" dur="500"/>
                                        <p:tgtEl>
                                          <p:spTgt spid="7"/>
                                        </p:tgtEl>
                                      </p:cBhvr>
                                    </p:animEffect>
                                    <p:set>
                                      <p:cBhvr>
                                        <p:cTn id="33" dur="1" fill="hold">
                                          <p:stCondLst>
                                            <p:cond delay="499"/>
                                          </p:stCondLst>
                                        </p:cTn>
                                        <p:tgtEl>
                                          <p:spTgt spid="7"/>
                                        </p:tgtEl>
                                        <p:attrNameLst>
                                          <p:attrName>style.visibility</p:attrName>
                                        </p:attrNameLst>
                                      </p:cBhvr>
                                      <p:to>
                                        <p:strVal val="hidden"/>
                                      </p:to>
                                    </p:set>
                                  </p:childTnLst>
                                </p:cTn>
                              </p:par>
                              <p:par>
                                <p:cTn id="34" presetID="9" presetClass="exit" presetSubtype="0" fill="hold" grpId="2" nodeType="withEffect">
                                  <p:stCondLst>
                                    <p:cond delay="0"/>
                                  </p:stCondLst>
                                  <p:childTnLst>
                                    <p:animEffect transition="out" filter="dissolve">
                                      <p:cBhvr>
                                        <p:cTn id="35" dur="500"/>
                                        <p:tgtEl>
                                          <p:spTgt spid="5"/>
                                        </p:tgtEl>
                                      </p:cBhvr>
                                    </p:animEffect>
                                    <p:set>
                                      <p:cBhvr>
                                        <p:cTn id="36" dur="1" fill="hold">
                                          <p:stCondLst>
                                            <p:cond delay="499"/>
                                          </p:stCondLst>
                                        </p:cTn>
                                        <p:tgtEl>
                                          <p:spTgt spid="5"/>
                                        </p:tgtEl>
                                        <p:attrNameLst>
                                          <p:attrName>style.visibility</p:attrName>
                                        </p:attrNameLst>
                                      </p:cBhvr>
                                      <p:to>
                                        <p:strVal val="hidden"/>
                                      </p:to>
                                    </p:set>
                                  </p:childTnLst>
                                </p:cTn>
                              </p:par>
                              <p:par>
                                <p:cTn id="37" presetID="9" presetClass="exit" presetSubtype="0" fill="hold" grpId="1" nodeType="withEffect">
                                  <p:stCondLst>
                                    <p:cond delay="0"/>
                                  </p:stCondLst>
                                  <p:childTnLst>
                                    <p:animEffect transition="out" filter="dissolve">
                                      <p:cBhvr>
                                        <p:cTn id="38" dur="500"/>
                                        <p:tgtEl>
                                          <p:spTgt spid="8"/>
                                        </p:tgtEl>
                                      </p:cBhvr>
                                    </p:animEffect>
                                    <p:set>
                                      <p:cBhvr>
                                        <p:cTn id="39"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5" grpId="0" animBg="1"/>
      <p:bldP spid="5" grpId="1" animBg="1"/>
      <p:bldP spid="5" grpId="2" animBg="1"/>
      <p:bldP spid="7" grpId="0" animBg="1"/>
      <p:bldP spid="7" grpId="1" animBg="1"/>
      <p:bldP spid="6" grpId="1" animBg="1"/>
      <p:bldP spid="6" grpId="2"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10" name="TextBox 9"/>
          <p:cNvSpPr txBox="1"/>
          <p:nvPr/>
        </p:nvSpPr>
        <p:spPr>
          <a:xfrm>
            <a:off x="457200" y="3276600"/>
            <a:ext cx="8229600" cy="2400657"/>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a:effectLst>
            <a:outerShdw blurRad="127000" dist="127000" dir="2700000" algn="tl" rotWithShape="0">
              <a:prstClr val="black">
                <a:alpha val="30000"/>
              </a:prstClr>
            </a:outerShdw>
          </a:effectLst>
        </p:spPr>
        <p:txBody>
          <a:bodyPr wrap="square" rtlCol="0">
            <a:spAutoFit/>
          </a:bodyPr>
          <a:lstStyle/>
          <a:p>
            <a:r>
              <a:rPr lang="en-US" sz="3000" b="1" dirty="0">
                <a:solidFill>
                  <a:schemeClr val="accent2">
                    <a:lumMod val="75000"/>
                  </a:schemeClr>
                </a:solidFill>
                <a:effectLst>
                  <a:outerShdw blurRad="38100" dist="38100" dir="2700000" algn="tl">
                    <a:srgbClr val="000000">
                      <a:alpha val="43137"/>
                    </a:srgbClr>
                  </a:outerShdw>
                </a:effectLst>
              </a:rPr>
              <a:t>39-40 </a:t>
            </a:r>
            <a:r>
              <a:rPr lang="en-US" sz="3000" b="1" dirty="0" smtClean="0">
                <a:solidFill>
                  <a:schemeClr val="accent2">
                    <a:lumMod val="75000"/>
                  </a:schemeClr>
                </a:solidFill>
                <a:effectLst>
                  <a:outerShdw blurRad="38100" dist="38100" dir="2700000" algn="tl">
                    <a:srgbClr val="000000">
                      <a:alpha val="43137"/>
                    </a:srgbClr>
                  </a:outerShdw>
                </a:effectLst>
              </a:rPr>
              <a:t>- </a:t>
            </a:r>
            <a:r>
              <a:rPr lang="en-US" sz="3000" b="1" dirty="0">
                <a:solidFill>
                  <a:schemeClr val="accent5">
                    <a:lumMod val="50000"/>
                  </a:schemeClr>
                </a:solidFill>
                <a:effectLst>
                  <a:outerShdw blurRad="38100" dist="38100" dir="2700000" algn="tl">
                    <a:srgbClr val="000000">
                      <a:alpha val="43137"/>
                    </a:srgbClr>
                  </a:outerShdw>
                </a:effectLst>
              </a:rPr>
              <a:t>Therefore they could not believe, because Isaiah said again:  "He has blinded their eyes and hardened their hearts, Lest they should see with </a:t>
            </a:r>
            <a:r>
              <a:rPr lang="en-US" sz="3000" b="1" i="1" dirty="0">
                <a:solidFill>
                  <a:schemeClr val="accent5">
                    <a:lumMod val="50000"/>
                  </a:schemeClr>
                </a:solidFill>
                <a:effectLst>
                  <a:outerShdw blurRad="38100" dist="38100" dir="2700000" algn="tl">
                    <a:srgbClr val="000000">
                      <a:alpha val="43137"/>
                    </a:srgbClr>
                  </a:outerShdw>
                </a:effectLst>
              </a:rPr>
              <a:t>their</a:t>
            </a:r>
            <a:r>
              <a:rPr lang="en-US" sz="3000" b="1" dirty="0">
                <a:solidFill>
                  <a:schemeClr val="accent5">
                    <a:lumMod val="50000"/>
                  </a:schemeClr>
                </a:solidFill>
                <a:effectLst>
                  <a:outerShdw blurRad="38100" dist="38100" dir="2700000" algn="tl">
                    <a:srgbClr val="000000">
                      <a:alpha val="43137"/>
                    </a:srgbClr>
                  </a:outerShdw>
                </a:effectLst>
              </a:rPr>
              <a:t> eyes, Lest they should understand with </a:t>
            </a:r>
            <a:r>
              <a:rPr lang="en-US" sz="3000" b="1" i="1" dirty="0">
                <a:solidFill>
                  <a:schemeClr val="accent5">
                    <a:lumMod val="50000"/>
                  </a:schemeClr>
                </a:solidFill>
                <a:effectLst>
                  <a:outerShdw blurRad="38100" dist="38100" dir="2700000" algn="tl">
                    <a:srgbClr val="000000">
                      <a:alpha val="43137"/>
                    </a:srgbClr>
                  </a:outerShdw>
                </a:effectLst>
              </a:rPr>
              <a:t>their</a:t>
            </a:r>
            <a:r>
              <a:rPr lang="en-US" sz="3000" b="1" dirty="0">
                <a:solidFill>
                  <a:schemeClr val="accent5">
                    <a:lumMod val="50000"/>
                  </a:schemeClr>
                </a:solidFill>
                <a:effectLst>
                  <a:outerShdw blurRad="38100" dist="38100" dir="2700000" algn="tl">
                    <a:srgbClr val="000000">
                      <a:alpha val="43137"/>
                    </a:srgbClr>
                  </a:outerShdw>
                </a:effectLst>
              </a:rPr>
              <a:t> hearts and turn, So that I should heal them." </a:t>
            </a:r>
            <a:r>
              <a:rPr lang="en-US" sz="3000" b="1" dirty="0">
                <a:solidFill>
                  <a:schemeClr val="accent2">
                    <a:lumMod val="75000"/>
                  </a:schemeClr>
                </a:solidFill>
                <a:effectLst>
                  <a:outerShdw blurRad="38100" dist="38100" dir="2700000" algn="tl">
                    <a:srgbClr val="000000">
                      <a:alpha val="43137"/>
                    </a:srgbClr>
                  </a:outerShdw>
                </a:effectLst>
              </a:rPr>
              <a:t>(6:10)</a:t>
            </a:r>
            <a:endParaRPr lang="en-US" sz="3000" b="1" dirty="0">
              <a:solidFill>
                <a:schemeClr val="accent2">
                  <a:lumMod val="75000"/>
                </a:schemeClr>
              </a:solidFill>
              <a:effectLst>
                <a:outerShdw blurRad="38100" dist="38100" dir="2700000" algn="tl">
                  <a:srgbClr val="000000">
                    <a:alpha val="43137"/>
                  </a:srgbClr>
                </a:outerShdw>
              </a:effectLst>
              <a:latin typeface="UglyQua" pitchFamily="2" charset="0"/>
            </a:endParaRPr>
          </a:p>
        </p:txBody>
      </p:sp>
      <p:sp>
        <p:nvSpPr>
          <p:cNvPr id="4" name="TextBox 3"/>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effectLst>
                  <a:outerShdw blurRad="38100" dist="38100" dir="2700000" algn="tl">
                    <a:srgbClr val="000000">
                      <a:alpha val="43137"/>
                    </a:srgbClr>
                  </a:outerShdw>
                </a:effectLst>
                <a:latin typeface="UglyQua" pitchFamily="2" charset="0"/>
              </a:rPr>
              <a:t>1:1 – 2:22</a:t>
            </a:r>
            <a:endParaRPr lang="en-US" sz="4800" b="1" dirty="0">
              <a:ln>
                <a:solidFill>
                  <a:schemeClr val="bg1"/>
                </a:solidFill>
              </a:ln>
              <a:solidFill>
                <a:srgbClr val="FFFFFF"/>
              </a:solidFill>
              <a:effectLst>
                <a:outerShdw blurRad="38100" dist="38100" dir="2700000" algn="tl">
                  <a:srgbClr val="000000">
                    <a:alpha val="43137"/>
                  </a:srgbClr>
                </a:outerShdw>
              </a:effectLst>
              <a:latin typeface="UglyQua" pitchFamily="2" charset="0"/>
            </a:endParaRPr>
          </a:p>
        </p:txBody>
      </p:sp>
      <p:sp>
        <p:nvSpPr>
          <p:cNvPr id="9" name="TextBox 8"/>
          <p:cNvSpPr txBox="1"/>
          <p:nvPr/>
        </p:nvSpPr>
        <p:spPr>
          <a:xfrm>
            <a:off x="457200" y="1371600"/>
            <a:ext cx="8229600" cy="1938992"/>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a:effectLst>
            <a:outerShdw blurRad="127000" dist="127000" dir="2700000" algn="tl" rotWithShape="0">
              <a:prstClr val="black">
                <a:alpha val="30000"/>
              </a:prstClr>
            </a:outerShdw>
          </a:effectLst>
        </p:spPr>
        <p:txBody>
          <a:bodyPr wrap="square" rtlCol="0">
            <a:spAutoFit/>
          </a:bodyPr>
          <a:lstStyle/>
          <a:p>
            <a:r>
              <a:rPr lang="en-US" sz="3000" b="1" dirty="0">
                <a:solidFill>
                  <a:schemeClr val="accent2">
                    <a:lumMod val="75000"/>
                  </a:schemeClr>
                </a:solidFill>
                <a:effectLst>
                  <a:outerShdw blurRad="38100" dist="38100" dir="2700000" algn="tl">
                    <a:srgbClr val="000000">
                      <a:alpha val="43137"/>
                    </a:srgbClr>
                  </a:outerShdw>
                </a:effectLst>
              </a:rPr>
              <a:t>John 12:38 </a:t>
            </a:r>
            <a:r>
              <a:rPr lang="en-US" sz="3000" b="1" dirty="0" smtClean="0">
                <a:solidFill>
                  <a:schemeClr val="accent2">
                    <a:lumMod val="75000"/>
                  </a:schemeClr>
                </a:solidFill>
                <a:effectLst>
                  <a:outerShdw blurRad="38100" dist="38100" dir="2700000" algn="tl">
                    <a:srgbClr val="000000">
                      <a:alpha val="43137"/>
                    </a:srgbClr>
                  </a:outerShdw>
                </a:effectLst>
              </a:rPr>
              <a:t>- </a:t>
            </a:r>
            <a:r>
              <a:rPr lang="en-US" sz="3000" b="1" dirty="0" smtClean="0">
                <a:solidFill>
                  <a:schemeClr val="accent5">
                    <a:lumMod val="50000"/>
                  </a:schemeClr>
                </a:solidFill>
                <a:effectLst>
                  <a:outerShdw blurRad="38100" dist="38100" dir="2700000" algn="tl">
                    <a:srgbClr val="000000">
                      <a:alpha val="43137"/>
                    </a:srgbClr>
                  </a:outerShdw>
                </a:effectLst>
              </a:rPr>
              <a:t>… that </a:t>
            </a:r>
            <a:r>
              <a:rPr lang="en-US" sz="3000" b="1" dirty="0">
                <a:solidFill>
                  <a:schemeClr val="accent5">
                    <a:lumMod val="50000"/>
                  </a:schemeClr>
                </a:solidFill>
                <a:effectLst>
                  <a:outerShdw blurRad="38100" dist="38100" dir="2700000" algn="tl">
                    <a:srgbClr val="000000">
                      <a:alpha val="43137"/>
                    </a:srgbClr>
                  </a:outerShdw>
                </a:effectLst>
              </a:rPr>
              <a:t>the word of Isaiah the prophet might be fulfilled, which he spoke:  "Lord, who has believed our report?  And to whom has the arm of the Lord been revealed?" </a:t>
            </a:r>
            <a:r>
              <a:rPr lang="en-US" sz="3000" b="1" dirty="0">
                <a:solidFill>
                  <a:schemeClr val="accent2">
                    <a:lumMod val="75000"/>
                  </a:schemeClr>
                </a:solidFill>
                <a:effectLst>
                  <a:outerShdw blurRad="38100" dist="38100" dir="2700000" algn="tl">
                    <a:srgbClr val="000000">
                      <a:alpha val="43137"/>
                    </a:srgbClr>
                  </a:outerShdw>
                </a:effectLst>
              </a:rPr>
              <a:t>(53:1)</a:t>
            </a:r>
          </a:p>
        </p:txBody>
      </p:sp>
    </p:spTree>
    <p:extLst>
      <p:ext uri="{BB962C8B-B14F-4D97-AF65-F5344CB8AC3E}">
        <p14:creationId xmlns:p14="http://schemas.microsoft.com/office/powerpoint/2010/main" xmlns="" val="2922023889"/>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par>
                          <p:cTn id="8" fill="hold">
                            <p:stCondLst>
                              <p:cond delay="500"/>
                            </p:stCondLst>
                            <p:childTnLst>
                              <p:par>
                                <p:cTn id="9" presetID="9" presetClass="emph" presetSubtype="0" grpId="2" nodeType="afterEffect">
                                  <p:stCondLst>
                                    <p:cond delay="0"/>
                                  </p:stCondLst>
                                  <p:childTnLst>
                                    <p:set>
                                      <p:cBhvr rctx="PPT">
                                        <p:cTn id="10" dur="indefinite"/>
                                        <p:tgtEl>
                                          <p:spTgt spid="9"/>
                                        </p:tgtEl>
                                        <p:attrNameLst>
                                          <p:attrName>style.opacity</p:attrName>
                                        </p:attrNameLst>
                                      </p:cBhvr>
                                      <p:to>
                                        <p:strVal val="0.5"/>
                                      </p:to>
                                    </p:set>
                                    <p:animEffect filter="image" prLst="opacity: 0.5">
                                      <p:cBhvr rctx="IE">
                                        <p:cTn id="11" dur="indefinite"/>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xit" presetSubtype="0" fill="hold" grpId="1" nodeType="clickEffect">
                                  <p:stCondLst>
                                    <p:cond delay="0"/>
                                  </p:stCondLst>
                                  <p:childTnLst>
                                    <p:animEffect transition="out" filter="dissolve">
                                      <p:cBhvr>
                                        <p:cTn id="15" dur="500"/>
                                        <p:tgtEl>
                                          <p:spTgt spid="9"/>
                                        </p:tgtEl>
                                      </p:cBhvr>
                                    </p:animEffect>
                                    <p:set>
                                      <p:cBhvr>
                                        <p:cTn id="16" dur="1" fill="hold">
                                          <p:stCondLst>
                                            <p:cond delay="499"/>
                                          </p:stCondLst>
                                        </p:cTn>
                                        <p:tgtEl>
                                          <p:spTgt spid="9"/>
                                        </p:tgtEl>
                                        <p:attrNameLst>
                                          <p:attrName>style.visibility</p:attrName>
                                        </p:attrNameLst>
                                      </p:cBhvr>
                                      <p:to>
                                        <p:strVal val="hidden"/>
                                      </p:to>
                                    </p:set>
                                  </p:childTnLst>
                                </p:cTn>
                              </p:par>
                              <p:par>
                                <p:cTn id="17" presetID="9" presetClass="exit" presetSubtype="0" fill="hold" grpId="2" nodeType="withEffect">
                                  <p:stCondLst>
                                    <p:cond delay="0"/>
                                  </p:stCondLst>
                                  <p:childTnLst>
                                    <p:animEffect transition="out" filter="dissolve">
                                      <p:cBhvr>
                                        <p:cTn id="18" dur="500"/>
                                        <p:tgtEl>
                                          <p:spTgt spid="10"/>
                                        </p:tgtEl>
                                      </p:cBhvr>
                                    </p:animEffect>
                                    <p:set>
                                      <p:cBhvr>
                                        <p:cTn id="19"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2" animBg="1"/>
      <p:bldP spid="9" grpId="1" animBg="1"/>
      <p:bldP spid="9" grpId="2"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457200" y="4027137"/>
            <a:ext cx="82296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a:effectLst>
            <a:outerShdw blurRad="127000" dist="127000" dir="2700000" algn="tl" rotWithShape="0">
              <a:prstClr val="black">
                <a:alpha val="30000"/>
              </a:prstClr>
            </a:outerShdw>
          </a:effectLst>
        </p:spPr>
        <p:txBody>
          <a:bodyPr wrap="square" rtlCol="0">
            <a:spAutoFit/>
          </a:bodyPr>
          <a:lstStyle/>
          <a:p>
            <a:r>
              <a:rPr lang="en-US" sz="3200" b="1" dirty="0" smtClean="0">
                <a:solidFill>
                  <a:schemeClr val="accent2">
                    <a:lumMod val="75000"/>
                  </a:schemeClr>
                </a:solidFill>
                <a:effectLst>
                  <a:outerShdw blurRad="38100" dist="38100" dir="2700000" algn="tl">
                    <a:srgbClr val="000000">
                      <a:alpha val="43137"/>
                    </a:srgbClr>
                  </a:outerShdw>
                </a:effectLst>
              </a:rPr>
              <a:t>Mentioned by name 22x</a:t>
            </a:r>
            <a:endParaRPr lang="en-US" sz="3200" b="1" dirty="0">
              <a:solidFill>
                <a:schemeClr val="accent2">
                  <a:lumMod val="75000"/>
                </a:schemeClr>
              </a:solidFill>
              <a:effectLst>
                <a:outerShdw blurRad="38100" dist="38100" dir="2700000" algn="tl">
                  <a:srgbClr val="000000">
                    <a:alpha val="43137"/>
                  </a:srgbClr>
                </a:outerShdw>
              </a:effectLst>
              <a:latin typeface="UglyQua" pitchFamily="2" charset="0"/>
            </a:endParaRPr>
          </a:p>
        </p:txBody>
      </p:sp>
      <p:sp>
        <p:nvSpPr>
          <p:cNvPr id="6" name="TextBox 5"/>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effectLst>
                  <a:outerShdw blurRad="38100" dist="38100" dir="2700000" algn="tl">
                    <a:srgbClr val="000000">
                      <a:alpha val="43137"/>
                    </a:srgbClr>
                  </a:outerShdw>
                </a:effectLst>
                <a:latin typeface="UglyQua" pitchFamily="2" charset="0"/>
              </a:rPr>
              <a:t>1:1 – 2:22</a:t>
            </a:r>
            <a:endParaRPr lang="en-US" sz="4800" b="1" dirty="0">
              <a:ln>
                <a:solidFill>
                  <a:schemeClr val="bg1"/>
                </a:solidFill>
              </a:ln>
              <a:solidFill>
                <a:srgbClr val="FFFFFF"/>
              </a:solidFill>
              <a:effectLst>
                <a:outerShdw blurRad="38100" dist="38100" dir="2700000" algn="tl">
                  <a:srgbClr val="000000">
                    <a:alpha val="43137"/>
                  </a:srgbClr>
                </a:outerShdw>
              </a:effectLst>
              <a:latin typeface="UglyQua" pitchFamily="2" charset="0"/>
            </a:endParaRPr>
          </a:p>
        </p:txBody>
      </p:sp>
      <p:sp>
        <p:nvSpPr>
          <p:cNvPr id="2" name="TextBox 1"/>
          <p:cNvSpPr txBox="1"/>
          <p:nvPr/>
        </p:nvSpPr>
        <p:spPr>
          <a:xfrm>
            <a:off x="457200" y="3454063"/>
            <a:ext cx="82296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a:effectLst>
            <a:outerShdw blurRad="127000" dist="127000" dir="2700000" algn="tl" rotWithShape="0">
              <a:prstClr val="black">
                <a:alpha val="30000"/>
              </a:prstClr>
            </a:outerShdw>
          </a:effectLst>
        </p:spPr>
        <p:txBody>
          <a:bodyPr wrap="square" rtlCol="0">
            <a:spAutoFit/>
          </a:bodyPr>
          <a:lstStyle/>
          <a:p>
            <a:r>
              <a:rPr lang="en-US" sz="3200" b="1" dirty="0">
                <a:solidFill>
                  <a:schemeClr val="accent2">
                    <a:lumMod val="75000"/>
                  </a:schemeClr>
                </a:solidFill>
                <a:effectLst>
                  <a:outerShdw blurRad="38100" dist="38100" dir="2700000" algn="tl">
                    <a:srgbClr val="000000">
                      <a:alpha val="43137"/>
                    </a:srgbClr>
                  </a:outerShdw>
                </a:effectLst>
              </a:rPr>
              <a:t>Q</a:t>
            </a:r>
            <a:r>
              <a:rPr lang="en-US" sz="3200" b="1" dirty="0" smtClean="0">
                <a:solidFill>
                  <a:schemeClr val="accent2">
                    <a:lumMod val="75000"/>
                  </a:schemeClr>
                </a:solidFill>
                <a:effectLst>
                  <a:outerShdw blurRad="38100" dist="38100" dir="2700000" algn="tl">
                    <a:srgbClr val="000000">
                      <a:alpha val="43137"/>
                    </a:srgbClr>
                  </a:outerShdw>
                </a:effectLst>
              </a:rPr>
              <a:t>uoted </a:t>
            </a:r>
            <a:r>
              <a:rPr lang="en-US" sz="3200" b="1" dirty="0">
                <a:solidFill>
                  <a:schemeClr val="accent2">
                    <a:lumMod val="75000"/>
                  </a:schemeClr>
                </a:solidFill>
                <a:effectLst>
                  <a:outerShdw blurRad="38100" dist="38100" dir="2700000" algn="tl">
                    <a:srgbClr val="000000">
                      <a:alpha val="43137"/>
                    </a:srgbClr>
                  </a:outerShdw>
                </a:effectLst>
              </a:rPr>
              <a:t>no less than </a:t>
            </a:r>
            <a:r>
              <a:rPr lang="en-US" sz="3200" b="1" dirty="0" smtClean="0">
                <a:solidFill>
                  <a:schemeClr val="accent2">
                    <a:lumMod val="75000"/>
                  </a:schemeClr>
                </a:solidFill>
                <a:effectLst>
                  <a:outerShdw blurRad="38100" dist="38100" dir="2700000" algn="tl">
                    <a:srgbClr val="000000">
                      <a:alpha val="43137"/>
                    </a:srgbClr>
                  </a:outerShdw>
                </a:effectLst>
              </a:rPr>
              <a:t>65x </a:t>
            </a:r>
            <a:r>
              <a:rPr lang="en-US" sz="3200" b="1" dirty="0">
                <a:solidFill>
                  <a:schemeClr val="accent2">
                    <a:lumMod val="75000"/>
                  </a:schemeClr>
                </a:solidFill>
                <a:effectLst>
                  <a:outerShdw blurRad="38100" dist="38100" dir="2700000" algn="tl">
                    <a:srgbClr val="000000">
                      <a:alpha val="43137"/>
                    </a:srgbClr>
                  </a:outerShdw>
                </a:effectLst>
              </a:rPr>
              <a:t>in New Testament</a:t>
            </a:r>
            <a:endParaRPr lang="en-US" sz="3200" b="1" dirty="0">
              <a:solidFill>
                <a:schemeClr val="accent2">
                  <a:lumMod val="75000"/>
                </a:schemeClr>
              </a:solidFill>
              <a:effectLst>
                <a:outerShdw blurRad="38100" dist="38100" dir="2700000" algn="tl">
                  <a:srgbClr val="000000">
                    <a:alpha val="43137"/>
                  </a:srgbClr>
                </a:outerShdw>
              </a:effectLst>
              <a:latin typeface="UglyQua" pitchFamily="2" charset="0"/>
            </a:endParaRPr>
          </a:p>
        </p:txBody>
      </p:sp>
      <p:sp>
        <p:nvSpPr>
          <p:cNvPr id="10" name="TextBox 9"/>
          <p:cNvSpPr txBox="1"/>
          <p:nvPr/>
        </p:nvSpPr>
        <p:spPr>
          <a:xfrm>
            <a:off x="457200" y="2438400"/>
            <a:ext cx="8229600" cy="1015663"/>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a:effectLst>
            <a:outerShdw blurRad="127000" dist="127000" dir="2700000" algn="tl" rotWithShape="0">
              <a:prstClr val="black">
                <a:alpha val="30000"/>
              </a:prstClr>
            </a:outerShdw>
          </a:effectLst>
        </p:spPr>
        <p:txBody>
          <a:bodyPr wrap="square" rtlCol="0">
            <a:spAutoFit/>
          </a:bodyPr>
          <a:lstStyle/>
          <a:p>
            <a:r>
              <a:rPr lang="en-US" sz="3000" b="1" dirty="0" smtClean="0">
                <a:solidFill>
                  <a:schemeClr val="accent2">
                    <a:lumMod val="75000"/>
                  </a:schemeClr>
                </a:solidFill>
                <a:effectLst>
                  <a:outerShdw blurRad="38100" dist="38100" dir="2700000" algn="tl">
                    <a:srgbClr val="000000">
                      <a:alpha val="43137"/>
                    </a:srgbClr>
                  </a:outerShdw>
                </a:effectLst>
              </a:rPr>
              <a:t>Theme of chapters 40-66 – Grace, salvation and restoration</a:t>
            </a:r>
            <a:endParaRPr lang="en-US" sz="3000" b="1" dirty="0">
              <a:solidFill>
                <a:schemeClr val="accent2">
                  <a:lumMod val="75000"/>
                </a:schemeClr>
              </a:solidFill>
              <a:effectLst>
                <a:outerShdw blurRad="38100" dist="38100" dir="2700000" algn="tl">
                  <a:srgbClr val="000000">
                    <a:alpha val="43137"/>
                  </a:srgbClr>
                </a:outerShdw>
              </a:effectLst>
              <a:latin typeface="UglyQua" pitchFamily="2" charset="0"/>
            </a:endParaRPr>
          </a:p>
        </p:txBody>
      </p:sp>
      <p:sp>
        <p:nvSpPr>
          <p:cNvPr id="9" name="TextBox 8"/>
          <p:cNvSpPr txBox="1"/>
          <p:nvPr/>
        </p:nvSpPr>
        <p:spPr>
          <a:xfrm>
            <a:off x="457200" y="1371600"/>
            <a:ext cx="8229600" cy="1077218"/>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a:effectLst>
            <a:outerShdw blurRad="127000" dist="127000" dir="2700000" algn="tl" rotWithShape="0">
              <a:prstClr val="black">
                <a:alpha val="30000"/>
              </a:prstClr>
            </a:outerShdw>
          </a:effectLst>
        </p:spPr>
        <p:txBody>
          <a:bodyPr wrap="square" rtlCol="0">
            <a:spAutoFit/>
          </a:bodyPr>
          <a:lstStyle/>
          <a:p>
            <a:r>
              <a:rPr lang="en-US" sz="3200" b="1" dirty="0" smtClean="0">
                <a:solidFill>
                  <a:schemeClr val="accent2">
                    <a:lumMod val="75000"/>
                  </a:schemeClr>
                </a:solidFill>
                <a:effectLst>
                  <a:outerShdw blurRad="38100" dist="38100" dir="2700000" algn="tl">
                    <a:srgbClr val="000000">
                      <a:alpha val="43137"/>
                    </a:srgbClr>
                  </a:outerShdw>
                </a:effectLst>
              </a:rPr>
              <a:t>Theme</a:t>
            </a:r>
            <a:r>
              <a:rPr lang="en-US" sz="3200" b="1" dirty="0">
                <a:solidFill>
                  <a:schemeClr val="accent2">
                    <a:lumMod val="75000"/>
                  </a:schemeClr>
                </a:solidFill>
                <a:effectLst>
                  <a:outerShdw blurRad="38100" dist="38100" dir="2700000" algn="tl">
                    <a:srgbClr val="000000">
                      <a:alpha val="43137"/>
                    </a:srgbClr>
                  </a:outerShdw>
                </a:effectLst>
              </a:rPr>
              <a:t> </a:t>
            </a:r>
            <a:r>
              <a:rPr lang="en-US" sz="3200" b="1" dirty="0" smtClean="0">
                <a:solidFill>
                  <a:schemeClr val="accent2">
                    <a:lumMod val="75000"/>
                  </a:schemeClr>
                </a:solidFill>
                <a:effectLst>
                  <a:outerShdw blurRad="38100" dist="38100" dir="2700000" algn="tl">
                    <a:srgbClr val="000000">
                      <a:alpha val="43137"/>
                    </a:srgbClr>
                  </a:outerShdw>
                </a:effectLst>
              </a:rPr>
              <a:t>of chapters 1-39 – Law and </a:t>
            </a:r>
            <a:r>
              <a:rPr lang="en-US" sz="3200" b="1" dirty="0">
                <a:solidFill>
                  <a:schemeClr val="accent2">
                    <a:lumMod val="75000"/>
                  </a:schemeClr>
                </a:solidFill>
                <a:effectLst>
                  <a:outerShdw blurRad="38100" dist="38100" dir="2700000" algn="tl">
                    <a:srgbClr val="000000">
                      <a:alpha val="43137"/>
                    </a:srgbClr>
                  </a:outerShdw>
                </a:effectLst>
              </a:rPr>
              <a:t>judgment (1-39)</a:t>
            </a:r>
            <a:endParaRPr lang="en-US" sz="3000" b="1" dirty="0">
              <a:solidFill>
                <a:schemeClr val="accent2">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859306771"/>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par>
                          <p:cTn id="8" fill="hold">
                            <p:stCondLst>
                              <p:cond delay="500"/>
                            </p:stCondLst>
                            <p:childTnLst>
                              <p:par>
                                <p:cTn id="9" presetID="9" presetClass="emph" presetSubtype="0" grpId="2" nodeType="afterEffect">
                                  <p:stCondLst>
                                    <p:cond delay="0"/>
                                  </p:stCondLst>
                                  <p:childTnLst>
                                    <p:set>
                                      <p:cBhvr rctx="PPT">
                                        <p:cTn id="10" dur="indefinite"/>
                                        <p:tgtEl>
                                          <p:spTgt spid="9"/>
                                        </p:tgtEl>
                                        <p:attrNameLst>
                                          <p:attrName>style.opacity</p:attrName>
                                        </p:attrNameLst>
                                      </p:cBhvr>
                                      <p:to>
                                        <p:strVal val="0.5"/>
                                      </p:to>
                                    </p:set>
                                    <p:animEffect filter="image" prLst="opacity: 0.5">
                                      <p:cBhvr rctx="IE">
                                        <p:cTn id="11" dur="indefinite"/>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dissolve">
                                      <p:cBhvr>
                                        <p:cTn id="16" dur="500"/>
                                        <p:tgtEl>
                                          <p:spTgt spid="2"/>
                                        </p:tgtEl>
                                      </p:cBhvr>
                                    </p:animEffect>
                                  </p:childTnLst>
                                </p:cTn>
                              </p:par>
                            </p:childTnLst>
                          </p:cTn>
                        </p:par>
                        <p:par>
                          <p:cTn id="17" fill="hold">
                            <p:stCondLst>
                              <p:cond delay="500"/>
                            </p:stCondLst>
                            <p:childTnLst>
                              <p:par>
                                <p:cTn id="18" presetID="9" presetClass="emph" presetSubtype="0" grpId="2" nodeType="afterEffect">
                                  <p:stCondLst>
                                    <p:cond delay="0"/>
                                  </p:stCondLst>
                                  <p:childTnLst>
                                    <p:set>
                                      <p:cBhvr rctx="PPT">
                                        <p:cTn id="19" dur="indefinite"/>
                                        <p:tgtEl>
                                          <p:spTgt spid="10"/>
                                        </p:tgtEl>
                                        <p:attrNameLst>
                                          <p:attrName>style.opacity</p:attrName>
                                        </p:attrNameLst>
                                      </p:cBhvr>
                                      <p:to>
                                        <p:strVal val="0.5"/>
                                      </p:to>
                                    </p:set>
                                    <p:animEffect filter="image" prLst="opacity: 0.5">
                                      <p:cBhvr rctx="IE">
                                        <p:cTn id="20" dur="indefinite"/>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dissolve">
                                      <p:cBhvr>
                                        <p:cTn id="25" dur="500"/>
                                        <p:tgtEl>
                                          <p:spTgt spid="5"/>
                                        </p:tgtEl>
                                      </p:cBhvr>
                                    </p:animEffect>
                                  </p:childTnLst>
                                </p:cTn>
                              </p:par>
                            </p:childTnLst>
                          </p:cTn>
                        </p:par>
                        <p:par>
                          <p:cTn id="26" fill="hold">
                            <p:stCondLst>
                              <p:cond delay="500"/>
                            </p:stCondLst>
                            <p:childTnLst>
                              <p:par>
                                <p:cTn id="27" presetID="9" presetClass="emph" presetSubtype="0" grpId="1" nodeType="afterEffect">
                                  <p:stCondLst>
                                    <p:cond delay="0"/>
                                  </p:stCondLst>
                                  <p:childTnLst>
                                    <p:set>
                                      <p:cBhvr rctx="PPT">
                                        <p:cTn id="28" dur="indefinite"/>
                                        <p:tgtEl>
                                          <p:spTgt spid="2"/>
                                        </p:tgtEl>
                                        <p:attrNameLst>
                                          <p:attrName>style.opacity</p:attrName>
                                        </p:attrNameLst>
                                      </p:cBhvr>
                                      <p:to>
                                        <p:strVal val="0.5"/>
                                      </p:to>
                                    </p:set>
                                    <p:animEffect filter="image" prLst="opacity: 0.5">
                                      <p:cBhvr rctx="IE">
                                        <p:cTn id="29" dur="indefinite"/>
                                        <p:tgtEl>
                                          <p:spTgt spid="2"/>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xit" presetSubtype="0" fill="hold" grpId="1" nodeType="clickEffect">
                                  <p:stCondLst>
                                    <p:cond delay="0"/>
                                  </p:stCondLst>
                                  <p:childTnLst>
                                    <p:animEffect transition="out" filter="dissolve">
                                      <p:cBhvr>
                                        <p:cTn id="33" dur="500"/>
                                        <p:tgtEl>
                                          <p:spTgt spid="9"/>
                                        </p:tgtEl>
                                      </p:cBhvr>
                                    </p:animEffect>
                                    <p:set>
                                      <p:cBhvr>
                                        <p:cTn id="34" dur="1" fill="hold">
                                          <p:stCondLst>
                                            <p:cond delay="499"/>
                                          </p:stCondLst>
                                        </p:cTn>
                                        <p:tgtEl>
                                          <p:spTgt spid="9"/>
                                        </p:tgtEl>
                                        <p:attrNameLst>
                                          <p:attrName>style.visibility</p:attrName>
                                        </p:attrNameLst>
                                      </p:cBhvr>
                                      <p:to>
                                        <p:strVal val="hidden"/>
                                      </p:to>
                                    </p:set>
                                  </p:childTnLst>
                                </p:cTn>
                              </p:par>
                              <p:par>
                                <p:cTn id="35" presetID="9" presetClass="exit" presetSubtype="0" fill="hold" grpId="1" nodeType="withEffect">
                                  <p:stCondLst>
                                    <p:cond delay="0"/>
                                  </p:stCondLst>
                                  <p:childTnLst>
                                    <p:animEffect transition="out" filter="dissolve">
                                      <p:cBhvr>
                                        <p:cTn id="36" dur="500"/>
                                        <p:tgtEl>
                                          <p:spTgt spid="10"/>
                                        </p:tgtEl>
                                      </p:cBhvr>
                                    </p:animEffect>
                                    <p:set>
                                      <p:cBhvr>
                                        <p:cTn id="37" dur="1" fill="hold">
                                          <p:stCondLst>
                                            <p:cond delay="499"/>
                                          </p:stCondLst>
                                        </p:cTn>
                                        <p:tgtEl>
                                          <p:spTgt spid="10"/>
                                        </p:tgtEl>
                                        <p:attrNameLst>
                                          <p:attrName>style.visibility</p:attrName>
                                        </p:attrNameLst>
                                      </p:cBhvr>
                                      <p:to>
                                        <p:strVal val="hidden"/>
                                      </p:to>
                                    </p:set>
                                  </p:childTnLst>
                                </p:cTn>
                              </p:par>
                              <p:par>
                                <p:cTn id="38" presetID="9" presetClass="exit" presetSubtype="0" fill="hold" grpId="2" nodeType="withEffect">
                                  <p:stCondLst>
                                    <p:cond delay="0"/>
                                  </p:stCondLst>
                                  <p:childTnLst>
                                    <p:animEffect transition="out" filter="dissolve">
                                      <p:cBhvr>
                                        <p:cTn id="39" dur="500"/>
                                        <p:tgtEl>
                                          <p:spTgt spid="2"/>
                                        </p:tgtEl>
                                      </p:cBhvr>
                                    </p:animEffect>
                                    <p:set>
                                      <p:cBhvr>
                                        <p:cTn id="40" dur="1" fill="hold">
                                          <p:stCondLst>
                                            <p:cond delay="499"/>
                                          </p:stCondLst>
                                        </p:cTn>
                                        <p:tgtEl>
                                          <p:spTgt spid="2"/>
                                        </p:tgtEl>
                                        <p:attrNameLst>
                                          <p:attrName>style.visibility</p:attrName>
                                        </p:attrNameLst>
                                      </p:cBhvr>
                                      <p:to>
                                        <p:strVal val="hidden"/>
                                      </p:to>
                                    </p:set>
                                  </p:childTnLst>
                                </p:cTn>
                              </p:par>
                              <p:par>
                                <p:cTn id="41" presetID="9" presetClass="exit" presetSubtype="0" fill="hold" grpId="1" nodeType="withEffect">
                                  <p:stCondLst>
                                    <p:cond delay="0"/>
                                  </p:stCondLst>
                                  <p:childTnLst>
                                    <p:animEffect transition="out" filter="dissolve">
                                      <p:cBhvr>
                                        <p:cTn id="42" dur="500"/>
                                        <p:tgtEl>
                                          <p:spTgt spid="5"/>
                                        </p:tgtEl>
                                      </p:cBhvr>
                                    </p:animEffect>
                                    <p:set>
                                      <p:cBhvr>
                                        <p:cTn id="43"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2" grpId="0" animBg="1"/>
      <p:bldP spid="2" grpId="1" animBg="1"/>
      <p:bldP spid="2" grpId="2" animBg="1"/>
      <p:bldP spid="10" grpId="0" animBg="1"/>
      <p:bldP spid="10" grpId="1" animBg="1"/>
      <p:bldP spid="10" grpId="2" animBg="1"/>
      <p:bldP spid="9" grpId="1" animBg="1"/>
      <p:bldP spid="9" grpId="2"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457200" y="1349829"/>
            <a:ext cx="82296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a:effectLst>
            <a:outerShdw blurRad="127000" dist="127000" dir="2700000" algn="tl" rotWithShape="0">
              <a:prstClr val="black">
                <a:alpha val="30000"/>
              </a:prstClr>
            </a:outerShdw>
          </a:effectLst>
        </p:spPr>
        <p:txBody>
          <a:bodyPr wrap="square" rtlCol="0">
            <a:spAutoFit/>
          </a:bodyPr>
          <a:lstStyle/>
          <a:p>
            <a:r>
              <a:rPr lang="en-US" sz="3200" b="1" dirty="0" smtClean="0">
                <a:solidFill>
                  <a:schemeClr val="accent5">
                    <a:lumMod val="50000"/>
                  </a:schemeClr>
                </a:solidFill>
                <a:effectLst>
                  <a:outerShdw blurRad="38100" dist="38100" dir="2700000" algn="tl">
                    <a:srgbClr val="000000">
                      <a:alpha val="43137"/>
                    </a:srgbClr>
                  </a:outerShdw>
                </a:effectLst>
              </a:rPr>
              <a:t>Crib</a:t>
            </a:r>
            <a:r>
              <a:rPr lang="en-US" sz="3200" b="1" dirty="0" smtClean="0">
                <a:solidFill>
                  <a:srgbClr val="FFFFFF"/>
                </a:solidFill>
                <a:effectLst>
                  <a:outerShdw blurRad="38100" dist="38100" dir="2700000" algn="tl">
                    <a:srgbClr val="000000">
                      <a:alpha val="43137"/>
                    </a:srgbClr>
                  </a:outerShdw>
                </a:effectLst>
              </a:rPr>
              <a:t> </a:t>
            </a:r>
            <a:r>
              <a:rPr lang="en-US" sz="3200" b="1" dirty="0" smtClean="0">
                <a:solidFill>
                  <a:schemeClr val="accent2">
                    <a:lumMod val="75000"/>
                  </a:schemeClr>
                </a:solidFill>
                <a:effectLst>
                  <a:outerShdw blurRad="38100" dist="38100" dir="2700000" algn="tl">
                    <a:srgbClr val="000000">
                      <a:alpha val="43137"/>
                    </a:srgbClr>
                  </a:outerShdw>
                </a:effectLst>
              </a:rPr>
              <a:t>– NASB, NIV; </a:t>
            </a:r>
            <a:r>
              <a:rPr lang="en-US" sz="3200" b="1" dirty="0" smtClean="0">
                <a:solidFill>
                  <a:schemeClr val="accent5">
                    <a:lumMod val="50000"/>
                  </a:schemeClr>
                </a:solidFill>
                <a:effectLst>
                  <a:outerShdw blurRad="38100" dist="38100" dir="2700000" algn="tl">
                    <a:srgbClr val="000000">
                      <a:alpha val="43137"/>
                    </a:srgbClr>
                  </a:outerShdw>
                </a:effectLst>
              </a:rPr>
              <a:t>manger</a:t>
            </a:r>
            <a:r>
              <a:rPr lang="en-US" sz="3200" b="1" dirty="0" smtClean="0">
                <a:solidFill>
                  <a:srgbClr val="FFFFFF"/>
                </a:solidFill>
                <a:effectLst>
                  <a:outerShdw blurRad="38100" dist="38100" dir="2700000" algn="tl">
                    <a:srgbClr val="000000">
                      <a:alpha val="43137"/>
                    </a:srgbClr>
                  </a:outerShdw>
                </a:effectLst>
              </a:rPr>
              <a:t> </a:t>
            </a:r>
            <a:r>
              <a:rPr lang="en-US" sz="3200" b="1" dirty="0">
                <a:solidFill>
                  <a:schemeClr val="accent2">
                    <a:lumMod val="75000"/>
                  </a:schemeClr>
                </a:solidFill>
                <a:effectLst>
                  <a:outerShdw blurRad="38100" dist="38100" dir="2700000" algn="tl">
                    <a:srgbClr val="000000">
                      <a:alpha val="43137"/>
                    </a:srgbClr>
                  </a:outerShdw>
                </a:effectLst>
              </a:rPr>
              <a:t>(feed trough)</a:t>
            </a:r>
            <a:endParaRPr lang="en-US" sz="3000" b="1" dirty="0">
              <a:solidFill>
                <a:schemeClr val="accent2">
                  <a:lumMod val="75000"/>
                </a:schemeClr>
              </a:solidFill>
              <a:effectLst>
                <a:outerShdw blurRad="38100" dist="38100" dir="2700000" algn="tl">
                  <a:srgbClr val="000000">
                    <a:alpha val="43137"/>
                  </a:srgbClr>
                </a:outerShdw>
              </a:effectLst>
            </a:endParaRPr>
          </a:p>
        </p:txBody>
      </p:sp>
      <p:sp>
        <p:nvSpPr>
          <p:cNvPr id="3" name="TextBox 2"/>
          <p:cNvSpPr txBox="1"/>
          <p:nvPr/>
        </p:nvSpPr>
        <p:spPr>
          <a:xfrm>
            <a:off x="457200" y="5943600"/>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effectLst>
                  <a:outerShdw blurRad="38100" dist="38100" dir="2700000" algn="tl">
                    <a:srgbClr val="000000">
                      <a:alpha val="43137"/>
                    </a:srgbClr>
                  </a:outerShdw>
                </a:effectLst>
                <a:latin typeface="UglyQua" pitchFamily="2" charset="0"/>
              </a:rPr>
              <a:t>1:1 – 2:22</a:t>
            </a:r>
            <a:endParaRPr lang="en-US" sz="4800" b="1" dirty="0">
              <a:ln>
                <a:solidFill>
                  <a:schemeClr val="bg1"/>
                </a:solidFill>
              </a:ln>
              <a:solidFill>
                <a:srgbClr val="FFFFFF"/>
              </a:solidFill>
              <a:effectLst>
                <a:outerShdw blurRad="38100" dist="38100" dir="2700000" algn="tl">
                  <a:srgbClr val="000000">
                    <a:alpha val="43137"/>
                  </a:srgbClr>
                </a:outerShdw>
              </a:effectLst>
              <a:latin typeface="UglyQua" pitchFamily="2" charset="0"/>
            </a:endParaRPr>
          </a:p>
        </p:txBody>
      </p:sp>
    </p:spTree>
    <p:extLst>
      <p:ext uri="{BB962C8B-B14F-4D97-AF65-F5344CB8AC3E}">
        <p14:creationId xmlns:p14="http://schemas.microsoft.com/office/powerpoint/2010/main" xmlns="" val="33209983"/>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1" nodeType="clickEffect">
                                  <p:stCondLst>
                                    <p:cond delay="0"/>
                                  </p:stCondLst>
                                  <p:childTnLst>
                                    <p:animEffect transition="out" filter="dissolv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68086" y="2427982"/>
            <a:ext cx="8229600" cy="1077218"/>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a:effectLst>
            <a:outerShdw blurRad="127000" dist="127000" dir="2700000" algn="tl" rotWithShape="0">
              <a:prstClr val="black">
                <a:alpha val="30000"/>
              </a:prstClr>
            </a:outerShdw>
          </a:effectLst>
        </p:spPr>
        <p:txBody>
          <a:bodyPr wrap="square" rtlCol="0">
            <a:spAutoFit/>
          </a:bodyPr>
          <a:lstStyle/>
          <a:p>
            <a:r>
              <a:rPr lang="en-US" sz="3200" b="1" dirty="0">
                <a:solidFill>
                  <a:schemeClr val="accent5">
                    <a:lumMod val="50000"/>
                  </a:schemeClr>
                </a:solidFill>
                <a:effectLst>
                  <a:outerShdw blurRad="38100" dist="38100" dir="2700000" algn="tl">
                    <a:srgbClr val="000000">
                      <a:alpha val="43137"/>
                    </a:srgbClr>
                  </a:outerShdw>
                </a:effectLst>
              </a:rPr>
              <a:t>Smitten</a:t>
            </a:r>
            <a:r>
              <a:rPr lang="en-US" sz="3200" b="1" i="1" dirty="0">
                <a:solidFill>
                  <a:schemeClr val="accent5">
                    <a:lumMod val="50000"/>
                  </a:schemeClr>
                </a:solidFill>
                <a:effectLst>
                  <a:outerShdw blurRad="38100" dist="38100" dir="2700000" algn="tl">
                    <a:srgbClr val="000000">
                      <a:alpha val="43137"/>
                    </a:srgbClr>
                  </a:outerShdw>
                </a:effectLst>
              </a:rPr>
              <a:t> </a:t>
            </a:r>
            <a:r>
              <a:rPr lang="en-US" sz="3200" b="1" dirty="0">
                <a:solidFill>
                  <a:schemeClr val="accent2">
                    <a:lumMod val="75000"/>
                  </a:schemeClr>
                </a:solidFill>
                <a:effectLst>
                  <a:outerShdw blurRad="38100" dist="38100" dir="2700000" algn="tl">
                    <a:srgbClr val="000000">
                      <a:alpha val="43137"/>
                    </a:srgbClr>
                  </a:outerShdw>
                </a:effectLst>
              </a:rPr>
              <a:t>by God, borne our</a:t>
            </a:r>
            <a:r>
              <a:rPr lang="en-US" sz="3200" b="1" i="1" dirty="0">
                <a:solidFill>
                  <a:schemeClr val="accent2">
                    <a:lumMod val="75000"/>
                  </a:schemeClr>
                </a:solidFill>
                <a:effectLst>
                  <a:outerShdw blurRad="38100" dist="38100" dir="2700000" algn="tl">
                    <a:srgbClr val="000000">
                      <a:alpha val="43137"/>
                    </a:srgbClr>
                  </a:outerShdw>
                </a:effectLst>
              </a:rPr>
              <a:t> </a:t>
            </a:r>
            <a:r>
              <a:rPr lang="en-US" sz="3200" b="1" dirty="0">
                <a:solidFill>
                  <a:schemeClr val="accent5">
                    <a:lumMod val="50000"/>
                  </a:schemeClr>
                </a:solidFill>
                <a:effectLst>
                  <a:outerShdw blurRad="38100" dist="38100" dir="2700000" algn="tl">
                    <a:srgbClr val="000000">
                      <a:alpha val="43137"/>
                    </a:srgbClr>
                  </a:outerShdw>
                </a:effectLst>
              </a:rPr>
              <a:t>griefs</a:t>
            </a:r>
            <a:r>
              <a:rPr lang="en-US" sz="3200" b="1" i="1" dirty="0">
                <a:solidFill>
                  <a:schemeClr val="accent2">
                    <a:lumMod val="75000"/>
                  </a:schemeClr>
                </a:solidFill>
                <a:effectLst>
                  <a:outerShdw blurRad="38100" dist="38100" dir="2700000" algn="tl">
                    <a:srgbClr val="000000">
                      <a:alpha val="43137"/>
                    </a:srgbClr>
                  </a:outerShdw>
                </a:effectLst>
              </a:rPr>
              <a:t>, </a:t>
            </a:r>
            <a:r>
              <a:rPr lang="en-US" sz="3200" b="1" dirty="0">
                <a:solidFill>
                  <a:schemeClr val="accent2">
                    <a:lumMod val="75000"/>
                  </a:schemeClr>
                </a:solidFill>
                <a:effectLst>
                  <a:outerShdw blurRad="38100" dist="38100" dir="2700000" algn="tl">
                    <a:srgbClr val="000000">
                      <a:alpha val="43137"/>
                    </a:srgbClr>
                  </a:outerShdw>
                </a:effectLst>
              </a:rPr>
              <a:t>by His</a:t>
            </a:r>
            <a:r>
              <a:rPr lang="en-US" sz="3200" b="1" i="1" dirty="0">
                <a:solidFill>
                  <a:schemeClr val="accent2">
                    <a:lumMod val="75000"/>
                  </a:schemeClr>
                </a:solidFill>
                <a:effectLst>
                  <a:outerShdw blurRad="38100" dist="38100" dir="2700000" algn="tl">
                    <a:srgbClr val="000000">
                      <a:alpha val="43137"/>
                    </a:srgbClr>
                  </a:outerShdw>
                </a:effectLst>
              </a:rPr>
              <a:t> </a:t>
            </a:r>
            <a:r>
              <a:rPr lang="en-US" sz="3200" b="1" dirty="0">
                <a:solidFill>
                  <a:schemeClr val="accent5">
                    <a:lumMod val="50000"/>
                  </a:schemeClr>
                </a:solidFill>
                <a:effectLst>
                  <a:outerShdw blurRad="38100" dist="38100" dir="2700000" algn="tl">
                    <a:srgbClr val="000000">
                      <a:alpha val="43137"/>
                    </a:srgbClr>
                  </a:outerShdw>
                </a:effectLst>
              </a:rPr>
              <a:t>stripes</a:t>
            </a:r>
          </a:p>
        </p:txBody>
      </p:sp>
      <p:sp>
        <p:nvSpPr>
          <p:cNvPr id="9" name="TextBox 8"/>
          <p:cNvSpPr txBox="1"/>
          <p:nvPr/>
        </p:nvSpPr>
        <p:spPr>
          <a:xfrm>
            <a:off x="468086" y="1357086"/>
            <a:ext cx="8229600" cy="1077218"/>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a:effectLst>
            <a:outerShdw blurRad="127000" dist="127000" dir="2700000" algn="tl" rotWithShape="0">
              <a:prstClr val="black">
                <a:alpha val="30000"/>
              </a:prstClr>
            </a:outerShdw>
          </a:effectLst>
        </p:spPr>
        <p:txBody>
          <a:bodyPr wrap="square" rtlCol="0">
            <a:spAutoFit/>
          </a:bodyPr>
          <a:lstStyle/>
          <a:p>
            <a:r>
              <a:rPr lang="en-US" sz="3200" b="1" dirty="0">
                <a:solidFill>
                  <a:schemeClr val="accent5">
                    <a:lumMod val="50000"/>
                  </a:schemeClr>
                </a:solidFill>
                <a:effectLst>
                  <a:outerShdw blurRad="38100" dist="38100" dir="2700000" algn="tl">
                    <a:srgbClr val="000000">
                      <a:alpha val="43137"/>
                    </a:srgbClr>
                  </a:outerShdw>
                </a:effectLst>
              </a:rPr>
              <a:t>Stricken</a:t>
            </a:r>
            <a:r>
              <a:rPr lang="en-US" sz="3200" b="1" dirty="0">
                <a:solidFill>
                  <a:schemeClr val="accent2">
                    <a:lumMod val="75000"/>
                  </a:schemeClr>
                </a:solidFill>
                <a:effectLst>
                  <a:outerShdw blurRad="38100" dist="38100" dir="2700000" algn="tl">
                    <a:srgbClr val="000000">
                      <a:alpha val="43137"/>
                    </a:srgbClr>
                  </a:outerShdw>
                </a:effectLst>
              </a:rPr>
              <a:t>, </a:t>
            </a:r>
            <a:r>
              <a:rPr lang="en-US" sz="3200" b="1" dirty="0">
                <a:solidFill>
                  <a:schemeClr val="accent5">
                    <a:lumMod val="50000"/>
                  </a:schemeClr>
                </a:solidFill>
                <a:effectLst>
                  <a:outerShdw blurRad="38100" dist="38100" dir="2700000" algn="tl">
                    <a:srgbClr val="000000">
                      <a:alpha val="43137"/>
                    </a:srgbClr>
                  </a:outerShdw>
                </a:effectLst>
              </a:rPr>
              <a:t>sick</a:t>
            </a:r>
            <a:r>
              <a:rPr lang="en-US" sz="3200" b="1" dirty="0">
                <a:solidFill>
                  <a:schemeClr val="accent2">
                    <a:lumMod val="75000"/>
                  </a:schemeClr>
                </a:solidFill>
                <a:effectLst>
                  <a:outerShdw blurRad="38100" dist="38100" dir="2700000" algn="tl">
                    <a:srgbClr val="000000">
                      <a:alpha val="43137"/>
                    </a:srgbClr>
                  </a:outerShdw>
                </a:effectLst>
              </a:rPr>
              <a:t> (v. 5) and </a:t>
            </a:r>
            <a:r>
              <a:rPr lang="en-US" sz="3200" b="1" dirty="0">
                <a:solidFill>
                  <a:schemeClr val="accent5">
                    <a:lumMod val="50000"/>
                  </a:schemeClr>
                </a:solidFill>
                <a:effectLst>
                  <a:outerShdw blurRad="38100" dist="38100" dir="2700000" algn="tl">
                    <a:srgbClr val="000000">
                      <a:alpha val="43137"/>
                    </a:srgbClr>
                  </a:outerShdw>
                </a:effectLst>
              </a:rPr>
              <a:t>bruises</a:t>
            </a:r>
            <a:r>
              <a:rPr lang="en-US" sz="3200" b="1" dirty="0">
                <a:solidFill>
                  <a:schemeClr val="accent2">
                    <a:lumMod val="75000"/>
                  </a:schemeClr>
                </a:solidFill>
                <a:effectLst>
                  <a:outerShdw blurRad="38100" dist="38100" dir="2700000" algn="tl">
                    <a:srgbClr val="000000">
                      <a:alpha val="43137"/>
                    </a:srgbClr>
                  </a:outerShdw>
                </a:effectLst>
              </a:rPr>
              <a:t> are the same 3 words in 53:4, 5</a:t>
            </a:r>
          </a:p>
        </p:txBody>
      </p:sp>
      <p:sp>
        <p:nvSpPr>
          <p:cNvPr id="4" name="TextBox 3"/>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effectLst>
                  <a:outerShdw blurRad="38100" dist="38100" dir="2700000" algn="tl">
                    <a:srgbClr val="000000">
                      <a:alpha val="43137"/>
                    </a:srgbClr>
                  </a:outerShdw>
                </a:effectLst>
                <a:latin typeface="UglyQua" pitchFamily="2" charset="0"/>
              </a:rPr>
              <a:t>1:1 – 2:22</a:t>
            </a:r>
            <a:endParaRPr lang="en-US" sz="4800" b="1" dirty="0">
              <a:ln>
                <a:solidFill>
                  <a:schemeClr val="bg1"/>
                </a:solidFill>
              </a:ln>
              <a:solidFill>
                <a:srgbClr val="FFFFFF"/>
              </a:solidFill>
              <a:effectLst>
                <a:outerShdw blurRad="38100" dist="38100" dir="2700000" algn="tl">
                  <a:srgbClr val="000000">
                    <a:alpha val="43137"/>
                  </a:srgbClr>
                </a:outerShdw>
              </a:effectLst>
              <a:latin typeface="UglyQua" pitchFamily="2" charset="0"/>
            </a:endParaRPr>
          </a:p>
        </p:txBody>
      </p:sp>
      <p:sp>
        <p:nvSpPr>
          <p:cNvPr id="2" name="Oval 1"/>
          <p:cNvSpPr/>
          <p:nvPr/>
        </p:nvSpPr>
        <p:spPr>
          <a:xfrm>
            <a:off x="424542" y="1248228"/>
            <a:ext cx="1752600" cy="776514"/>
          </a:xfrm>
          <a:prstGeom prst="ellipse">
            <a:avLst/>
          </a:prstGeom>
          <a:no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accent2">
                  <a:lumMod val="75000"/>
                </a:schemeClr>
              </a:solidFill>
            </a:endParaRPr>
          </a:p>
          <a:p>
            <a:pPr algn="ctr"/>
            <a:endParaRPr lang="en-US" dirty="0">
              <a:solidFill>
                <a:schemeClr val="accent2">
                  <a:lumMod val="75000"/>
                </a:schemeClr>
              </a:solidFill>
            </a:endParaRPr>
          </a:p>
          <a:p>
            <a:pPr algn="ctr"/>
            <a:endParaRPr lang="en-US" dirty="0" smtClean="0">
              <a:solidFill>
                <a:schemeClr val="accent2">
                  <a:lumMod val="75000"/>
                </a:schemeClr>
              </a:solidFill>
            </a:endParaRPr>
          </a:p>
          <a:p>
            <a:pPr algn="ctr"/>
            <a:endParaRPr lang="en-US" dirty="0">
              <a:solidFill>
                <a:schemeClr val="accent2">
                  <a:lumMod val="75000"/>
                </a:schemeClr>
              </a:solidFill>
            </a:endParaRPr>
          </a:p>
        </p:txBody>
      </p:sp>
      <p:sp>
        <p:nvSpPr>
          <p:cNvPr id="12" name="Oval 11"/>
          <p:cNvSpPr/>
          <p:nvPr/>
        </p:nvSpPr>
        <p:spPr>
          <a:xfrm>
            <a:off x="428172" y="2300514"/>
            <a:ext cx="1629228" cy="776514"/>
          </a:xfrm>
          <a:prstGeom prst="ellipse">
            <a:avLst/>
          </a:prstGeom>
          <a:no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75000"/>
                </a:schemeClr>
              </a:solidFill>
            </a:endParaRPr>
          </a:p>
        </p:txBody>
      </p:sp>
      <p:sp>
        <p:nvSpPr>
          <p:cNvPr id="13" name="Oval 12"/>
          <p:cNvSpPr/>
          <p:nvPr/>
        </p:nvSpPr>
        <p:spPr>
          <a:xfrm>
            <a:off x="2042886" y="1266372"/>
            <a:ext cx="876300" cy="776514"/>
          </a:xfrm>
          <a:prstGeom prst="ellipse">
            <a:avLst/>
          </a:prstGeom>
          <a:no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accent2">
                  <a:lumMod val="75000"/>
                </a:schemeClr>
              </a:solidFill>
            </a:endParaRPr>
          </a:p>
          <a:p>
            <a:pPr algn="ctr"/>
            <a:endParaRPr lang="en-US" dirty="0">
              <a:solidFill>
                <a:schemeClr val="accent2">
                  <a:lumMod val="75000"/>
                </a:schemeClr>
              </a:solidFill>
            </a:endParaRPr>
          </a:p>
          <a:p>
            <a:pPr algn="ctr"/>
            <a:endParaRPr lang="en-US" dirty="0" smtClean="0">
              <a:solidFill>
                <a:schemeClr val="accent2">
                  <a:lumMod val="75000"/>
                </a:schemeClr>
              </a:solidFill>
            </a:endParaRPr>
          </a:p>
          <a:p>
            <a:pPr algn="ctr"/>
            <a:endParaRPr lang="en-US" dirty="0">
              <a:solidFill>
                <a:schemeClr val="accent2">
                  <a:lumMod val="75000"/>
                </a:schemeClr>
              </a:solidFill>
            </a:endParaRPr>
          </a:p>
        </p:txBody>
      </p:sp>
      <p:sp>
        <p:nvSpPr>
          <p:cNvPr id="14" name="Oval 13"/>
          <p:cNvSpPr/>
          <p:nvPr/>
        </p:nvSpPr>
        <p:spPr>
          <a:xfrm>
            <a:off x="4953000" y="2318658"/>
            <a:ext cx="1524000" cy="776514"/>
          </a:xfrm>
          <a:prstGeom prst="ellipse">
            <a:avLst/>
          </a:prstGeom>
          <a:no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75000"/>
                </a:schemeClr>
              </a:solidFill>
            </a:endParaRPr>
          </a:p>
        </p:txBody>
      </p:sp>
      <p:sp>
        <p:nvSpPr>
          <p:cNvPr id="15" name="Oval 14"/>
          <p:cNvSpPr/>
          <p:nvPr/>
        </p:nvSpPr>
        <p:spPr>
          <a:xfrm>
            <a:off x="4372428" y="1266372"/>
            <a:ext cx="1524000" cy="776514"/>
          </a:xfrm>
          <a:prstGeom prst="ellipse">
            <a:avLst/>
          </a:prstGeom>
          <a:no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accent2">
                  <a:lumMod val="75000"/>
                </a:schemeClr>
              </a:solidFill>
            </a:endParaRPr>
          </a:p>
          <a:p>
            <a:pPr algn="ctr"/>
            <a:endParaRPr lang="en-US" dirty="0">
              <a:solidFill>
                <a:schemeClr val="accent2">
                  <a:lumMod val="75000"/>
                </a:schemeClr>
              </a:solidFill>
            </a:endParaRPr>
          </a:p>
          <a:p>
            <a:pPr algn="ctr"/>
            <a:endParaRPr lang="en-US" dirty="0" smtClean="0">
              <a:solidFill>
                <a:schemeClr val="accent2">
                  <a:lumMod val="75000"/>
                </a:schemeClr>
              </a:solidFill>
            </a:endParaRPr>
          </a:p>
          <a:p>
            <a:pPr algn="ctr"/>
            <a:endParaRPr lang="en-US" dirty="0">
              <a:solidFill>
                <a:schemeClr val="accent2">
                  <a:lumMod val="75000"/>
                </a:schemeClr>
              </a:solidFill>
            </a:endParaRPr>
          </a:p>
        </p:txBody>
      </p:sp>
      <p:sp>
        <p:nvSpPr>
          <p:cNvPr id="16" name="Oval 15"/>
          <p:cNvSpPr/>
          <p:nvPr/>
        </p:nvSpPr>
        <p:spPr>
          <a:xfrm>
            <a:off x="457200" y="2862942"/>
            <a:ext cx="1371600" cy="776514"/>
          </a:xfrm>
          <a:prstGeom prst="ellipse">
            <a:avLst/>
          </a:prstGeom>
          <a:no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75000"/>
                </a:schemeClr>
              </a:solidFill>
            </a:endParaRPr>
          </a:p>
        </p:txBody>
      </p:sp>
    </p:spTree>
    <p:extLst>
      <p:ext uri="{BB962C8B-B14F-4D97-AF65-F5344CB8AC3E}">
        <p14:creationId xmlns:p14="http://schemas.microsoft.com/office/powerpoint/2010/main" xmlns="" val="3105204948"/>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heel(1)">
                                      <p:cBhvr>
                                        <p:cTn id="12" dur="1000"/>
                                        <p:tgtEl>
                                          <p:spTgt spid="2"/>
                                        </p:tgtEl>
                                      </p:cBhvr>
                                    </p:animEffect>
                                  </p:childTnLst>
                                </p:cTn>
                              </p:par>
                            </p:childTnLst>
                          </p:cTn>
                        </p:par>
                        <p:par>
                          <p:cTn id="13" fill="hold">
                            <p:stCondLst>
                              <p:cond delay="1000"/>
                            </p:stCondLst>
                            <p:childTnLst>
                              <p:par>
                                <p:cTn id="14" presetID="21" presetClass="entr" presetSubtype="1" fill="hold" grpId="0" nodeType="after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wheel(1)">
                                      <p:cBhvr>
                                        <p:cTn id="16" dur="10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xit" presetSubtype="1" fill="hold" grpId="1" nodeType="clickEffect">
                                  <p:stCondLst>
                                    <p:cond delay="0"/>
                                  </p:stCondLst>
                                  <p:childTnLst>
                                    <p:animEffect transition="out" filter="wheel(1)">
                                      <p:cBhvr>
                                        <p:cTn id="20" dur="1000"/>
                                        <p:tgtEl>
                                          <p:spTgt spid="2"/>
                                        </p:tgtEl>
                                      </p:cBhvr>
                                    </p:animEffect>
                                    <p:set>
                                      <p:cBhvr>
                                        <p:cTn id="21" dur="1" fill="hold">
                                          <p:stCondLst>
                                            <p:cond delay="999"/>
                                          </p:stCondLst>
                                        </p:cTn>
                                        <p:tgtEl>
                                          <p:spTgt spid="2"/>
                                        </p:tgtEl>
                                        <p:attrNameLst>
                                          <p:attrName>style.visibility</p:attrName>
                                        </p:attrNameLst>
                                      </p:cBhvr>
                                      <p:to>
                                        <p:strVal val="hidden"/>
                                      </p:to>
                                    </p:set>
                                  </p:childTnLst>
                                </p:cTn>
                              </p:par>
                              <p:par>
                                <p:cTn id="22" presetID="21" presetClass="exit" presetSubtype="1" fill="hold" grpId="1" nodeType="withEffect">
                                  <p:stCondLst>
                                    <p:cond delay="0"/>
                                  </p:stCondLst>
                                  <p:childTnLst>
                                    <p:animEffect transition="out" filter="wheel(1)">
                                      <p:cBhvr>
                                        <p:cTn id="23" dur="1000"/>
                                        <p:tgtEl>
                                          <p:spTgt spid="12"/>
                                        </p:tgtEl>
                                      </p:cBhvr>
                                    </p:animEffect>
                                    <p:set>
                                      <p:cBhvr>
                                        <p:cTn id="24" dur="1" fill="hold">
                                          <p:stCondLst>
                                            <p:cond delay="999"/>
                                          </p:stCondLst>
                                        </p:cTn>
                                        <p:tgtEl>
                                          <p:spTgt spid="12"/>
                                        </p:tgtEl>
                                        <p:attrNameLst>
                                          <p:attrName>style.visibility</p:attrName>
                                        </p:attrNameLst>
                                      </p:cBhvr>
                                      <p:to>
                                        <p:strVal val="hidden"/>
                                      </p:to>
                                    </p:set>
                                  </p:childTnLst>
                                </p:cTn>
                              </p:par>
                            </p:childTnLst>
                          </p:cTn>
                        </p:par>
                        <p:par>
                          <p:cTn id="25" fill="hold">
                            <p:stCondLst>
                              <p:cond delay="1000"/>
                            </p:stCondLst>
                            <p:childTnLst>
                              <p:par>
                                <p:cTn id="26" presetID="21" presetClass="entr" presetSubtype="1" fill="hold" grpId="0" nodeType="after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heel(1)">
                                      <p:cBhvr>
                                        <p:cTn id="28" dur="1000"/>
                                        <p:tgtEl>
                                          <p:spTgt spid="13"/>
                                        </p:tgtEl>
                                      </p:cBhvr>
                                    </p:animEffect>
                                  </p:childTnLst>
                                </p:cTn>
                              </p:par>
                            </p:childTnLst>
                          </p:cTn>
                        </p:par>
                        <p:par>
                          <p:cTn id="29" fill="hold">
                            <p:stCondLst>
                              <p:cond delay="2000"/>
                            </p:stCondLst>
                            <p:childTnLst>
                              <p:par>
                                <p:cTn id="30" presetID="21" presetClass="entr" presetSubtype="1" fill="hold" grpId="0" nodeType="after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heel(1)">
                                      <p:cBhvr>
                                        <p:cTn id="32" dur="10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xit" presetSubtype="0" fill="hold" grpId="1" nodeType="clickEffect">
                                  <p:stCondLst>
                                    <p:cond delay="0"/>
                                  </p:stCondLst>
                                  <p:childTnLst>
                                    <p:animEffect transition="out" filter="dissolve">
                                      <p:cBhvr>
                                        <p:cTn id="36" dur="500"/>
                                        <p:tgtEl>
                                          <p:spTgt spid="13"/>
                                        </p:tgtEl>
                                      </p:cBhvr>
                                    </p:animEffect>
                                    <p:set>
                                      <p:cBhvr>
                                        <p:cTn id="37" dur="1" fill="hold">
                                          <p:stCondLst>
                                            <p:cond delay="499"/>
                                          </p:stCondLst>
                                        </p:cTn>
                                        <p:tgtEl>
                                          <p:spTgt spid="13"/>
                                        </p:tgtEl>
                                        <p:attrNameLst>
                                          <p:attrName>style.visibility</p:attrName>
                                        </p:attrNameLst>
                                      </p:cBhvr>
                                      <p:to>
                                        <p:strVal val="hidden"/>
                                      </p:to>
                                    </p:set>
                                  </p:childTnLst>
                                </p:cTn>
                              </p:par>
                              <p:par>
                                <p:cTn id="38" presetID="9" presetClass="exit" presetSubtype="0" fill="hold" grpId="1" nodeType="withEffect">
                                  <p:stCondLst>
                                    <p:cond delay="0"/>
                                  </p:stCondLst>
                                  <p:childTnLst>
                                    <p:animEffect transition="out" filter="dissolve">
                                      <p:cBhvr>
                                        <p:cTn id="39" dur="500"/>
                                        <p:tgtEl>
                                          <p:spTgt spid="14"/>
                                        </p:tgtEl>
                                      </p:cBhvr>
                                    </p:animEffect>
                                    <p:set>
                                      <p:cBhvr>
                                        <p:cTn id="40" dur="1" fill="hold">
                                          <p:stCondLst>
                                            <p:cond delay="499"/>
                                          </p:stCondLst>
                                        </p:cTn>
                                        <p:tgtEl>
                                          <p:spTgt spid="14"/>
                                        </p:tgtEl>
                                        <p:attrNameLst>
                                          <p:attrName>style.visibility</p:attrName>
                                        </p:attrNameLst>
                                      </p:cBhvr>
                                      <p:to>
                                        <p:strVal val="hidden"/>
                                      </p:to>
                                    </p:set>
                                  </p:childTnLst>
                                </p:cTn>
                              </p:par>
                            </p:childTnLst>
                          </p:cTn>
                        </p:par>
                        <p:par>
                          <p:cTn id="41" fill="hold">
                            <p:stCondLst>
                              <p:cond delay="500"/>
                            </p:stCondLst>
                            <p:childTnLst>
                              <p:par>
                                <p:cTn id="42" presetID="21" presetClass="entr" presetSubtype="1" fill="hold" grpId="0" nodeType="after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wheel(1)">
                                      <p:cBhvr>
                                        <p:cTn id="44" dur="1000"/>
                                        <p:tgtEl>
                                          <p:spTgt spid="15"/>
                                        </p:tgtEl>
                                      </p:cBhvr>
                                    </p:animEffect>
                                  </p:childTnLst>
                                </p:cTn>
                              </p:par>
                            </p:childTnLst>
                          </p:cTn>
                        </p:par>
                        <p:par>
                          <p:cTn id="45" fill="hold">
                            <p:stCondLst>
                              <p:cond delay="1500"/>
                            </p:stCondLst>
                            <p:childTnLst>
                              <p:par>
                                <p:cTn id="46" presetID="21" presetClass="entr" presetSubtype="1" fill="hold" grpId="0" nodeType="after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wheel(1)">
                                      <p:cBhvr>
                                        <p:cTn id="48" dur="1000"/>
                                        <p:tgtEl>
                                          <p:spTgt spid="16"/>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xit" presetSubtype="0" fill="hold" grpId="1" nodeType="clickEffect">
                                  <p:stCondLst>
                                    <p:cond delay="0"/>
                                  </p:stCondLst>
                                  <p:childTnLst>
                                    <p:animEffect transition="out" filter="dissolve">
                                      <p:cBhvr>
                                        <p:cTn id="52" dur="500"/>
                                        <p:tgtEl>
                                          <p:spTgt spid="9"/>
                                        </p:tgtEl>
                                      </p:cBhvr>
                                    </p:animEffect>
                                    <p:set>
                                      <p:cBhvr>
                                        <p:cTn id="53" dur="1" fill="hold">
                                          <p:stCondLst>
                                            <p:cond delay="499"/>
                                          </p:stCondLst>
                                        </p:cTn>
                                        <p:tgtEl>
                                          <p:spTgt spid="9"/>
                                        </p:tgtEl>
                                        <p:attrNameLst>
                                          <p:attrName>style.visibility</p:attrName>
                                        </p:attrNameLst>
                                      </p:cBhvr>
                                      <p:to>
                                        <p:strVal val="hidden"/>
                                      </p:to>
                                    </p:set>
                                  </p:childTnLst>
                                </p:cTn>
                              </p:par>
                              <p:par>
                                <p:cTn id="54" presetID="9" presetClass="exit" presetSubtype="0" fill="hold" grpId="1" nodeType="withEffect">
                                  <p:stCondLst>
                                    <p:cond delay="0"/>
                                  </p:stCondLst>
                                  <p:childTnLst>
                                    <p:animEffect transition="out" filter="dissolve">
                                      <p:cBhvr>
                                        <p:cTn id="55" dur="500"/>
                                        <p:tgtEl>
                                          <p:spTgt spid="3"/>
                                        </p:tgtEl>
                                      </p:cBhvr>
                                    </p:animEffect>
                                    <p:set>
                                      <p:cBhvr>
                                        <p:cTn id="56" dur="1" fill="hold">
                                          <p:stCondLst>
                                            <p:cond delay="499"/>
                                          </p:stCondLst>
                                        </p:cTn>
                                        <p:tgtEl>
                                          <p:spTgt spid="3"/>
                                        </p:tgtEl>
                                        <p:attrNameLst>
                                          <p:attrName>style.visibility</p:attrName>
                                        </p:attrNameLst>
                                      </p:cBhvr>
                                      <p:to>
                                        <p:strVal val="hidden"/>
                                      </p:to>
                                    </p:set>
                                  </p:childTnLst>
                                </p:cTn>
                              </p:par>
                              <p:par>
                                <p:cTn id="57" presetID="9" presetClass="exit" presetSubtype="0" fill="hold" grpId="1" nodeType="withEffect">
                                  <p:stCondLst>
                                    <p:cond delay="0"/>
                                  </p:stCondLst>
                                  <p:childTnLst>
                                    <p:animEffect transition="out" filter="dissolve">
                                      <p:cBhvr>
                                        <p:cTn id="58" dur="500"/>
                                        <p:tgtEl>
                                          <p:spTgt spid="15"/>
                                        </p:tgtEl>
                                      </p:cBhvr>
                                    </p:animEffect>
                                    <p:set>
                                      <p:cBhvr>
                                        <p:cTn id="59" dur="1" fill="hold">
                                          <p:stCondLst>
                                            <p:cond delay="499"/>
                                          </p:stCondLst>
                                        </p:cTn>
                                        <p:tgtEl>
                                          <p:spTgt spid="15"/>
                                        </p:tgtEl>
                                        <p:attrNameLst>
                                          <p:attrName>style.visibility</p:attrName>
                                        </p:attrNameLst>
                                      </p:cBhvr>
                                      <p:to>
                                        <p:strVal val="hidden"/>
                                      </p:to>
                                    </p:set>
                                  </p:childTnLst>
                                </p:cTn>
                              </p:par>
                              <p:par>
                                <p:cTn id="60" presetID="9" presetClass="exit" presetSubtype="0" fill="hold" grpId="1" nodeType="withEffect">
                                  <p:stCondLst>
                                    <p:cond delay="0"/>
                                  </p:stCondLst>
                                  <p:childTnLst>
                                    <p:animEffect transition="out" filter="dissolve">
                                      <p:cBhvr>
                                        <p:cTn id="61" dur="500"/>
                                        <p:tgtEl>
                                          <p:spTgt spid="16"/>
                                        </p:tgtEl>
                                      </p:cBhvr>
                                    </p:animEffect>
                                    <p:set>
                                      <p:cBhvr>
                                        <p:cTn id="62" dur="1" fill="hold">
                                          <p:stCondLst>
                                            <p:cond delay="4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9" grpId="1" animBg="1"/>
      <p:bldP spid="2" grpId="0" animBg="1"/>
      <p:bldP spid="2"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685800" y="3090969"/>
            <a:ext cx="80010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a:effectLst>
            <a:outerShdw blurRad="127000" dist="127000" dir="2700000" algn="tl" rotWithShape="0">
              <a:prstClr val="black">
                <a:alpha val="30000"/>
              </a:prstClr>
            </a:outerShdw>
          </a:effectLst>
        </p:spPr>
        <p:txBody>
          <a:bodyPr wrap="square" rtlCol="0">
            <a:spAutoFit/>
          </a:bodyPr>
          <a:lstStyle/>
          <a:p>
            <a:pPr marL="457200" indent="-457200">
              <a:buFont typeface="Arial" pitchFamily="34" charset="0"/>
              <a:buChar char="•"/>
            </a:pPr>
            <a:r>
              <a:rPr lang="en-US" sz="3200" b="1" dirty="0" smtClean="0">
                <a:solidFill>
                  <a:schemeClr val="accent2">
                    <a:lumMod val="75000"/>
                  </a:schemeClr>
                </a:solidFill>
                <a:effectLst>
                  <a:outerShdw blurRad="38100" dist="38100" dir="2700000" algn="tl">
                    <a:srgbClr val="000000">
                      <a:alpha val="43137"/>
                    </a:srgbClr>
                  </a:outerShdw>
                </a:effectLst>
                <a:latin typeface="UglyQua" pitchFamily="2" charset="0"/>
              </a:rPr>
              <a:t>Shallow prayers (v. 15)</a:t>
            </a:r>
            <a:endParaRPr lang="en-US" sz="3200" b="1" dirty="0">
              <a:solidFill>
                <a:schemeClr val="accent2">
                  <a:lumMod val="75000"/>
                </a:schemeClr>
              </a:solidFill>
              <a:effectLst>
                <a:outerShdw blurRad="38100" dist="38100" dir="2700000" algn="tl">
                  <a:srgbClr val="000000">
                    <a:alpha val="43137"/>
                  </a:srgbClr>
                </a:outerShdw>
              </a:effectLst>
              <a:latin typeface="UglyQua" pitchFamily="2" charset="0"/>
            </a:endParaRPr>
          </a:p>
        </p:txBody>
      </p:sp>
      <p:sp>
        <p:nvSpPr>
          <p:cNvPr id="7" name="TextBox 6"/>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effectLst>
                  <a:outerShdw blurRad="38100" dist="38100" dir="2700000" algn="tl">
                    <a:srgbClr val="000000">
                      <a:alpha val="43137"/>
                    </a:srgbClr>
                  </a:outerShdw>
                </a:effectLst>
                <a:latin typeface="UglyQua" pitchFamily="2" charset="0"/>
              </a:rPr>
              <a:t>1:1 – 2:22</a:t>
            </a:r>
            <a:endParaRPr lang="en-US" sz="4800" b="1" dirty="0">
              <a:ln>
                <a:solidFill>
                  <a:schemeClr val="bg1"/>
                </a:solidFill>
              </a:ln>
              <a:solidFill>
                <a:srgbClr val="FFFFFF"/>
              </a:solidFill>
              <a:effectLst>
                <a:outerShdw blurRad="38100" dist="38100" dir="2700000" algn="tl">
                  <a:srgbClr val="000000">
                    <a:alpha val="43137"/>
                  </a:srgbClr>
                </a:outerShdw>
              </a:effectLst>
              <a:latin typeface="UglyQua" pitchFamily="2" charset="0"/>
            </a:endParaRPr>
          </a:p>
        </p:txBody>
      </p:sp>
      <p:sp>
        <p:nvSpPr>
          <p:cNvPr id="5" name="TextBox 4"/>
          <p:cNvSpPr txBox="1"/>
          <p:nvPr/>
        </p:nvSpPr>
        <p:spPr>
          <a:xfrm>
            <a:off x="685800" y="2521281"/>
            <a:ext cx="80010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a:effectLst>
            <a:outerShdw blurRad="127000" dist="127000" dir="2700000" algn="tl" rotWithShape="0">
              <a:prstClr val="black">
                <a:alpha val="30000"/>
              </a:prstClr>
            </a:outerShdw>
          </a:effectLst>
        </p:spPr>
        <p:txBody>
          <a:bodyPr wrap="square" rtlCol="0">
            <a:spAutoFit/>
          </a:bodyPr>
          <a:lstStyle/>
          <a:p>
            <a:pPr marL="457200" indent="-457200">
              <a:buFont typeface="Arial" pitchFamily="34" charset="0"/>
              <a:buChar char="•"/>
            </a:pPr>
            <a:r>
              <a:rPr lang="en-US" sz="3200" b="1" dirty="0" smtClean="0">
                <a:solidFill>
                  <a:schemeClr val="accent2">
                    <a:lumMod val="75000"/>
                  </a:schemeClr>
                </a:solidFill>
                <a:effectLst>
                  <a:outerShdw blurRad="38100" dist="38100" dir="2700000" algn="tl">
                    <a:srgbClr val="000000">
                      <a:alpha val="43137"/>
                    </a:srgbClr>
                  </a:outerShdw>
                </a:effectLst>
                <a:latin typeface="UglyQua" pitchFamily="2" charset="0"/>
              </a:rPr>
              <a:t>Superficial worship (vv. 12-14)</a:t>
            </a:r>
            <a:endParaRPr lang="en-US" sz="3200" b="1" dirty="0">
              <a:solidFill>
                <a:schemeClr val="accent2">
                  <a:lumMod val="75000"/>
                </a:schemeClr>
              </a:solidFill>
              <a:effectLst>
                <a:outerShdw blurRad="38100" dist="38100" dir="2700000" algn="tl">
                  <a:srgbClr val="000000">
                    <a:alpha val="43137"/>
                  </a:srgbClr>
                </a:outerShdw>
              </a:effectLst>
              <a:latin typeface="UglyQua" pitchFamily="2" charset="0"/>
            </a:endParaRPr>
          </a:p>
        </p:txBody>
      </p:sp>
      <p:sp>
        <p:nvSpPr>
          <p:cNvPr id="2" name="TextBox 1"/>
          <p:cNvSpPr txBox="1"/>
          <p:nvPr/>
        </p:nvSpPr>
        <p:spPr>
          <a:xfrm>
            <a:off x="685800" y="1958853"/>
            <a:ext cx="80010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a:effectLst>
            <a:outerShdw blurRad="127000" dist="127000" dir="2700000" algn="tl" rotWithShape="0">
              <a:prstClr val="black">
                <a:alpha val="30000"/>
              </a:prstClr>
            </a:outerShdw>
          </a:effectLst>
        </p:spPr>
        <p:txBody>
          <a:bodyPr wrap="square" rtlCol="0">
            <a:spAutoFit/>
          </a:bodyPr>
          <a:lstStyle/>
          <a:p>
            <a:pPr marL="457200" indent="-457200">
              <a:buFont typeface="Arial" pitchFamily="34" charset="0"/>
              <a:buChar char="•"/>
            </a:pPr>
            <a:r>
              <a:rPr lang="en-US" sz="3200" b="1" dirty="0" smtClean="0">
                <a:solidFill>
                  <a:schemeClr val="accent2">
                    <a:lumMod val="75000"/>
                  </a:schemeClr>
                </a:solidFill>
                <a:effectLst>
                  <a:outerShdw blurRad="38100" dist="38100" dir="2700000" algn="tl">
                    <a:srgbClr val="000000">
                      <a:alpha val="43137"/>
                    </a:srgbClr>
                  </a:outerShdw>
                </a:effectLst>
                <a:latin typeface="UglyQua" pitchFamily="2" charset="0"/>
              </a:rPr>
              <a:t>Selfish giving (v. 11)</a:t>
            </a:r>
            <a:endParaRPr lang="en-US" sz="3200" b="1" dirty="0">
              <a:solidFill>
                <a:schemeClr val="accent2">
                  <a:lumMod val="75000"/>
                </a:schemeClr>
              </a:solidFill>
              <a:effectLst>
                <a:outerShdw blurRad="38100" dist="38100" dir="2700000" algn="tl">
                  <a:srgbClr val="000000">
                    <a:alpha val="43137"/>
                  </a:srgbClr>
                </a:outerShdw>
              </a:effectLst>
              <a:latin typeface="UglyQua" pitchFamily="2" charset="0"/>
            </a:endParaRPr>
          </a:p>
        </p:txBody>
      </p:sp>
      <p:sp>
        <p:nvSpPr>
          <p:cNvPr id="9" name="TextBox 8"/>
          <p:cNvSpPr txBox="1"/>
          <p:nvPr/>
        </p:nvSpPr>
        <p:spPr>
          <a:xfrm>
            <a:off x="457200" y="1371600"/>
            <a:ext cx="82296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a:effectLst>
            <a:outerShdw blurRad="127000" dist="127000" dir="2700000" algn="tl" rotWithShape="0">
              <a:prstClr val="black">
                <a:alpha val="30000"/>
              </a:prstClr>
            </a:outerShdw>
          </a:effectLst>
        </p:spPr>
        <p:txBody>
          <a:bodyPr wrap="square" rtlCol="0">
            <a:spAutoFit/>
          </a:bodyPr>
          <a:lstStyle/>
          <a:p>
            <a:r>
              <a:rPr lang="en-US" sz="3200" b="1" dirty="0">
                <a:solidFill>
                  <a:schemeClr val="accent5">
                    <a:lumMod val="50000"/>
                  </a:schemeClr>
                </a:solidFill>
                <a:effectLst>
                  <a:outerShdw blurRad="38100" dist="38100" dir="2700000" algn="tl">
                    <a:srgbClr val="000000">
                      <a:alpha val="43137"/>
                    </a:srgbClr>
                  </a:outerShdw>
                </a:effectLst>
              </a:rPr>
              <a:t>Had </a:t>
            </a:r>
            <a:r>
              <a:rPr lang="en-US" sz="3200" b="1" dirty="0" smtClean="0">
                <a:solidFill>
                  <a:schemeClr val="accent5">
                    <a:lumMod val="50000"/>
                  </a:schemeClr>
                </a:solidFill>
                <a:effectLst>
                  <a:outerShdw blurRad="38100" dist="38100" dir="2700000" algn="tl">
                    <a:srgbClr val="000000">
                      <a:alpha val="43137"/>
                    </a:srgbClr>
                  </a:outerShdw>
                </a:effectLst>
              </a:rPr>
              <a:t>enough </a:t>
            </a:r>
            <a:r>
              <a:rPr lang="en-US" sz="3200" b="1" dirty="0" smtClean="0">
                <a:solidFill>
                  <a:schemeClr val="accent2">
                    <a:lumMod val="75000"/>
                  </a:schemeClr>
                </a:solidFill>
                <a:effectLst>
                  <a:outerShdw blurRad="38100" dist="38100" dir="2700000" algn="tl">
                    <a:srgbClr val="000000">
                      <a:alpha val="43137"/>
                    </a:srgbClr>
                  </a:outerShdw>
                </a:effectLst>
              </a:rPr>
              <a:t>– literally, </a:t>
            </a:r>
            <a:r>
              <a:rPr lang="en-US" sz="3200" b="1" i="1" dirty="0" smtClean="0">
                <a:solidFill>
                  <a:schemeClr val="accent2">
                    <a:lumMod val="75000"/>
                  </a:schemeClr>
                </a:solidFill>
                <a:effectLst>
                  <a:outerShdw blurRad="38100" dist="38100" dir="2700000" algn="tl">
                    <a:srgbClr val="000000">
                      <a:alpha val="43137"/>
                    </a:srgbClr>
                  </a:outerShdw>
                </a:effectLst>
              </a:rPr>
              <a:t>fed </a:t>
            </a:r>
            <a:r>
              <a:rPr lang="en-US" sz="3200" b="1" i="1" dirty="0">
                <a:solidFill>
                  <a:schemeClr val="accent2">
                    <a:lumMod val="75000"/>
                  </a:schemeClr>
                </a:solidFill>
                <a:effectLst>
                  <a:outerShdw blurRad="38100" dist="38100" dir="2700000" algn="tl">
                    <a:srgbClr val="000000">
                      <a:alpha val="43137"/>
                    </a:srgbClr>
                  </a:outerShdw>
                </a:effectLst>
              </a:rPr>
              <a:t>up</a:t>
            </a:r>
            <a:endParaRPr lang="en-US" sz="3200" b="1" dirty="0">
              <a:solidFill>
                <a:schemeClr val="accent2">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150948360"/>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2"/>
                                        </p:tgtEl>
                                        <p:attrNameLst>
                                          <p:attrName>style.opacity</p:attrName>
                                        </p:attrNameLst>
                                      </p:cBhvr>
                                      <p:to>
                                        <p:strVal val="0.5"/>
                                      </p:to>
                                    </p:set>
                                    <p:animEffect filter="image" prLst="opacity: 0.5">
                                      <p:cBhvr rctx="IE">
                                        <p:cTn id="16" dur="indefinite"/>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dissolve">
                                      <p:cBhvr>
                                        <p:cTn id="21" dur="500"/>
                                        <p:tgtEl>
                                          <p:spTgt spid="6"/>
                                        </p:tgtEl>
                                      </p:cBhvr>
                                    </p:animEffect>
                                  </p:childTnLst>
                                </p:cTn>
                              </p:par>
                            </p:childTnLst>
                          </p:cTn>
                        </p:par>
                        <p:par>
                          <p:cTn id="22" fill="hold">
                            <p:stCondLst>
                              <p:cond delay="500"/>
                            </p:stCondLst>
                            <p:childTnLst>
                              <p:par>
                                <p:cTn id="23" presetID="9" presetClass="emph" presetSubtype="0" grpId="1" nodeType="afterEffect">
                                  <p:stCondLst>
                                    <p:cond delay="0"/>
                                  </p:stCondLst>
                                  <p:childTnLst>
                                    <p:set>
                                      <p:cBhvr rctx="PPT">
                                        <p:cTn id="24" dur="indefinite"/>
                                        <p:tgtEl>
                                          <p:spTgt spid="5"/>
                                        </p:tgtEl>
                                        <p:attrNameLst>
                                          <p:attrName>style.opacity</p:attrName>
                                        </p:attrNameLst>
                                      </p:cBhvr>
                                      <p:to>
                                        <p:strVal val="0.5"/>
                                      </p:to>
                                    </p:set>
                                    <p:animEffect filter="image" prLst="opacity: 0.5">
                                      <p:cBhvr rctx="IE">
                                        <p:cTn id="25" dur="indefinite"/>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xit" presetSubtype="0" fill="hold" grpId="0" nodeType="clickEffect">
                                  <p:stCondLst>
                                    <p:cond delay="0"/>
                                  </p:stCondLst>
                                  <p:childTnLst>
                                    <p:animEffect transition="out" filter="dissolve">
                                      <p:cBhvr>
                                        <p:cTn id="29" dur="500"/>
                                        <p:tgtEl>
                                          <p:spTgt spid="9"/>
                                        </p:tgtEl>
                                      </p:cBhvr>
                                    </p:animEffect>
                                    <p:set>
                                      <p:cBhvr>
                                        <p:cTn id="30" dur="1" fill="hold">
                                          <p:stCondLst>
                                            <p:cond delay="499"/>
                                          </p:stCondLst>
                                        </p:cTn>
                                        <p:tgtEl>
                                          <p:spTgt spid="9"/>
                                        </p:tgtEl>
                                        <p:attrNameLst>
                                          <p:attrName>style.visibility</p:attrName>
                                        </p:attrNameLst>
                                      </p:cBhvr>
                                      <p:to>
                                        <p:strVal val="hidden"/>
                                      </p:to>
                                    </p:set>
                                  </p:childTnLst>
                                </p:cTn>
                              </p:par>
                              <p:par>
                                <p:cTn id="31" presetID="9" presetClass="exit" presetSubtype="0" fill="hold" grpId="2" nodeType="withEffect">
                                  <p:stCondLst>
                                    <p:cond delay="0"/>
                                  </p:stCondLst>
                                  <p:childTnLst>
                                    <p:animEffect transition="out" filter="dissolve">
                                      <p:cBhvr>
                                        <p:cTn id="32" dur="500"/>
                                        <p:tgtEl>
                                          <p:spTgt spid="2"/>
                                        </p:tgtEl>
                                      </p:cBhvr>
                                    </p:animEffect>
                                    <p:set>
                                      <p:cBhvr>
                                        <p:cTn id="33" dur="1" fill="hold">
                                          <p:stCondLst>
                                            <p:cond delay="499"/>
                                          </p:stCondLst>
                                        </p:cTn>
                                        <p:tgtEl>
                                          <p:spTgt spid="2"/>
                                        </p:tgtEl>
                                        <p:attrNameLst>
                                          <p:attrName>style.visibility</p:attrName>
                                        </p:attrNameLst>
                                      </p:cBhvr>
                                      <p:to>
                                        <p:strVal val="hidden"/>
                                      </p:to>
                                    </p:set>
                                  </p:childTnLst>
                                </p:cTn>
                              </p:par>
                              <p:par>
                                <p:cTn id="34" presetID="9" presetClass="exit" presetSubtype="0" fill="hold" grpId="2" nodeType="withEffect">
                                  <p:stCondLst>
                                    <p:cond delay="0"/>
                                  </p:stCondLst>
                                  <p:childTnLst>
                                    <p:animEffect transition="out" filter="dissolve">
                                      <p:cBhvr>
                                        <p:cTn id="35" dur="500"/>
                                        <p:tgtEl>
                                          <p:spTgt spid="5"/>
                                        </p:tgtEl>
                                      </p:cBhvr>
                                    </p:animEffect>
                                    <p:set>
                                      <p:cBhvr>
                                        <p:cTn id="36" dur="1" fill="hold">
                                          <p:stCondLst>
                                            <p:cond delay="499"/>
                                          </p:stCondLst>
                                        </p:cTn>
                                        <p:tgtEl>
                                          <p:spTgt spid="5"/>
                                        </p:tgtEl>
                                        <p:attrNameLst>
                                          <p:attrName>style.visibility</p:attrName>
                                        </p:attrNameLst>
                                      </p:cBhvr>
                                      <p:to>
                                        <p:strVal val="hidden"/>
                                      </p:to>
                                    </p:set>
                                  </p:childTnLst>
                                </p:cTn>
                              </p:par>
                              <p:par>
                                <p:cTn id="37" presetID="9" presetClass="exit" presetSubtype="0" fill="hold" grpId="1" nodeType="withEffect">
                                  <p:stCondLst>
                                    <p:cond delay="0"/>
                                  </p:stCondLst>
                                  <p:childTnLst>
                                    <p:animEffect transition="out" filter="dissolve">
                                      <p:cBhvr>
                                        <p:cTn id="38" dur="500"/>
                                        <p:tgtEl>
                                          <p:spTgt spid="6"/>
                                        </p:tgtEl>
                                      </p:cBhvr>
                                    </p:animEffect>
                                    <p:set>
                                      <p:cBhvr>
                                        <p:cTn id="39"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5" grpId="0" animBg="1"/>
      <p:bldP spid="5" grpId="1" animBg="1"/>
      <p:bldP spid="5" grpId="2" animBg="1"/>
      <p:bldP spid="2" grpId="0" animBg="1"/>
      <p:bldP spid="2" grpId="1" animBg="1"/>
      <p:bldP spid="2" grpId="2" animBg="1"/>
      <p:bldP spid="9" grpId="0" animBg="1"/>
    </p:bldLst>
  </p:timing>
</p:sld>
</file>

<file path=ppt/theme/theme1.xml><?xml version="1.0" encoding="utf-8"?>
<a:theme xmlns:a="http://schemas.openxmlformats.org/drawingml/2006/main" name="Isaiah">
  <a:themeElements>
    <a:clrScheme name="Isaiah">
      <a:dk1>
        <a:srgbClr val="6A4230"/>
      </a:dk1>
      <a:lt1>
        <a:srgbClr val="6A423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saiah">
      <a:majorFont>
        <a:latin typeface="UglyQua"/>
        <a:ea typeface=""/>
        <a:cs typeface=""/>
      </a:majorFont>
      <a:minorFont>
        <a:latin typeface="Ugly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200" b="1" dirty="0">
            <a:solidFill>
              <a:srgbClr val="6A4230"/>
            </a:solidFill>
            <a:latin typeface="UglyQua" pitchFamily="2"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
  <TotalTime>2617</TotalTime>
  <Words>548</Words>
  <Application>Microsoft Office PowerPoint</Application>
  <PresentationFormat>On-screen Show (4:3)</PresentationFormat>
  <Paragraphs>69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Isaiah</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31</cp:revision>
  <dcterms:created xsi:type="dcterms:W3CDTF">2011-05-30T01:23:19Z</dcterms:created>
  <dcterms:modified xsi:type="dcterms:W3CDTF">2011-06-02T18:02:56Z</dcterms:modified>
</cp:coreProperties>
</file>