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72" r:id="rId4"/>
    <p:sldId id="257" r:id="rId5"/>
    <p:sldId id="276" r:id="rId6"/>
    <p:sldId id="273" r:id="rId7"/>
    <p:sldId id="259" r:id="rId8"/>
    <p:sldId id="261" r:id="rId9"/>
    <p:sldId id="262" r:id="rId10"/>
    <p:sldId id="263" r:id="rId11"/>
    <p:sldId id="279" r:id="rId12"/>
    <p:sldId id="280" r:id="rId13"/>
    <p:sldId id="264" r:id="rId14"/>
    <p:sldId id="265" r:id="rId15"/>
    <p:sldId id="277" r:id="rId16"/>
    <p:sldId id="278" r:id="rId17"/>
    <p:sldId id="266" r:id="rId18"/>
    <p:sldId id="267" r:id="rId19"/>
    <p:sldId id="281" r:id="rId20"/>
    <p:sldId id="282" r:id="rId21"/>
    <p:sldId id="283" r:id="rId22"/>
    <p:sldId id="284" r:id="rId23"/>
    <p:sldId id="268" r:id="rId24"/>
    <p:sldId id="269" r:id="rId25"/>
    <p:sldId id="270" r:id="rId26"/>
    <p:sldId id="271" r:id="rId27"/>
    <p:sldId id="274" r:id="rId28"/>
    <p:sldId id="27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EEECE1"/>
    <a:srgbClr val="000066"/>
    <a:srgbClr val="1B2E45"/>
    <a:srgbClr val="003399"/>
    <a:srgbClr val="0066CC"/>
    <a:srgbClr val="CC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1798" autoAdjust="0"/>
  </p:normalViewPr>
  <p:slideViewPr>
    <p:cSldViewPr snapToGrid="0">
      <p:cViewPr>
        <p:scale>
          <a:sx n="80" d="100"/>
          <a:sy n="80" d="100"/>
        </p:scale>
        <p:origin x="-1860" y="-858"/>
      </p:cViewPr>
      <p:guideLst>
        <p:guide orient="horz" pos="2160"/>
        <p:guide pos="2880"/>
      </p:guideLst>
    </p:cSldViewPr>
  </p:slideViewPr>
  <p:notesTextViewPr>
    <p:cViewPr>
      <p:scale>
        <a:sx n="1" d="1"/>
        <a:sy n="1" d="1"/>
      </p:scale>
      <p:origin x="0" y="0"/>
    </p:cViewPr>
  </p:notesTextViewPr>
  <p:sorterViewPr>
    <p:cViewPr>
      <p:scale>
        <a:sx n="100" d="100"/>
        <a:sy n="100" d="100"/>
      </p:scale>
      <p:origin x="0" y="47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216712-761F-4167-B088-E056107A2F8A}" type="datetimeFigureOut">
              <a:rPr lang="en-US" smtClean="0"/>
              <a:pPr/>
              <a:t>2/16/2012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2783832959"/>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216712-761F-4167-B088-E056107A2F8A}" type="datetimeFigureOut">
              <a:rPr lang="en-US" smtClean="0"/>
              <a:pPr/>
              <a:t>2/16/2012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369952211"/>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216712-761F-4167-B088-E056107A2F8A}" type="datetimeFigureOut">
              <a:rPr lang="en-US" smtClean="0"/>
              <a:pPr/>
              <a:t>2/16/2012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2502466129"/>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216712-761F-4167-B088-E056107A2F8A}" type="datetimeFigureOut">
              <a:rPr lang="en-US" smtClean="0"/>
              <a:pPr/>
              <a:t>2/16/2012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384980771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216712-761F-4167-B088-E056107A2F8A}" type="datetimeFigureOut">
              <a:rPr lang="en-US" smtClean="0"/>
              <a:pPr/>
              <a:t>2/16/2012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47806642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216712-761F-4167-B088-E056107A2F8A}" type="datetimeFigureOut">
              <a:rPr lang="en-US" smtClean="0"/>
              <a:pPr/>
              <a:t>2/16/2012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1115413537"/>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216712-761F-4167-B088-E056107A2F8A}" type="datetimeFigureOut">
              <a:rPr lang="en-US" smtClean="0"/>
              <a:pPr/>
              <a:t>2/16/2012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1629804709"/>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216712-761F-4167-B088-E056107A2F8A}" type="datetimeFigureOut">
              <a:rPr lang="en-US" smtClean="0"/>
              <a:pPr/>
              <a:t>2/16/2012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1128114199"/>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216712-761F-4167-B088-E056107A2F8A}" type="datetimeFigureOut">
              <a:rPr lang="en-US" smtClean="0"/>
              <a:pPr/>
              <a:t>2/16/2012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120917628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216712-761F-4167-B088-E056107A2F8A}" type="datetimeFigureOut">
              <a:rPr lang="en-US" smtClean="0"/>
              <a:pPr/>
              <a:t>2/16/2012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1745156918"/>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216712-761F-4167-B088-E056107A2F8A}" type="datetimeFigureOut">
              <a:rPr lang="en-US" smtClean="0"/>
              <a:pPr/>
              <a:t>2/16/2012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3313815049"/>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16712-761F-4167-B088-E056107A2F8A}" type="datetimeFigureOut">
              <a:rPr lang="en-US" smtClean="0"/>
              <a:pPr/>
              <a:t>2/16/2012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D5F1B7-8B6B-4B57-B013-09AB783EF85E}" type="slidenum">
              <a:rPr lang="en-US" smtClean="0"/>
              <a:pPr/>
              <a:t>‹#›</a:t>
            </a:fld>
            <a:endParaRPr lang="en-US"/>
          </a:p>
        </p:txBody>
      </p:sp>
    </p:spTree>
    <p:extLst>
      <p:ext uri="{BB962C8B-B14F-4D97-AF65-F5344CB8AC3E}">
        <p14:creationId xmlns="" xmlns:p14="http://schemas.microsoft.com/office/powerpoint/2010/main" val="4241873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743200" y="2010102"/>
            <a:ext cx="4572000" cy="1107996"/>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pPr algn="ctr"/>
            <a:r>
              <a:rPr lang="en-US" sz="66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6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827845232"/>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264449666"/>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3970318"/>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Rom. 9:14-15 ~ </a:t>
            </a:r>
            <a:r>
              <a:rPr lang="en-US" sz="3600" baseline="30000" dirty="0">
                <a:effectLst>
                  <a:outerShdw blurRad="38100" dist="38100" dir="2700000" algn="tl">
                    <a:srgbClr val="000000">
                      <a:alpha val="43137"/>
                    </a:srgbClr>
                  </a:outerShdw>
                </a:effectLst>
              </a:rPr>
              <a:t>14</a:t>
            </a:r>
            <a:r>
              <a:rPr lang="en-US" sz="3600" dirty="0">
                <a:effectLst>
                  <a:outerShdw blurRad="38100" dist="38100" dir="2700000" algn="tl">
                    <a:srgbClr val="000000">
                      <a:alpha val="43137"/>
                    </a:srgbClr>
                  </a:outerShdw>
                </a:effectLst>
              </a:rPr>
              <a:t> </a:t>
            </a:r>
            <a:r>
              <a:rPr lang="en-US" sz="3600" dirty="0">
                <a:solidFill>
                  <a:srgbClr val="FFC000"/>
                </a:solidFill>
                <a:effectLst>
                  <a:outerShdw blurRad="38100" dist="38100" dir="2700000" algn="tl">
                    <a:srgbClr val="000000">
                      <a:alpha val="43137"/>
                    </a:srgbClr>
                  </a:outerShdw>
                </a:effectLst>
              </a:rPr>
              <a:t>What shall we say then? Is there unrighteousness with God? Certainly not! </a:t>
            </a:r>
            <a:r>
              <a:rPr lang="en-US" sz="3600" baseline="30000" dirty="0">
                <a:effectLst>
                  <a:outerShdw blurRad="38100" dist="38100" dir="2700000" algn="tl">
                    <a:srgbClr val="000000">
                      <a:alpha val="43137"/>
                    </a:srgbClr>
                  </a:outerShdw>
                </a:effectLst>
              </a:rPr>
              <a:t>15</a:t>
            </a:r>
            <a:r>
              <a:rPr lang="en-US" sz="3600" dirty="0">
                <a:effectLst>
                  <a:outerShdw blurRad="38100" dist="38100" dir="2700000" algn="tl">
                    <a:srgbClr val="000000">
                      <a:alpha val="43137"/>
                    </a:srgbClr>
                  </a:outerShdw>
                </a:effectLst>
              </a:rPr>
              <a:t> </a:t>
            </a:r>
            <a:r>
              <a:rPr lang="en-US" sz="3600" dirty="0">
                <a:solidFill>
                  <a:srgbClr val="FFC000"/>
                </a:solidFill>
                <a:effectLst>
                  <a:outerShdw blurRad="38100" dist="38100" dir="2700000" algn="tl">
                    <a:srgbClr val="000000">
                      <a:alpha val="43137"/>
                    </a:srgbClr>
                  </a:outerShdw>
                </a:effectLst>
              </a:rPr>
              <a:t>For He says to Moses, "I will have mercy on whomever I will have mercy, and I will have compassion on whomever I will have compassion."</a:t>
            </a: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36311740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114786802"/>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646331"/>
          </a:xfrm>
          <a:prstGeom prst="rect">
            <a:avLst/>
          </a:prstGeom>
          <a:noFill/>
        </p:spPr>
        <p:txBody>
          <a:bodyPr wrap="square" rtlCol="0">
            <a:spAutoFit/>
          </a:bodyPr>
          <a:lstStyle/>
          <a:p>
            <a:r>
              <a:rPr lang="en-US" sz="3600" dirty="0" smtClean="0">
                <a:solidFill>
                  <a:srgbClr val="FFC000"/>
                </a:solidFill>
                <a:effectLst>
                  <a:outerShdw blurRad="38100" dist="38100" dir="2700000" algn="tl">
                    <a:srgbClr val="000000">
                      <a:alpha val="43137"/>
                    </a:srgbClr>
                  </a:outerShdw>
                </a:effectLst>
              </a:rPr>
              <a:t>Lo-Ammi</a:t>
            </a:r>
            <a:r>
              <a:rPr lang="en-US" sz="3600" dirty="0" smtClean="0">
                <a:effectLst>
                  <a:outerShdw blurRad="38100" dist="38100" dir="2700000" algn="tl">
                    <a:srgbClr val="000000">
                      <a:alpha val="43137"/>
                    </a:srgbClr>
                  </a:outerShdw>
                </a:effectLst>
              </a:rPr>
              <a:t> ~ </a:t>
            </a:r>
            <a:r>
              <a:rPr lang="en-US" sz="3600" i="1" dirty="0" smtClean="0">
                <a:effectLst>
                  <a:outerShdw blurRad="38100" dist="38100" dir="2700000" algn="tl">
                    <a:srgbClr val="000000">
                      <a:alpha val="43137"/>
                    </a:srgbClr>
                  </a:outerShdw>
                </a:effectLst>
              </a:rPr>
              <a:t>not my people</a:t>
            </a:r>
            <a:endParaRPr lang="en-US" sz="3600" dirty="0">
              <a:effectLst>
                <a:outerShdw blurRad="38100" dist="38100" dir="2700000" algn="tl">
                  <a:srgbClr val="000000">
                    <a:alpha val="43137"/>
                  </a:srgbClr>
                </a:outerShdw>
              </a:effectLst>
            </a:endParaRP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6" name="TextBox 5"/>
          <p:cNvSpPr txBox="1"/>
          <p:nvPr/>
        </p:nvSpPr>
        <p:spPr>
          <a:xfrm>
            <a:off x="685800" y="2036435"/>
            <a:ext cx="8001000" cy="646331"/>
          </a:xfrm>
          <a:prstGeom prst="rect">
            <a:avLst/>
          </a:prstGeom>
          <a:noFill/>
        </p:spPr>
        <p:txBody>
          <a:bodyPr wrap="square" rtlCol="0">
            <a:spAutoFit/>
          </a:bodyPr>
          <a:lstStyle/>
          <a:p>
            <a:pPr marL="346075" indent="-346075">
              <a:buFont typeface="Arial" pitchFamily="34" charset="0"/>
              <a:buChar char="•"/>
            </a:pPr>
            <a:r>
              <a:rPr lang="en-US" sz="3600" dirty="0">
                <a:effectLst>
                  <a:outerShdw blurRad="38100" dist="38100" dir="2700000" algn="tl">
                    <a:srgbClr val="000000">
                      <a:alpha val="43137"/>
                    </a:srgbClr>
                  </a:outerShdw>
                </a:effectLst>
              </a:rPr>
              <a:t>Literally, </a:t>
            </a:r>
            <a:r>
              <a:rPr lang="en-US" sz="3600" i="1" dirty="0">
                <a:effectLst>
                  <a:outerShdw blurRad="38100" dist="38100" dir="2700000" algn="tl">
                    <a:srgbClr val="000000">
                      <a:alpha val="43137"/>
                    </a:srgbClr>
                  </a:outerShdw>
                </a:effectLst>
              </a:rPr>
              <a:t>I will not be your I AM</a:t>
            </a:r>
            <a:endParaRPr lang="en-US" sz="3600"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8229553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2315671931"/>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646331"/>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rPr>
              <a:t>My people </a:t>
            </a:r>
            <a:r>
              <a:rPr lang="en-US" sz="3600" dirty="0">
                <a:effectLst>
                  <a:outerShdw blurRad="38100" dist="38100" dir="2700000" algn="tl">
                    <a:srgbClr val="000000">
                      <a:alpha val="43137"/>
                    </a:srgbClr>
                  </a:outerShdw>
                </a:effectLst>
              </a:rPr>
              <a:t>~ (KJV, NASB) </a:t>
            </a:r>
            <a:r>
              <a:rPr lang="en-US" sz="3600" dirty="0">
                <a:solidFill>
                  <a:srgbClr val="FFC000"/>
                </a:solidFill>
                <a:effectLst>
                  <a:outerShdw blurRad="38100" dist="38100" dir="2700000" algn="tl">
                    <a:srgbClr val="000000">
                      <a:alpha val="43137"/>
                    </a:srgbClr>
                  </a:outerShdw>
                </a:effectLst>
              </a:rPr>
              <a:t>Ammi</a:t>
            </a: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6" name="TextBox 5"/>
          <p:cNvSpPr txBox="1"/>
          <p:nvPr/>
        </p:nvSpPr>
        <p:spPr>
          <a:xfrm>
            <a:off x="457200" y="2036435"/>
            <a:ext cx="8229600" cy="1200329"/>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rPr>
              <a:t>Mercy </a:t>
            </a:r>
            <a:r>
              <a:rPr lang="en-US" sz="3600" i="1" dirty="0">
                <a:solidFill>
                  <a:srgbClr val="FFC000"/>
                </a:solidFill>
                <a:effectLst>
                  <a:outerShdw blurRad="38100" dist="38100" dir="2700000" algn="tl">
                    <a:srgbClr val="000000">
                      <a:alpha val="43137"/>
                    </a:srgbClr>
                  </a:outerShdw>
                </a:effectLst>
              </a:rPr>
              <a:t>is shown</a:t>
            </a:r>
            <a:r>
              <a:rPr lang="en-US" sz="3600" dirty="0">
                <a:solidFill>
                  <a:srgbClr val="FFC000"/>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 (KJV, NASB) </a:t>
            </a:r>
            <a:r>
              <a:rPr lang="en-US" sz="3600" dirty="0">
                <a:solidFill>
                  <a:srgbClr val="FFC000"/>
                </a:solidFill>
                <a:effectLst>
                  <a:outerShdw blurRad="38100" dist="38100" dir="2700000" algn="tl">
                    <a:srgbClr val="000000">
                      <a:alpha val="43137"/>
                    </a:srgbClr>
                  </a:outerShdw>
                </a:effectLst>
              </a:rPr>
              <a:t>Ruhamah</a:t>
            </a:r>
          </a:p>
        </p:txBody>
      </p:sp>
    </p:spTree>
    <p:extLst>
      <p:ext uri="{BB962C8B-B14F-4D97-AF65-F5344CB8AC3E}">
        <p14:creationId xmlns="" xmlns:p14="http://schemas.microsoft.com/office/powerpoint/2010/main" val="36140122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vertical)">
                                      <p:cBhvr>
                                        <p:cTn id="12" dur="500"/>
                                        <p:tgtEl>
                                          <p:spTgt spid="6"/>
                                        </p:tgtEl>
                                      </p:cBhvr>
                                    </p:animEffect>
                                  </p:childTnLst>
                                </p:cTn>
                              </p:par>
                            </p:childTnLst>
                          </p:cTn>
                        </p:par>
                        <p:par>
                          <p:cTn id="13" fill="hold">
                            <p:stCondLst>
                              <p:cond delay="500"/>
                            </p:stCondLst>
                            <p:childTnLst>
                              <p:par>
                                <p:cTn id="14" presetID="9" presetClass="emph" presetSubtype="0" grpId="1" nodeType="afterEffect">
                                  <p:stCondLst>
                                    <p:cond delay="0"/>
                                  </p:stCondLst>
                                  <p:childTnLst>
                                    <p:set>
                                      <p:cBhvr rctx="PPT">
                                        <p:cTn id="15" dur="2500"/>
                                        <p:tgtEl>
                                          <p:spTgt spid="2"/>
                                        </p:tgtEl>
                                        <p:attrNameLst>
                                          <p:attrName>style.opacity</p:attrName>
                                        </p:attrNameLst>
                                      </p:cBhvr>
                                      <p:to>
                                        <p:strVal val="0.5"/>
                                      </p:to>
                                    </p:set>
                                    <p:animEffect filter="image" prLst="opacity: 0.5">
                                      <p:cBhvr rctx="IE">
                                        <p:cTn id="16"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2080253051"/>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2308324"/>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rPr>
              <a:t>Judges 10:14 ~ </a:t>
            </a:r>
            <a:r>
              <a:rPr lang="en-US" sz="3600" dirty="0">
                <a:solidFill>
                  <a:srgbClr val="FFC000"/>
                </a:solidFill>
                <a:effectLst>
                  <a:outerShdw blurRad="38100" dist="38100" dir="2700000" algn="tl">
                    <a:srgbClr val="000000">
                      <a:alpha val="43137"/>
                    </a:srgbClr>
                  </a:outerShdw>
                </a:effectLst>
              </a:rPr>
              <a:t>Go and cry out to the gods which you have chosen; let them deliver you in your time of distress.</a:t>
            </a:r>
            <a:r>
              <a:rPr lang="en-US" sz="3600" i="1" dirty="0">
                <a:solidFill>
                  <a:srgbClr val="FFC000"/>
                </a:solidFill>
                <a:effectLst>
                  <a:outerShdw blurRad="38100" dist="38100" dir="2700000" algn="tl">
                    <a:srgbClr val="000000">
                      <a:alpha val="43137"/>
                    </a:srgbClr>
                  </a:outerShdw>
                </a:effectLst>
              </a:rPr>
              <a:t> </a:t>
            </a:r>
            <a:endParaRPr lang="en-US" sz="3600" dirty="0">
              <a:solidFill>
                <a:srgbClr val="FFC000"/>
              </a:solidFill>
              <a:effectLst>
                <a:outerShdw blurRad="38100" dist="38100" dir="2700000" algn="tl">
                  <a:srgbClr val="000000">
                    <a:alpha val="43137"/>
                  </a:srgbClr>
                </a:outerShdw>
              </a:effectLst>
            </a:endParaRP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42235627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3943418219"/>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5078313"/>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rPr>
              <a:t>David </a:t>
            </a:r>
            <a:r>
              <a:rPr lang="en-US" sz="3600" dirty="0" err="1">
                <a:solidFill>
                  <a:srgbClr val="FFC000"/>
                </a:solidFill>
                <a:effectLst>
                  <a:outerShdw blurRad="38100" dist="38100" dir="2700000" algn="tl">
                    <a:srgbClr val="000000">
                      <a:alpha val="43137"/>
                    </a:srgbClr>
                  </a:outerShdw>
                </a:effectLst>
              </a:rPr>
              <a:t>Guzik</a:t>
            </a:r>
            <a:r>
              <a:rPr lang="en-US" sz="3600" dirty="0">
                <a:solidFill>
                  <a:srgbClr val="FFC000"/>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 “When God hedges our way with thorns, we usually don’t like it.  We sometimes think God is against us when the thorns hurt and we can’t find the wrong paths.  But it is really one of the sweetest expressions of </a:t>
            </a:r>
            <a:r>
              <a:rPr lang="en-US" sz="3600" dirty="0" smtClean="0">
                <a:effectLst>
                  <a:outerShdw blurRad="38100" dist="38100" dir="2700000" algn="tl">
                    <a:srgbClr val="000000">
                      <a:alpha val="43137"/>
                    </a:srgbClr>
                  </a:outerShdw>
                </a:effectLst>
              </a:rPr>
              <a:t>God’s</a:t>
            </a:r>
          </a:p>
          <a:p>
            <a:r>
              <a:rPr lang="en-US" sz="3600" dirty="0" smtClean="0">
                <a:effectLst>
                  <a:outerShdw blurRad="38100" dist="38100" dir="2700000" algn="tl">
                    <a:srgbClr val="000000">
                      <a:alpha val="43137"/>
                    </a:srgbClr>
                  </a:outerShdw>
                </a:effectLst>
              </a:rPr>
              <a:t>love </a:t>
            </a:r>
            <a:r>
              <a:rPr lang="en-US" sz="3600" dirty="0">
                <a:effectLst>
                  <a:outerShdw blurRad="38100" dist="38100" dir="2700000" algn="tl">
                    <a:srgbClr val="000000">
                      <a:alpha val="43137"/>
                    </a:srgbClr>
                  </a:outerShdw>
                </a:effectLst>
              </a:rPr>
              <a:t>to </a:t>
            </a:r>
            <a:r>
              <a:rPr lang="en-US" sz="3600" dirty="0">
                <a:solidFill>
                  <a:srgbClr val="FFC000"/>
                </a:solidFill>
                <a:effectLst>
                  <a:outerShdw blurRad="38100" dist="38100" dir="2700000" algn="tl">
                    <a:srgbClr val="000000">
                      <a:alpha val="43137"/>
                    </a:srgbClr>
                  </a:outerShdw>
                </a:effectLst>
              </a:rPr>
              <a:t>‘hedge up your </a:t>
            </a:r>
            <a:r>
              <a:rPr lang="en-US" sz="3600" dirty="0" smtClean="0">
                <a:solidFill>
                  <a:srgbClr val="FFC000"/>
                </a:solidFill>
                <a:effectLst>
                  <a:outerShdw blurRad="38100" dist="38100" dir="2700000" algn="tl">
                    <a:srgbClr val="000000">
                      <a:alpha val="43137"/>
                    </a:srgbClr>
                  </a:outerShdw>
                </a:effectLst>
              </a:rPr>
              <a:t>way</a:t>
            </a:r>
          </a:p>
          <a:p>
            <a:r>
              <a:rPr lang="en-US" sz="3600" dirty="0" smtClean="0">
                <a:solidFill>
                  <a:srgbClr val="FFC000"/>
                </a:solidFill>
                <a:effectLst>
                  <a:outerShdw blurRad="38100" dist="38100" dir="2700000" algn="tl">
                    <a:srgbClr val="000000">
                      <a:alpha val="43137"/>
                    </a:srgbClr>
                  </a:outerShdw>
                </a:effectLst>
              </a:rPr>
              <a:t>with </a:t>
            </a:r>
            <a:r>
              <a:rPr lang="en-US" sz="3600" dirty="0">
                <a:solidFill>
                  <a:srgbClr val="FFC000"/>
                </a:solidFill>
                <a:effectLst>
                  <a:outerShdw blurRad="38100" dist="38100" dir="2700000" algn="tl">
                    <a:srgbClr val="000000">
                      <a:alpha val="43137"/>
                    </a:srgbClr>
                  </a:outerShdw>
                </a:effectLst>
              </a:rPr>
              <a:t>thorns’</a:t>
            </a:r>
            <a:r>
              <a:rPr lang="en-US" sz="3600" dirty="0">
                <a:effectLst>
                  <a:outerShdw blurRad="38100" dist="38100" dir="2700000" algn="tl">
                    <a:srgbClr val="000000">
                      <a:alpha val="43137"/>
                    </a:srgbClr>
                  </a:outerShdw>
                </a:effectLst>
              </a:rPr>
              <a:t> and to wall us in.”</a:t>
            </a:r>
            <a:endParaRPr lang="en-US" sz="3600" dirty="0">
              <a:solidFill>
                <a:srgbClr val="FFC000"/>
              </a:solidFill>
              <a:effectLst>
                <a:outerShdw blurRad="38100" dist="38100" dir="2700000" algn="tl">
                  <a:srgbClr val="000000">
                    <a:alpha val="43137"/>
                  </a:srgbClr>
                </a:outerShdw>
              </a:effectLst>
            </a:endParaRP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34764068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5" name="Freeform 34"/>
          <p:cNvSpPr/>
          <p:nvPr/>
        </p:nvSpPr>
        <p:spPr>
          <a:xfrm flipV="1">
            <a:off x="4146712" y="1830206"/>
            <a:ext cx="643301" cy="1597298"/>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 name="connsiteX0" fmla="*/ 0 w 24364959"/>
              <a:gd name="connsiteY0" fmla="*/ 15765 h 2563665"/>
              <a:gd name="connsiteX1" fmla="*/ 3184635 w 24364959"/>
              <a:gd name="connsiteY1" fmla="*/ 0 h 2563665"/>
              <a:gd name="connsiteX2" fmla="*/ 24364959 w 24364959"/>
              <a:gd name="connsiteY2" fmla="*/ 2563665 h 2563665"/>
              <a:gd name="connsiteX3" fmla="*/ 15766 w 24364959"/>
              <a:gd name="connsiteY3" fmla="*/ 78827 h 2563665"/>
              <a:gd name="connsiteX4" fmla="*/ 0 w 24364959"/>
              <a:gd name="connsiteY4" fmla="*/ 15765 h 2563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959" h="2563665">
                <a:moveTo>
                  <a:pt x="0" y="15765"/>
                </a:moveTo>
                <a:lnTo>
                  <a:pt x="3184635" y="0"/>
                </a:lnTo>
                <a:lnTo>
                  <a:pt x="24364959" y="2563665"/>
                </a:lnTo>
                <a:lnTo>
                  <a:pt x="15766" y="78827"/>
                </a:lnTo>
                <a:lnTo>
                  <a:pt x="0" y="15765"/>
                </a:lnTo>
                <a:close/>
              </a:path>
            </a:pathLst>
          </a:custGeom>
          <a:gradFill>
            <a:gsLst>
              <a:gs pos="0">
                <a:schemeClr val="bg1"/>
              </a:gs>
              <a:gs pos="25000">
                <a:schemeClr val="accent1">
                  <a:tint val="44500"/>
                  <a:satMod val="160000"/>
                  <a:alpha val="60000"/>
                </a:schemeClr>
              </a:gs>
              <a:gs pos="100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grpSp>
        <p:nvGrpSpPr>
          <p:cNvPr id="49" name="Group 48"/>
          <p:cNvGrpSpPr/>
          <p:nvPr/>
        </p:nvGrpSpPr>
        <p:grpSpPr>
          <a:xfrm>
            <a:off x="457200" y="3505200"/>
            <a:ext cx="8229600" cy="1143000"/>
            <a:chOff x="457200" y="3505200"/>
            <a:chExt cx="8229600" cy="1143000"/>
          </a:xfrm>
        </p:grpSpPr>
        <p:grpSp>
          <p:nvGrpSpPr>
            <p:cNvPr id="8" name="Group 7"/>
            <p:cNvGrpSpPr/>
            <p:nvPr/>
          </p:nvGrpSpPr>
          <p:grpSpPr>
            <a:xfrm>
              <a:off x="457200" y="3505200"/>
              <a:ext cx="8229600" cy="1143000"/>
              <a:chOff x="457200" y="2514600"/>
              <a:chExt cx="5943600" cy="689741"/>
            </a:xfrm>
          </p:grpSpPr>
          <p:sp>
            <p:nvSpPr>
              <p:cNvPr id="5" name="Rectangle 4"/>
              <p:cNvSpPr/>
              <p:nvPr/>
            </p:nvSpPr>
            <p:spPr>
              <a:xfrm>
                <a:off x="457200" y="2514600"/>
                <a:ext cx="5943600" cy="685800"/>
              </a:xfrm>
              <a:prstGeom prst="rect">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cxnSp>
            <p:nvCxnSpPr>
              <p:cNvPr id="7" name="Straight Connector 6"/>
              <p:cNvCxnSpPr/>
              <p:nvPr/>
            </p:nvCxnSpPr>
            <p:spPr>
              <a:xfrm>
                <a:off x="990600" y="2518541"/>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87366" y="2518541"/>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6000"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74731"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00400"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57600"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14800"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9200"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86400"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43600" y="2514600"/>
                <a:ext cx="0" cy="6858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654268" y="3657600"/>
              <a:ext cx="1066800" cy="400110"/>
            </a:xfrm>
            <a:prstGeom prst="rect">
              <a:avLst/>
            </a:prstGeom>
            <a:solidFill>
              <a:srgbClr val="FFC000"/>
            </a:solidFill>
          </p:spPr>
          <p:txBody>
            <a:bodyPr wrap="square" rtlCol="0">
              <a:spAutoFit/>
            </a:bodyPr>
            <a:lstStyle/>
            <a:p>
              <a:pPr algn="ctr"/>
              <a:r>
                <a:rPr lang="en-US"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790BC</a:t>
              </a:r>
              <a:endParaRPr lang="en-US" sz="2000" b="1"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23" name="TextBox 22"/>
            <p:cNvSpPr txBox="1"/>
            <p:nvPr/>
          </p:nvSpPr>
          <p:spPr>
            <a:xfrm>
              <a:off x="1813034" y="3657600"/>
              <a:ext cx="1066800" cy="400110"/>
            </a:xfrm>
            <a:prstGeom prst="rect">
              <a:avLst/>
            </a:prstGeom>
            <a:solidFill>
              <a:srgbClr val="FFC000"/>
            </a:solidFill>
          </p:spPr>
          <p:txBody>
            <a:bodyPr wrap="square" rtlCol="0">
              <a:spAutoFit/>
            </a:bodyPr>
            <a:lstStyle/>
            <a:p>
              <a:pPr algn="ctr"/>
              <a:r>
                <a:rPr lang="en-US"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770BC</a:t>
              </a:r>
              <a:endParaRPr lang="en-US" sz="2000" b="1"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TextBox 23"/>
            <p:cNvSpPr txBox="1"/>
            <p:nvPr/>
          </p:nvSpPr>
          <p:spPr>
            <a:xfrm>
              <a:off x="3139966" y="3657600"/>
              <a:ext cx="1066800" cy="400110"/>
            </a:xfrm>
            <a:prstGeom prst="rect">
              <a:avLst/>
            </a:prstGeom>
            <a:solidFill>
              <a:srgbClr val="FFC000"/>
            </a:solidFill>
          </p:spPr>
          <p:txBody>
            <a:bodyPr wrap="square" rtlCol="0">
              <a:spAutoFit/>
            </a:bodyPr>
            <a:lstStyle/>
            <a:p>
              <a:pPr algn="ctr"/>
              <a:r>
                <a:rPr lang="en-US"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750BC</a:t>
              </a:r>
              <a:endParaRPr lang="en-US" sz="2000" b="1"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25" name="TextBox 24"/>
            <p:cNvSpPr txBox="1"/>
            <p:nvPr/>
          </p:nvSpPr>
          <p:spPr>
            <a:xfrm>
              <a:off x="4359166" y="3657600"/>
              <a:ext cx="1066800" cy="400110"/>
            </a:xfrm>
            <a:prstGeom prst="rect">
              <a:avLst/>
            </a:prstGeom>
            <a:solidFill>
              <a:srgbClr val="FFC000"/>
            </a:solidFill>
          </p:spPr>
          <p:txBody>
            <a:bodyPr wrap="square" rtlCol="0">
              <a:spAutoFit/>
            </a:bodyPr>
            <a:lstStyle/>
            <a:p>
              <a:pPr algn="ctr"/>
              <a:r>
                <a:rPr lang="en-US"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730BC</a:t>
              </a:r>
              <a:endParaRPr lang="en-US" sz="2000" b="1"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26" name="TextBox 25"/>
            <p:cNvSpPr txBox="1"/>
            <p:nvPr/>
          </p:nvSpPr>
          <p:spPr>
            <a:xfrm>
              <a:off x="5623034" y="3657600"/>
              <a:ext cx="1066800" cy="400110"/>
            </a:xfrm>
            <a:prstGeom prst="rect">
              <a:avLst/>
            </a:prstGeom>
            <a:solidFill>
              <a:srgbClr val="FFC000"/>
            </a:solidFill>
          </p:spPr>
          <p:txBody>
            <a:bodyPr wrap="square" rtlCol="0">
              <a:spAutoFit/>
            </a:bodyPr>
            <a:lstStyle/>
            <a:p>
              <a:pPr algn="ctr"/>
              <a:r>
                <a:rPr lang="en-US"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710BC</a:t>
              </a:r>
              <a:endParaRPr lang="en-US" sz="2000" b="1"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27" name="TextBox 26"/>
            <p:cNvSpPr txBox="1"/>
            <p:nvPr/>
          </p:nvSpPr>
          <p:spPr>
            <a:xfrm>
              <a:off x="6905298" y="3657600"/>
              <a:ext cx="1066800" cy="400110"/>
            </a:xfrm>
            <a:prstGeom prst="rect">
              <a:avLst/>
            </a:prstGeom>
            <a:solidFill>
              <a:srgbClr val="FFC000"/>
            </a:solidFill>
          </p:spPr>
          <p:txBody>
            <a:bodyPr wrap="square" rtlCol="0">
              <a:spAutoFit/>
            </a:bodyPr>
            <a:lstStyle/>
            <a:p>
              <a:pPr algn="ctr"/>
              <a:r>
                <a:rPr lang="en-US" sz="2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690BC</a:t>
              </a:r>
              <a:endParaRPr lang="en-US" sz="2000" b="1"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9" name="Freeform 28"/>
          <p:cNvSpPr/>
          <p:nvPr/>
        </p:nvSpPr>
        <p:spPr>
          <a:xfrm>
            <a:off x="1198179" y="4713891"/>
            <a:ext cx="3184635" cy="1001109"/>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 name="connsiteX0" fmla="*/ 0 w 3184635"/>
              <a:gd name="connsiteY0" fmla="*/ 15765 h 1686909"/>
              <a:gd name="connsiteX1" fmla="*/ 3184635 w 3184635"/>
              <a:gd name="connsiteY1" fmla="*/ 0 h 1686909"/>
              <a:gd name="connsiteX2" fmla="*/ 1602964 w 3184635"/>
              <a:gd name="connsiteY2" fmla="*/ 1686909 h 1686909"/>
              <a:gd name="connsiteX3" fmla="*/ 15766 w 3184635"/>
              <a:gd name="connsiteY3" fmla="*/ 78827 h 1686909"/>
              <a:gd name="connsiteX4" fmla="*/ 0 w 3184635"/>
              <a:gd name="connsiteY4" fmla="*/ 15765 h 168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635" h="1686909">
                <a:moveTo>
                  <a:pt x="0" y="15765"/>
                </a:moveTo>
                <a:lnTo>
                  <a:pt x="3184635" y="0"/>
                </a:lnTo>
                <a:lnTo>
                  <a:pt x="1602964" y="1686909"/>
                </a:lnTo>
                <a:lnTo>
                  <a:pt x="15766" y="78827"/>
                </a:lnTo>
                <a:lnTo>
                  <a:pt x="0" y="15765"/>
                </a:lnTo>
                <a:close/>
              </a:path>
            </a:pathLst>
          </a:custGeom>
          <a:gradFill>
            <a:gsLst>
              <a:gs pos="0">
                <a:schemeClr val="bg1">
                  <a:alpha val="75000"/>
                </a:schemeClr>
              </a:gs>
              <a:gs pos="25000">
                <a:schemeClr val="accent1">
                  <a:tint val="44500"/>
                  <a:satMod val="160000"/>
                  <a:alpha val="60000"/>
                </a:schemeClr>
              </a:gs>
              <a:gs pos="100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flipV="1">
            <a:off x="1127235" y="2326573"/>
            <a:ext cx="2377966" cy="1086659"/>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 name="connsiteX0" fmla="*/ 0 w 3184635"/>
              <a:gd name="connsiteY0" fmla="*/ 15765 h 1744089"/>
              <a:gd name="connsiteX1" fmla="*/ 3184635 w 3184635"/>
              <a:gd name="connsiteY1" fmla="*/ 0 h 1744089"/>
              <a:gd name="connsiteX2" fmla="*/ 174395 w 3184635"/>
              <a:gd name="connsiteY2" fmla="*/ 1744089 h 1744089"/>
              <a:gd name="connsiteX3" fmla="*/ 15766 w 3184635"/>
              <a:gd name="connsiteY3" fmla="*/ 78827 h 1744089"/>
              <a:gd name="connsiteX4" fmla="*/ 0 w 3184635"/>
              <a:gd name="connsiteY4" fmla="*/ 15765 h 174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635" h="1744089">
                <a:moveTo>
                  <a:pt x="0" y="15765"/>
                </a:moveTo>
                <a:lnTo>
                  <a:pt x="3184635" y="0"/>
                </a:lnTo>
                <a:lnTo>
                  <a:pt x="174395" y="1744089"/>
                </a:lnTo>
                <a:lnTo>
                  <a:pt x="15766" y="78827"/>
                </a:lnTo>
                <a:lnTo>
                  <a:pt x="0" y="15765"/>
                </a:lnTo>
                <a:close/>
              </a:path>
            </a:pathLst>
          </a:custGeom>
          <a:gradFill>
            <a:gsLst>
              <a:gs pos="0">
                <a:schemeClr val="bg1"/>
              </a:gs>
              <a:gs pos="25000">
                <a:schemeClr val="accent1">
                  <a:tint val="44500"/>
                  <a:satMod val="160000"/>
                  <a:alpha val="60000"/>
                </a:schemeClr>
              </a:gs>
              <a:gs pos="100000">
                <a:schemeClr val="tx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195848" y="4708634"/>
            <a:ext cx="452352" cy="989234"/>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 name="connsiteX0" fmla="*/ 1309203 w 4493838"/>
              <a:gd name="connsiteY0" fmla="*/ 15765 h 1666899"/>
              <a:gd name="connsiteX1" fmla="*/ 4493838 w 4493838"/>
              <a:gd name="connsiteY1" fmla="*/ 0 h 1666899"/>
              <a:gd name="connsiteX2" fmla="*/ 0 w 4493838"/>
              <a:gd name="connsiteY2" fmla="*/ 1666899 h 1666899"/>
              <a:gd name="connsiteX3" fmla="*/ 1324969 w 4493838"/>
              <a:gd name="connsiteY3" fmla="*/ 78827 h 1666899"/>
              <a:gd name="connsiteX4" fmla="*/ 1309203 w 4493838"/>
              <a:gd name="connsiteY4" fmla="*/ 15765 h 1666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838" h="1666899">
                <a:moveTo>
                  <a:pt x="1309203" y="15765"/>
                </a:moveTo>
                <a:lnTo>
                  <a:pt x="4493838" y="0"/>
                </a:lnTo>
                <a:lnTo>
                  <a:pt x="0" y="1666899"/>
                </a:lnTo>
                <a:lnTo>
                  <a:pt x="1324969" y="78827"/>
                </a:lnTo>
                <a:lnTo>
                  <a:pt x="1309203" y="15765"/>
                </a:lnTo>
                <a:close/>
              </a:path>
            </a:pathLst>
          </a:custGeom>
          <a:gradFill>
            <a:gsLst>
              <a:gs pos="0">
                <a:schemeClr val="bg1">
                  <a:alpha val="75000"/>
                </a:schemeClr>
              </a:gs>
              <a:gs pos="25000">
                <a:schemeClr val="accent1">
                  <a:tint val="44500"/>
                  <a:satMod val="160000"/>
                  <a:alpha val="60000"/>
                </a:schemeClr>
              </a:gs>
              <a:gs pos="100000">
                <a:schemeClr val="bg2">
                  <a:lumMod val="1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648200" y="4708634"/>
            <a:ext cx="1219200" cy="1001109"/>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635" h="1686909">
                <a:moveTo>
                  <a:pt x="0" y="15765"/>
                </a:moveTo>
                <a:lnTo>
                  <a:pt x="3184635" y="0"/>
                </a:lnTo>
                <a:lnTo>
                  <a:pt x="1876097" y="1686909"/>
                </a:lnTo>
                <a:lnTo>
                  <a:pt x="15766" y="78827"/>
                </a:lnTo>
                <a:lnTo>
                  <a:pt x="0" y="15765"/>
                </a:lnTo>
                <a:close/>
              </a:path>
            </a:pathLst>
          </a:custGeom>
          <a:gradFill>
            <a:gsLst>
              <a:gs pos="0">
                <a:schemeClr val="bg1">
                  <a:alpha val="75000"/>
                </a:schemeClr>
              </a:gs>
              <a:gs pos="25000">
                <a:schemeClr val="accent1">
                  <a:tint val="44500"/>
                  <a:satMod val="160000"/>
                  <a:alpha val="75000"/>
                </a:schemeClr>
              </a:gs>
              <a:gs pos="100000">
                <a:schemeClr val="accent3">
                  <a:lumMod val="50000"/>
                  <a:alpha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867400" y="4696760"/>
            <a:ext cx="1905000" cy="1012984"/>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 name="connsiteX0" fmla="*/ 0 w 3184635"/>
              <a:gd name="connsiteY0" fmla="*/ 15765 h 1706919"/>
              <a:gd name="connsiteX1" fmla="*/ 3184635 w 3184635"/>
              <a:gd name="connsiteY1" fmla="*/ 0 h 1706919"/>
              <a:gd name="connsiteX2" fmla="*/ 1280531 w 3184635"/>
              <a:gd name="connsiteY2" fmla="*/ 1706919 h 1706919"/>
              <a:gd name="connsiteX3" fmla="*/ 15766 w 3184635"/>
              <a:gd name="connsiteY3" fmla="*/ 78827 h 1706919"/>
              <a:gd name="connsiteX4" fmla="*/ 0 w 3184635"/>
              <a:gd name="connsiteY4" fmla="*/ 15765 h 1706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635" h="1706919">
                <a:moveTo>
                  <a:pt x="0" y="15765"/>
                </a:moveTo>
                <a:lnTo>
                  <a:pt x="3184635" y="0"/>
                </a:lnTo>
                <a:lnTo>
                  <a:pt x="1280531" y="1706919"/>
                </a:lnTo>
                <a:lnTo>
                  <a:pt x="15766" y="78827"/>
                </a:lnTo>
                <a:lnTo>
                  <a:pt x="0" y="15765"/>
                </a:lnTo>
                <a:close/>
              </a:path>
            </a:pathLst>
          </a:custGeom>
          <a:gradFill>
            <a:gsLst>
              <a:gs pos="0">
                <a:schemeClr val="bg1">
                  <a:alpha val="75000"/>
                </a:schemeClr>
              </a:gs>
              <a:gs pos="25000">
                <a:schemeClr val="accent1">
                  <a:tint val="44500"/>
                  <a:satMod val="160000"/>
                  <a:alpha val="75000"/>
                </a:schemeClr>
              </a:gs>
              <a:gs pos="100000">
                <a:schemeClr val="accent6">
                  <a:lumMod val="50000"/>
                  <a:alpha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flipV="1">
            <a:off x="2553316" y="2307584"/>
            <a:ext cx="1020201" cy="1110410"/>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 name="connsiteX0" fmla="*/ 35455373 w 38640008"/>
              <a:gd name="connsiteY0" fmla="*/ 15765 h 1782209"/>
              <a:gd name="connsiteX1" fmla="*/ 38640008 w 38640008"/>
              <a:gd name="connsiteY1" fmla="*/ 0 h 1782209"/>
              <a:gd name="connsiteX2" fmla="*/ 0 w 38640008"/>
              <a:gd name="connsiteY2" fmla="*/ 1782209 h 1782209"/>
              <a:gd name="connsiteX3" fmla="*/ 35471139 w 38640008"/>
              <a:gd name="connsiteY3" fmla="*/ 78827 h 1782209"/>
              <a:gd name="connsiteX4" fmla="*/ 35455373 w 38640008"/>
              <a:gd name="connsiteY4" fmla="*/ 15765 h 1782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0008" h="1782209">
                <a:moveTo>
                  <a:pt x="35455373" y="15765"/>
                </a:moveTo>
                <a:lnTo>
                  <a:pt x="38640008" y="0"/>
                </a:lnTo>
                <a:lnTo>
                  <a:pt x="0" y="1782209"/>
                </a:lnTo>
                <a:lnTo>
                  <a:pt x="35471139" y="78827"/>
                </a:lnTo>
                <a:lnTo>
                  <a:pt x="35455373" y="15765"/>
                </a:lnTo>
                <a:close/>
              </a:path>
            </a:pathLst>
          </a:custGeom>
          <a:gradFill>
            <a:gsLst>
              <a:gs pos="0">
                <a:schemeClr val="bg1">
                  <a:alpha val="60000"/>
                </a:schemeClr>
              </a:gs>
              <a:gs pos="40000">
                <a:schemeClr val="accent1">
                  <a:tint val="44500"/>
                  <a:satMod val="160000"/>
                  <a:alpha val="60000"/>
                </a:schemeClr>
              </a:gs>
              <a:gs pos="100000">
                <a:schemeClr val="accent3">
                  <a:lumMod val="50000"/>
                  <a:alpha val="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stCxn id="39" idx="2"/>
            <a:endCxn id="33" idx="1"/>
          </p:cNvCxnSpPr>
          <p:nvPr/>
        </p:nvCxnSpPr>
        <p:spPr>
          <a:xfrm>
            <a:off x="3181441" y="1828647"/>
            <a:ext cx="392076" cy="158934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flipV="1">
            <a:off x="3573517" y="2271972"/>
            <a:ext cx="569909" cy="1141242"/>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635" h="1686909">
                <a:moveTo>
                  <a:pt x="0" y="15765"/>
                </a:moveTo>
                <a:lnTo>
                  <a:pt x="3184635" y="0"/>
                </a:lnTo>
                <a:lnTo>
                  <a:pt x="1876097" y="1686909"/>
                </a:lnTo>
                <a:lnTo>
                  <a:pt x="15766" y="78827"/>
                </a:lnTo>
                <a:lnTo>
                  <a:pt x="0" y="15765"/>
                </a:lnTo>
                <a:close/>
              </a:path>
            </a:pathLst>
          </a:custGeom>
          <a:gradFill>
            <a:gsLst>
              <a:gs pos="0">
                <a:schemeClr val="bg1">
                  <a:alpha val="60000"/>
                </a:schemeClr>
              </a:gs>
              <a:gs pos="25000">
                <a:schemeClr val="accent1">
                  <a:tint val="44500"/>
                  <a:satMod val="160000"/>
                  <a:alpha val="60000"/>
                </a:schemeClr>
              </a:gs>
              <a:gs pos="100000">
                <a:schemeClr val="accent4">
                  <a:lumMod val="50000"/>
                  <a:alpha val="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flipV="1">
            <a:off x="3573502" y="2257700"/>
            <a:ext cx="1718922" cy="1169786"/>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 name="connsiteX0" fmla="*/ 0 w 4175415"/>
              <a:gd name="connsiteY0" fmla="*/ 15765 h 1858448"/>
              <a:gd name="connsiteX1" fmla="*/ 3184635 w 4175415"/>
              <a:gd name="connsiteY1" fmla="*/ 0 h 1858448"/>
              <a:gd name="connsiteX2" fmla="*/ 4175415 w 4175415"/>
              <a:gd name="connsiteY2" fmla="*/ 1858448 h 1858448"/>
              <a:gd name="connsiteX3" fmla="*/ 15766 w 4175415"/>
              <a:gd name="connsiteY3" fmla="*/ 78827 h 1858448"/>
              <a:gd name="connsiteX4" fmla="*/ 0 w 4175415"/>
              <a:gd name="connsiteY4" fmla="*/ 15765 h 1858448"/>
              <a:gd name="connsiteX0" fmla="*/ 0 w 4622503"/>
              <a:gd name="connsiteY0" fmla="*/ 15765 h 1877507"/>
              <a:gd name="connsiteX1" fmla="*/ 3184635 w 4622503"/>
              <a:gd name="connsiteY1" fmla="*/ 0 h 1877507"/>
              <a:gd name="connsiteX2" fmla="*/ 4622503 w 4622503"/>
              <a:gd name="connsiteY2" fmla="*/ 1877507 h 1877507"/>
              <a:gd name="connsiteX3" fmla="*/ 15766 w 4622503"/>
              <a:gd name="connsiteY3" fmla="*/ 78827 h 1877507"/>
              <a:gd name="connsiteX4" fmla="*/ 0 w 4622503"/>
              <a:gd name="connsiteY4" fmla="*/ 15765 h 1877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2503" h="1877507">
                <a:moveTo>
                  <a:pt x="0" y="15765"/>
                </a:moveTo>
                <a:lnTo>
                  <a:pt x="3184635" y="0"/>
                </a:lnTo>
                <a:lnTo>
                  <a:pt x="4622503" y="1877507"/>
                </a:lnTo>
                <a:lnTo>
                  <a:pt x="15766" y="78827"/>
                </a:lnTo>
                <a:lnTo>
                  <a:pt x="0" y="15765"/>
                </a:lnTo>
                <a:close/>
              </a:path>
            </a:pathLst>
          </a:custGeom>
          <a:gradFill>
            <a:gsLst>
              <a:gs pos="0">
                <a:schemeClr val="bg1">
                  <a:alpha val="60000"/>
                </a:schemeClr>
              </a:gs>
              <a:gs pos="25000">
                <a:schemeClr val="accent1">
                  <a:tint val="44500"/>
                  <a:satMod val="160000"/>
                  <a:alpha val="60000"/>
                </a:schemeClr>
              </a:gs>
              <a:gs pos="100000">
                <a:schemeClr val="accent6">
                  <a:lumMod val="50000"/>
                  <a:alpha val="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flipV="1">
            <a:off x="4757058" y="1856334"/>
            <a:ext cx="1446083" cy="1585423"/>
          </a:xfrm>
          <a:custGeom>
            <a:avLst/>
            <a:gdLst>
              <a:gd name="connsiteX0" fmla="*/ 0 w 3184635"/>
              <a:gd name="connsiteY0" fmla="*/ 0 h 1671144"/>
              <a:gd name="connsiteX1" fmla="*/ 3184635 w 3184635"/>
              <a:gd name="connsiteY1" fmla="*/ 31531 h 1671144"/>
              <a:gd name="connsiteX2" fmla="*/ 1876097 w 3184635"/>
              <a:gd name="connsiteY2" fmla="*/ 1671144 h 1671144"/>
              <a:gd name="connsiteX3" fmla="*/ 15766 w 3184635"/>
              <a:gd name="connsiteY3" fmla="*/ 63062 h 1671144"/>
              <a:gd name="connsiteX4" fmla="*/ 0 w 3184635"/>
              <a:gd name="connsiteY4" fmla="*/ 0 h 1671144"/>
              <a:gd name="connsiteX0" fmla="*/ 0 w 3184635"/>
              <a:gd name="connsiteY0" fmla="*/ 15765 h 1686909"/>
              <a:gd name="connsiteX1" fmla="*/ 3184635 w 3184635"/>
              <a:gd name="connsiteY1" fmla="*/ 0 h 1686909"/>
              <a:gd name="connsiteX2" fmla="*/ 1876097 w 3184635"/>
              <a:gd name="connsiteY2" fmla="*/ 1686909 h 1686909"/>
              <a:gd name="connsiteX3" fmla="*/ 15766 w 3184635"/>
              <a:gd name="connsiteY3" fmla="*/ 78827 h 1686909"/>
              <a:gd name="connsiteX4" fmla="*/ 0 w 3184635"/>
              <a:gd name="connsiteY4" fmla="*/ 15765 h 1686909"/>
              <a:gd name="connsiteX0" fmla="*/ 0 w 6320222"/>
              <a:gd name="connsiteY0" fmla="*/ 15765 h 1877508"/>
              <a:gd name="connsiteX1" fmla="*/ 3184635 w 6320222"/>
              <a:gd name="connsiteY1" fmla="*/ 0 h 1877508"/>
              <a:gd name="connsiteX2" fmla="*/ 6320222 w 6320222"/>
              <a:gd name="connsiteY2" fmla="*/ 1877508 h 1877508"/>
              <a:gd name="connsiteX3" fmla="*/ 15766 w 6320222"/>
              <a:gd name="connsiteY3" fmla="*/ 78827 h 1877508"/>
              <a:gd name="connsiteX4" fmla="*/ 0 w 6320222"/>
              <a:gd name="connsiteY4" fmla="*/ 15765 h 1877508"/>
              <a:gd name="connsiteX0" fmla="*/ 0 w 6764632"/>
              <a:gd name="connsiteY0" fmla="*/ 15765 h 2544606"/>
              <a:gd name="connsiteX1" fmla="*/ 3184635 w 6764632"/>
              <a:gd name="connsiteY1" fmla="*/ 0 h 2544606"/>
              <a:gd name="connsiteX2" fmla="*/ 6764632 w 6764632"/>
              <a:gd name="connsiteY2" fmla="*/ 2544606 h 2544606"/>
              <a:gd name="connsiteX3" fmla="*/ 15766 w 6764632"/>
              <a:gd name="connsiteY3" fmla="*/ 78827 h 2544606"/>
              <a:gd name="connsiteX4" fmla="*/ 0 w 6764632"/>
              <a:gd name="connsiteY4" fmla="*/ 15765 h 254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632" h="2544606">
                <a:moveTo>
                  <a:pt x="0" y="15765"/>
                </a:moveTo>
                <a:lnTo>
                  <a:pt x="3184635" y="0"/>
                </a:lnTo>
                <a:lnTo>
                  <a:pt x="6764632" y="2544606"/>
                </a:lnTo>
                <a:lnTo>
                  <a:pt x="15766" y="78827"/>
                </a:lnTo>
                <a:lnTo>
                  <a:pt x="0" y="15765"/>
                </a:lnTo>
                <a:close/>
              </a:path>
            </a:pathLst>
          </a:custGeom>
          <a:gradFill>
            <a:gsLst>
              <a:gs pos="0">
                <a:schemeClr val="bg1">
                  <a:alpha val="60000"/>
                </a:schemeClr>
              </a:gs>
              <a:gs pos="25000">
                <a:schemeClr val="accent1">
                  <a:tint val="44500"/>
                  <a:satMod val="160000"/>
                  <a:alpha val="60000"/>
                </a:schemeClr>
              </a:gs>
              <a:gs pos="100000">
                <a:schemeClr val="accent5">
                  <a:lumMod val="75000"/>
                  <a:alpha val="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4881" y="1859987"/>
            <a:ext cx="1412310" cy="646331"/>
          </a:xfrm>
          <a:prstGeom prst="rect">
            <a:avLst/>
          </a:prstGeom>
          <a:solidFill>
            <a:schemeClr val="tx2"/>
          </a:solidFill>
          <a:ln w="28575">
            <a:solidFill>
              <a:schemeClr val="bg1"/>
            </a:solidFill>
          </a:ln>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Jeroboam II</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8" name="TextBox 37"/>
          <p:cNvSpPr txBox="1"/>
          <p:nvPr/>
        </p:nvSpPr>
        <p:spPr>
          <a:xfrm>
            <a:off x="1697284" y="1881762"/>
            <a:ext cx="1429216" cy="400110"/>
          </a:xfrm>
          <a:prstGeom prst="rect">
            <a:avLst/>
          </a:prstGeom>
          <a:solidFill>
            <a:schemeClr val="tx2"/>
          </a:solidFill>
          <a:ln w="28575">
            <a:solidFill>
              <a:schemeClr val="bg1"/>
            </a:solidFill>
          </a:ln>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Zechariah</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9" name="TextBox 38"/>
          <p:cNvSpPr txBox="1"/>
          <p:nvPr/>
        </p:nvSpPr>
        <p:spPr>
          <a:xfrm>
            <a:off x="2553316" y="1428537"/>
            <a:ext cx="1256250" cy="400110"/>
          </a:xfrm>
          <a:prstGeom prst="rect">
            <a:avLst/>
          </a:prstGeom>
          <a:solidFill>
            <a:schemeClr val="tx2"/>
          </a:solidFill>
          <a:ln w="28575">
            <a:solidFill>
              <a:schemeClr val="bg1"/>
            </a:solidFill>
          </a:ln>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Shallum</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1" name="TextBox 40"/>
          <p:cNvSpPr txBox="1"/>
          <p:nvPr/>
        </p:nvSpPr>
        <p:spPr>
          <a:xfrm>
            <a:off x="3310309" y="1879787"/>
            <a:ext cx="1434874" cy="400110"/>
          </a:xfrm>
          <a:prstGeom prst="rect">
            <a:avLst/>
          </a:prstGeom>
          <a:solidFill>
            <a:schemeClr val="tx2"/>
          </a:solidFill>
          <a:ln w="28575">
            <a:solidFill>
              <a:schemeClr val="bg1"/>
            </a:solidFill>
          </a:ln>
        </p:spPr>
        <p:txBody>
          <a:bodyPr wrap="square" rtlCol="0">
            <a:spAutoFit/>
          </a:bodyPr>
          <a:lstStyle/>
          <a:p>
            <a:pPr algn="ctr"/>
            <a:r>
              <a:rPr lang="en-US" sz="20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Menahem</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2" name="TextBox 41"/>
          <p:cNvSpPr txBox="1"/>
          <p:nvPr/>
        </p:nvSpPr>
        <p:spPr>
          <a:xfrm>
            <a:off x="4023841" y="1426562"/>
            <a:ext cx="1396882" cy="400110"/>
          </a:xfrm>
          <a:prstGeom prst="rect">
            <a:avLst/>
          </a:prstGeom>
          <a:solidFill>
            <a:schemeClr val="tx2"/>
          </a:solidFill>
          <a:ln w="28575">
            <a:solidFill>
              <a:schemeClr val="bg1"/>
            </a:solidFill>
          </a:ln>
        </p:spPr>
        <p:txBody>
          <a:bodyPr wrap="square" rtlCol="0">
            <a:spAutoFit/>
          </a:bodyPr>
          <a:lstStyle/>
          <a:p>
            <a:pPr algn="ctr"/>
            <a:r>
              <a:rPr lang="en-US" sz="20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Pekahiah</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3" name="TextBox 42"/>
          <p:cNvSpPr txBox="1"/>
          <p:nvPr/>
        </p:nvSpPr>
        <p:spPr>
          <a:xfrm>
            <a:off x="4829366" y="1875837"/>
            <a:ext cx="953917" cy="400110"/>
          </a:xfrm>
          <a:prstGeom prst="rect">
            <a:avLst/>
          </a:prstGeom>
          <a:solidFill>
            <a:schemeClr val="tx2"/>
          </a:solidFill>
          <a:ln w="28575">
            <a:solidFill>
              <a:schemeClr val="bg1"/>
            </a:solidFill>
          </a:ln>
        </p:spPr>
        <p:txBody>
          <a:bodyPr wrap="square" rtlCol="0">
            <a:spAutoFit/>
          </a:bodyPr>
          <a:lstStyle/>
          <a:p>
            <a:pPr algn="ctr"/>
            <a:r>
              <a:rPr lang="en-US" sz="20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Pekah</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4" name="TextBox 43"/>
          <p:cNvSpPr txBox="1"/>
          <p:nvPr/>
        </p:nvSpPr>
        <p:spPr>
          <a:xfrm>
            <a:off x="5541866" y="1424587"/>
            <a:ext cx="1396882" cy="400110"/>
          </a:xfrm>
          <a:prstGeom prst="rect">
            <a:avLst/>
          </a:prstGeom>
          <a:solidFill>
            <a:schemeClr val="tx2"/>
          </a:solidFill>
          <a:ln w="28575">
            <a:solidFill>
              <a:schemeClr val="bg1"/>
            </a:solidFill>
          </a:ln>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Hoshea</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5" name="TextBox 44"/>
          <p:cNvSpPr txBox="1"/>
          <p:nvPr/>
        </p:nvSpPr>
        <p:spPr>
          <a:xfrm>
            <a:off x="2245290" y="5728670"/>
            <a:ext cx="1065019" cy="400110"/>
          </a:xfrm>
          <a:prstGeom prst="rect">
            <a:avLst/>
          </a:prstGeom>
          <a:solidFill>
            <a:schemeClr val="tx2"/>
          </a:solidFill>
          <a:ln w="28575">
            <a:solidFill>
              <a:schemeClr val="bg1"/>
            </a:solidFill>
          </a:ln>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Uzziah</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6" name="TextBox 45"/>
          <p:cNvSpPr txBox="1"/>
          <p:nvPr/>
        </p:nvSpPr>
        <p:spPr>
          <a:xfrm>
            <a:off x="3537690" y="5714820"/>
            <a:ext cx="1207493" cy="400110"/>
          </a:xfrm>
          <a:prstGeom prst="rect">
            <a:avLst/>
          </a:prstGeom>
          <a:solidFill>
            <a:schemeClr val="tx2"/>
          </a:solidFill>
          <a:ln w="28575">
            <a:solidFill>
              <a:schemeClr val="bg1"/>
            </a:solidFill>
          </a:ln>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Jotham</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7" name="TextBox 46"/>
          <p:cNvSpPr txBox="1"/>
          <p:nvPr/>
        </p:nvSpPr>
        <p:spPr>
          <a:xfrm>
            <a:off x="4950816" y="5726695"/>
            <a:ext cx="802844" cy="400110"/>
          </a:xfrm>
          <a:prstGeom prst="rect">
            <a:avLst/>
          </a:prstGeom>
          <a:solidFill>
            <a:schemeClr val="tx2"/>
          </a:solidFill>
          <a:ln w="28575">
            <a:solidFill>
              <a:schemeClr val="bg1"/>
            </a:solidFill>
          </a:ln>
        </p:spPr>
        <p:txBody>
          <a:bodyPr wrap="square" rtlCol="0">
            <a:spAutoFit/>
          </a:bodyPr>
          <a:lstStyle/>
          <a:p>
            <a:pPr algn="ct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Ahaz</a:t>
            </a:r>
            <a:endPar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8" name="TextBox 47"/>
          <p:cNvSpPr txBox="1"/>
          <p:nvPr/>
        </p:nvSpPr>
        <p:spPr>
          <a:xfrm>
            <a:off x="5922590" y="5724720"/>
            <a:ext cx="1368859" cy="400110"/>
          </a:xfrm>
          <a:prstGeom prst="rect">
            <a:avLst/>
          </a:prstGeom>
          <a:solidFill>
            <a:schemeClr val="tx2"/>
          </a:solidFill>
          <a:ln w="28575">
            <a:solidFill>
              <a:schemeClr val="bg1"/>
            </a:solidFill>
          </a:ln>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Hezekiah</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0" name="Rectangle 39"/>
          <p:cNvSpPr/>
          <p:nvPr/>
        </p:nvSpPr>
        <p:spPr>
          <a:xfrm>
            <a:off x="3139967" y="3918858"/>
            <a:ext cx="3100340" cy="759408"/>
          </a:xfrm>
          <a:prstGeom prst="rect">
            <a:avLst/>
          </a:prstGeom>
          <a:solidFill>
            <a:srgbClr val="FFFFFF">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00"/>
                </a:solidFill>
                <a:latin typeface="Arial" pitchFamily="34" charset="0"/>
                <a:cs typeface="Arial" pitchFamily="34" charset="0"/>
              </a:rPr>
              <a:t>Hosea</a:t>
            </a:r>
            <a:endParaRPr lang="en-US" sz="2800" b="1" dirty="0">
              <a:solidFill>
                <a:srgbClr val="000000"/>
              </a:solidFill>
              <a:latin typeface="Arial" pitchFamily="34" charset="0"/>
              <a:cs typeface="Arial" pitchFamily="34" charset="0"/>
            </a:endParaRPr>
          </a:p>
        </p:txBody>
      </p:sp>
    </p:spTree>
    <p:extLst>
      <p:ext uri="{BB962C8B-B14F-4D97-AF65-F5344CB8AC3E}">
        <p14:creationId xmlns="" xmlns:p14="http://schemas.microsoft.com/office/powerpoint/2010/main" val="30200636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up)">
                                      <p:cBhvr>
                                        <p:cTn id="47" dur="500"/>
                                        <p:tgtEl>
                                          <p:spTgt spid="3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500"/>
                                        <p:tgtEl>
                                          <p:spTgt spid="35"/>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up)">
                                      <p:cBhvr>
                                        <p:cTn id="63" dur="500"/>
                                        <p:tgtEl>
                                          <p:spTgt spid="36"/>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up)">
                                      <p:cBhvr>
                                        <p:cTn id="79" dur="500"/>
                                        <p:tgtEl>
                                          <p:spTgt spid="37"/>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500"/>
                                        <p:tgtEl>
                                          <p:spTgt spid="47"/>
                                        </p:tgtEl>
                                      </p:cBhvr>
                                    </p:animEffect>
                                  </p:childTnLst>
                                </p:cTn>
                              </p:par>
                            </p:childTnLst>
                          </p:cTn>
                        </p:par>
                        <p:par>
                          <p:cTn id="84" fill="hold">
                            <p:stCondLst>
                              <p:cond delay="10000"/>
                            </p:stCondLst>
                            <p:childTnLst>
                              <p:par>
                                <p:cTn id="85" presetID="22" presetClass="entr" presetSubtype="4"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00"/>
                                        <p:tgtEl>
                                          <p:spTgt spid="30"/>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childTnLst>
                          </p:cTn>
                        </p:par>
                        <p:par>
                          <p:cTn id="92" fill="hold">
                            <p:stCondLst>
                              <p:cond delay="11000"/>
                            </p:stCondLst>
                            <p:childTnLst>
                              <p:par>
                                <p:cTn id="93" presetID="22" presetClass="entr" presetSubtype="4" fill="hold" grpId="0"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childTnLst>
                          </p:cTn>
                        </p:par>
                        <p:par>
                          <p:cTn id="96" fill="hold">
                            <p:stCondLst>
                              <p:cond delay="11500"/>
                            </p:stCondLst>
                            <p:childTnLst>
                              <p:par>
                                <p:cTn id="97" presetID="16" presetClass="entr" presetSubtype="21"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barn(inVertical)">
                                      <p:cBhvr>
                                        <p:cTn id="9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9" grpId="0" animBg="1"/>
      <p:bldP spid="31" grpId="0" animBg="1"/>
      <p:bldP spid="28" grpId="0" animBg="1"/>
      <p:bldP spid="30" grpId="0" animBg="1"/>
      <p:bldP spid="32" grpId="0" animBg="1"/>
      <p:bldP spid="33" grpId="0" animBg="1"/>
      <p:bldP spid="34" grpId="0" animBg="1"/>
      <p:bldP spid="36" grpId="0" animBg="1"/>
      <p:bldP spid="37" grpId="0" animBg="1"/>
      <p:bldP spid="6"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1061158107"/>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5324535"/>
          </a:xfrm>
          <a:prstGeom prst="rect">
            <a:avLst/>
          </a:prstGeom>
          <a:noFill/>
        </p:spPr>
        <p:txBody>
          <a:bodyPr wrap="square" rtlCol="0">
            <a:spAutoFit/>
          </a:bodyPr>
          <a:lstStyle/>
          <a:p>
            <a:r>
              <a:rPr lang="en-US" sz="3400" dirty="0">
                <a:solidFill>
                  <a:srgbClr val="FFC000"/>
                </a:solidFill>
              </a:rPr>
              <a:t>Spurgeon ~ </a:t>
            </a:r>
            <a:r>
              <a:rPr lang="en-US" sz="3400" dirty="0"/>
              <a:t>“This is a singular kind of power: ‘I will allure her;’ not, ‘I will drive her’ not even, ‘I will draw her,’ or, ‘I will drag her;’ or, ‘I will force her.’ No, ‘I will allure her.’ It is a very remarkable word, and it teaches us that </a:t>
            </a:r>
            <a:r>
              <a:rPr lang="en-US" sz="3400" i="1" dirty="0"/>
              <a:t>the allurement of love surpasses in power </a:t>
            </a:r>
            <a:r>
              <a:rPr lang="en-US" sz="3400" i="1" dirty="0" smtClean="0"/>
              <a:t>all other </a:t>
            </a:r>
            <a:r>
              <a:rPr lang="en-US" sz="3400" i="1" dirty="0"/>
              <a:t>forces. </a:t>
            </a:r>
            <a:r>
              <a:rPr lang="en-US" sz="3400" dirty="0"/>
              <a:t>That is </a:t>
            </a:r>
            <a:r>
              <a:rPr lang="en-US" sz="3400" dirty="0" smtClean="0"/>
              <a:t>how</a:t>
            </a:r>
          </a:p>
          <a:p>
            <a:r>
              <a:rPr lang="en-US" sz="3400" dirty="0" smtClean="0"/>
              <a:t>the devil </a:t>
            </a:r>
            <a:r>
              <a:rPr lang="en-US" sz="3400" dirty="0"/>
              <a:t>ruins us; he tempts </a:t>
            </a:r>
            <a:r>
              <a:rPr lang="en-US" sz="3400" dirty="0" smtClean="0"/>
              <a:t>us</a:t>
            </a:r>
          </a:p>
          <a:p>
            <a:r>
              <a:rPr lang="en-US" sz="3400" dirty="0" smtClean="0"/>
              <a:t>with </a:t>
            </a:r>
            <a:r>
              <a:rPr lang="en-US" sz="3400" dirty="0"/>
              <a:t>honeyed words, </a:t>
            </a:r>
            <a:r>
              <a:rPr lang="en-US" sz="3400" dirty="0" smtClean="0"/>
              <a:t>sweet</a:t>
            </a:r>
            <a:endParaRPr lang="en-US" sz="3400" dirty="0"/>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3" name="TextBox 2"/>
          <p:cNvSpPr txBox="1"/>
          <p:nvPr/>
        </p:nvSpPr>
        <p:spPr>
          <a:xfrm>
            <a:off x="457200" y="1452250"/>
            <a:ext cx="8229600" cy="5324535"/>
          </a:xfrm>
          <a:prstGeom prst="rect">
            <a:avLst/>
          </a:prstGeom>
          <a:noFill/>
        </p:spPr>
        <p:txBody>
          <a:bodyPr wrap="square" rtlCol="0">
            <a:spAutoFit/>
          </a:bodyPr>
          <a:lstStyle/>
          <a:p>
            <a:r>
              <a:rPr lang="en-US" sz="3400" dirty="0"/>
              <a:t>utterances, with the baits of pleasure and the like; and the Lord in mercy determines that, in all truthfulness, he will outbid the devil, and he will win us to himself by fascinations, enticements, and allurements which shall be stronger than any force of resistance we may offer. This is a wonderfully precious word: ‘I will </a:t>
            </a:r>
            <a:r>
              <a:rPr lang="en-US" sz="3400" i="1" dirty="0"/>
              <a:t>allure </a:t>
            </a:r>
            <a:r>
              <a:rPr lang="en-US" sz="3400" dirty="0"/>
              <a:t>her.’”</a:t>
            </a:r>
          </a:p>
          <a:p>
            <a:endParaRPr lang="en-US" sz="3400"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 xmlns:p14="http://schemas.microsoft.com/office/powerpoint/2010/main" val="30834309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4" presetClass="entr" presetSubtype="5"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4039723244"/>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1200329"/>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rPr>
              <a:t>Valley of Achor </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trouble</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or disturbance</a:t>
            </a:r>
            <a:r>
              <a:rPr lang="en-US" sz="3600" dirty="0">
                <a:effectLst>
                  <a:outerShdw blurRad="38100" dist="38100" dir="2700000" algn="tl">
                    <a:srgbClr val="000000">
                      <a:alpha val="43137"/>
                    </a:srgbClr>
                  </a:outerShdw>
                </a:effectLst>
              </a:rPr>
              <a:t> </a:t>
            </a:r>
            <a:endParaRPr lang="en-US" sz="3600" dirty="0">
              <a:solidFill>
                <a:srgbClr val="FFC000"/>
              </a:solidFill>
              <a:effectLst>
                <a:outerShdw blurRad="38100" dist="38100" dir="2700000" algn="tl">
                  <a:srgbClr val="000000">
                    <a:alpha val="43137"/>
                  </a:srgbClr>
                </a:outerShdw>
              </a:effectLst>
            </a:endParaRP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599513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3153688660"/>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646331"/>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rPr>
              <a:t>My Husband </a:t>
            </a:r>
            <a:r>
              <a:rPr lang="en-US" sz="3600" dirty="0">
                <a:effectLst>
                  <a:outerShdw blurRad="38100" dist="38100" dir="2700000" algn="tl">
                    <a:srgbClr val="000000">
                      <a:alpha val="43137"/>
                    </a:srgbClr>
                  </a:outerShdw>
                </a:effectLst>
              </a:rPr>
              <a:t>~ KJV, NASB – </a:t>
            </a:r>
            <a:r>
              <a:rPr lang="en-US" sz="3600" dirty="0" err="1">
                <a:solidFill>
                  <a:srgbClr val="FFC000"/>
                </a:solidFill>
                <a:effectLst>
                  <a:outerShdw blurRad="38100" dist="38100" dir="2700000" algn="tl">
                    <a:srgbClr val="000000">
                      <a:alpha val="43137"/>
                    </a:srgbClr>
                  </a:outerShdw>
                </a:effectLst>
              </a:rPr>
              <a:t>Ishi</a:t>
            </a:r>
            <a:r>
              <a:rPr lang="en-US" sz="3600" dirty="0">
                <a:solidFill>
                  <a:srgbClr val="FFC000"/>
                </a:solidFill>
                <a:effectLst>
                  <a:outerShdw blurRad="38100" dist="38100" dir="2700000" algn="tl">
                    <a:srgbClr val="000000">
                      <a:alpha val="43137"/>
                    </a:srgbClr>
                  </a:outerShdw>
                </a:effectLst>
              </a:rPr>
              <a:t> </a:t>
            </a: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6" name="TextBox 5"/>
          <p:cNvSpPr txBox="1"/>
          <p:nvPr/>
        </p:nvSpPr>
        <p:spPr>
          <a:xfrm>
            <a:off x="457200" y="2036435"/>
            <a:ext cx="8229600" cy="646331"/>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rPr>
              <a:t>My Master </a:t>
            </a:r>
            <a:r>
              <a:rPr lang="en-US" sz="3600" dirty="0">
                <a:effectLst>
                  <a:outerShdw blurRad="38100" dist="38100" dir="2700000" algn="tl">
                    <a:srgbClr val="000000">
                      <a:alpha val="43137"/>
                    </a:srgbClr>
                  </a:outerShdw>
                </a:effectLst>
              </a:rPr>
              <a:t>~ KJV, NASB – </a:t>
            </a:r>
            <a:r>
              <a:rPr lang="en-US" sz="3600" dirty="0" err="1">
                <a:solidFill>
                  <a:srgbClr val="FFC000"/>
                </a:solidFill>
                <a:effectLst>
                  <a:outerShdw blurRad="38100" dist="38100" dir="2700000" algn="tl">
                    <a:srgbClr val="000000">
                      <a:alpha val="43137"/>
                    </a:srgbClr>
                  </a:outerShdw>
                </a:effectLst>
              </a:rPr>
              <a:t>Baali</a:t>
            </a:r>
            <a:endParaRPr lang="en-US" sz="36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045532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vertical)">
                                      <p:cBhvr>
                                        <p:cTn id="12" dur="500"/>
                                        <p:tgtEl>
                                          <p:spTgt spid="6"/>
                                        </p:tgtEl>
                                      </p:cBhvr>
                                    </p:animEffect>
                                  </p:childTnLst>
                                </p:cTn>
                              </p:par>
                            </p:childTnLst>
                          </p:cTn>
                        </p:par>
                        <p:par>
                          <p:cTn id="13" fill="hold">
                            <p:stCondLst>
                              <p:cond delay="500"/>
                            </p:stCondLst>
                            <p:childTnLst>
                              <p:par>
                                <p:cTn id="14" presetID="9" presetClass="emph" presetSubtype="0" grpId="1" nodeType="afterEffect">
                                  <p:stCondLst>
                                    <p:cond delay="0"/>
                                  </p:stCondLst>
                                  <p:childTnLst>
                                    <p:set>
                                      <p:cBhvr rctx="PPT">
                                        <p:cTn id="15" dur="indefinite"/>
                                        <p:tgtEl>
                                          <p:spTgt spid="2"/>
                                        </p:tgtEl>
                                        <p:attrNameLst>
                                          <p:attrName>style.opacity</p:attrName>
                                        </p:attrNameLst>
                                      </p:cBhvr>
                                      <p:to>
                                        <p:strVal val="0.5"/>
                                      </p:to>
                                    </p:set>
                                    <p:animEffect filter="image" prLst="opacity: 0.5">
                                      <p:cBhvr rctx="IE">
                                        <p:cTn id="16"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729684131"/>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1200329"/>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rPr>
              <a:t>Lovingkindness</a:t>
            </a:r>
            <a:r>
              <a:rPr lang="en-US" sz="3600" dirty="0">
                <a:effectLst>
                  <a:outerShdw blurRad="38100" dist="38100" dir="2700000" algn="tl">
                    <a:srgbClr val="000000">
                      <a:alpha val="43137"/>
                    </a:srgbClr>
                  </a:outerShdw>
                </a:effectLst>
              </a:rPr>
              <a:t> ~ </a:t>
            </a:r>
            <a:r>
              <a:rPr lang="en-US" sz="36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chesed</a:t>
            </a:r>
            <a:r>
              <a:rPr lang="en-US" sz="3600" dirty="0">
                <a:solidFill>
                  <a:srgbClr val="FFC000"/>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steadfast, committed love</a:t>
            </a:r>
            <a:endParaRPr lang="en-US" sz="3600" dirty="0">
              <a:solidFill>
                <a:srgbClr val="FFC000"/>
              </a:solidFill>
              <a:effectLst>
                <a:outerShdw blurRad="38100" dist="38100" dir="2700000" algn="tl">
                  <a:srgbClr val="000000">
                    <a:alpha val="43137"/>
                  </a:srgbClr>
                </a:outerShdw>
              </a:effectLst>
            </a:endParaRP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42515550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3460683951"/>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2" name="TextBox 1"/>
          <p:cNvSpPr txBox="1"/>
          <p:nvPr/>
        </p:nvSpPr>
        <p:spPr>
          <a:xfrm>
            <a:off x="457200" y="1447800"/>
            <a:ext cx="8229600" cy="646331"/>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rPr>
              <a:t>Hosea</a:t>
            </a:r>
            <a:r>
              <a:rPr lang="en-US" sz="3600" dirty="0">
                <a:effectLst>
                  <a:outerShdw blurRad="38100" dist="38100" dir="2700000" algn="tl">
                    <a:srgbClr val="000000">
                      <a:alpha val="43137"/>
                    </a:srgbClr>
                  </a:outerShdw>
                </a:effectLst>
              </a:rPr>
              <a:t> ~ </a:t>
            </a:r>
            <a:r>
              <a:rPr lang="en-US" sz="3600" i="1" dirty="0">
                <a:effectLst>
                  <a:outerShdw blurRad="38100" dist="38100" dir="2700000" algn="tl">
                    <a:srgbClr val="000000">
                      <a:alpha val="43137"/>
                    </a:srgbClr>
                  </a:outerShdw>
                </a:effectLst>
              </a:rPr>
              <a:t>salvation</a:t>
            </a:r>
            <a:endParaRPr lang="en-US" sz="3600"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457200" y="1995206"/>
            <a:ext cx="8229600" cy="1754326"/>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rPr>
              <a:t>Contemporary of Isaiah and Micah (in the South)</a:t>
            </a:r>
          </a:p>
          <a:p>
            <a:r>
              <a:rPr lang="en-US" sz="36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And Amos in the North</a:t>
            </a:r>
            <a:endParaRPr lang="en-US" sz="3600"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 xmlns:p14="http://schemas.microsoft.com/office/powerpoint/2010/main" val="7819642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vertical)">
                                      <p:cBhvr>
                                        <p:cTn id="12" dur="500"/>
                                        <p:tgtEl>
                                          <p:spTgt spid="3"/>
                                        </p:tgtEl>
                                      </p:cBhvr>
                                    </p:animEffect>
                                  </p:childTnLst>
                                </p:cTn>
                              </p:par>
                            </p:childTnLst>
                          </p:cTn>
                        </p:par>
                        <p:par>
                          <p:cTn id="13" fill="hold">
                            <p:stCondLst>
                              <p:cond delay="500"/>
                            </p:stCondLst>
                            <p:childTnLst>
                              <p:par>
                                <p:cTn id="14" presetID="9" presetClass="emph" presetSubtype="0" grpId="1" nodeType="afterEffect">
                                  <p:stCondLst>
                                    <p:cond delay="0"/>
                                  </p:stCondLst>
                                  <p:childTnLst>
                                    <p:set>
                                      <p:cBhvr rctx="PPT">
                                        <p:cTn id="15" dur="indefinite"/>
                                        <p:tgtEl>
                                          <p:spTgt spid="2"/>
                                        </p:tgtEl>
                                        <p:attrNameLst>
                                          <p:attrName>style.opacity</p:attrName>
                                        </p:attrNameLst>
                                      </p:cBhvr>
                                      <p:to>
                                        <p:strVal val="0.5"/>
                                      </p:to>
                                    </p:set>
                                    <p:animEffect filter="image" prLst="opacity: 0.5">
                                      <p:cBhvr rctx="IE">
                                        <p:cTn id="16"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2681245374"/>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2" name="TextBox 1"/>
          <p:cNvSpPr txBox="1"/>
          <p:nvPr/>
        </p:nvSpPr>
        <p:spPr>
          <a:xfrm>
            <a:off x="457200" y="1447800"/>
            <a:ext cx="8229600" cy="1200329"/>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latin typeface="Aharoni" pitchFamily="2" charset="-79"/>
                <a:cs typeface="Aharoni" pitchFamily="2" charset="-79"/>
              </a:rPr>
              <a:t>Gomer</a:t>
            </a:r>
            <a:r>
              <a:rPr lang="en-US" sz="3600" dirty="0">
                <a:solidFill>
                  <a:schemeClr val="bg1"/>
                </a:solidFill>
                <a:effectLst>
                  <a:outerShdw blurRad="38100" dist="38100" dir="2700000" algn="tl">
                    <a:srgbClr val="000000">
                      <a:alpha val="43137"/>
                    </a:srgbClr>
                  </a:outerShdw>
                </a:effectLst>
                <a:latin typeface="Aharoni" pitchFamily="2" charset="-79"/>
                <a:cs typeface="Aharoni" pitchFamily="2" charset="-79"/>
              </a:rPr>
              <a:t> ~ </a:t>
            </a:r>
            <a:r>
              <a:rPr lang="en-US" sz="3600" i="1" dirty="0">
                <a:solidFill>
                  <a:schemeClr val="bg1"/>
                </a:solidFill>
                <a:effectLst>
                  <a:outerShdw blurRad="38100" dist="38100" dir="2700000" algn="tl">
                    <a:srgbClr val="000000">
                      <a:alpha val="43137"/>
                    </a:srgbClr>
                  </a:outerShdw>
                </a:effectLst>
                <a:latin typeface="Aharoni" pitchFamily="2" charset="-79"/>
                <a:cs typeface="Aharoni" pitchFamily="2" charset="-79"/>
              </a:rPr>
              <a:t>complete, to bring to an abrupt end</a:t>
            </a:r>
            <a:endParaRPr lang="en-US" sz="3600"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457200" y="2600831"/>
            <a:ext cx="8229600" cy="646331"/>
          </a:xfrm>
          <a:prstGeom prst="rect">
            <a:avLst/>
          </a:prstGeom>
          <a:noFill/>
        </p:spPr>
        <p:txBody>
          <a:bodyPr wrap="square" rtlCol="0">
            <a:spAutoFit/>
          </a:bodyPr>
          <a:lstStyle/>
          <a:p>
            <a:r>
              <a:rPr lang="en-US" sz="3600" dirty="0" smtClean="0">
                <a:solidFill>
                  <a:srgbClr val="FFC000"/>
                </a:solidFill>
                <a:effectLst>
                  <a:outerShdw blurRad="38100" dist="38100" dir="2700000" algn="tl">
                    <a:srgbClr val="000000">
                      <a:alpha val="43137"/>
                    </a:srgbClr>
                  </a:outerShdw>
                </a:effectLst>
              </a:rPr>
              <a:t>Diblaim</a:t>
            </a:r>
            <a:r>
              <a:rPr lang="en-US" sz="3600" dirty="0" smtClean="0">
                <a:solidFill>
                  <a:schemeClr val="bg1"/>
                </a:solidFill>
                <a:effectLst>
                  <a:outerShdw blurRad="38100" dist="38100" dir="2700000" algn="tl">
                    <a:srgbClr val="000000">
                      <a:alpha val="43137"/>
                    </a:srgbClr>
                  </a:outerShdw>
                </a:effectLst>
              </a:rPr>
              <a:t> </a:t>
            </a:r>
            <a:r>
              <a:rPr lang="en-US" sz="3600" dirty="0">
                <a:solidFill>
                  <a:schemeClr val="bg1"/>
                </a:solidFill>
                <a:effectLst>
                  <a:outerShdw blurRad="38100" dist="38100" dir="2700000" algn="tl">
                    <a:srgbClr val="000000">
                      <a:alpha val="43137"/>
                    </a:srgbClr>
                  </a:outerShdw>
                </a:effectLst>
              </a:rPr>
              <a:t>~ </a:t>
            </a:r>
            <a:r>
              <a:rPr lang="en-US" sz="3600" i="1" dirty="0">
                <a:solidFill>
                  <a:schemeClr val="bg1"/>
                </a:solidFill>
                <a:effectLst>
                  <a:outerShdw blurRad="38100" dist="38100" dir="2700000" algn="tl">
                    <a:srgbClr val="000000">
                      <a:alpha val="43137"/>
                    </a:srgbClr>
                  </a:outerShdw>
                </a:effectLst>
              </a:rPr>
              <a:t>two fig cakes</a:t>
            </a:r>
            <a:endParaRPr lang="en-US" sz="3600"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 xmlns:p14="http://schemas.microsoft.com/office/powerpoint/2010/main" val="22435675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vertical)">
                                      <p:cBhvr>
                                        <p:cTn id="12" dur="500"/>
                                        <p:tgtEl>
                                          <p:spTgt spid="3"/>
                                        </p:tgtEl>
                                      </p:cBhvr>
                                    </p:animEffect>
                                  </p:childTnLst>
                                </p:cTn>
                              </p:par>
                            </p:childTnLst>
                          </p:cTn>
                        </p:par>
                        <p:par>
                          <p:cTn id="13" fill="hold">
                            <p:stCondLst>
                              <p:cond delay="500"/>
                            </p:stCondLst>
                            <p:childTnLst>
                              <p:par>
                                <p:cTn id="14" presetID="9" presetClass="emph" presetSubtype="0" grpId="1" nodeType="afterEffect">
                                  <p:stCondLst>
                                    <p:cond delay="0"/>
                                  </p:stCondLst>
                                  <p:childTnLst>
                                    <p:set>
                                      <p:cBhvr rctx="PPT">
                                        <p:cTn id="15" dur="indefinite"/>
                                        <p:tgtEl>
                                          <p:spTgt spid="2"/>
                                        </p:tgtEl>
                                        <p:attrNameLst>
                                          <p:attrName>style.opacity</p:attrName>
                                        </p:attrNameLst>
                                      </p:cBhvr>
                                      <p:to>
                                        <p:strVal val="0.5"/>
                                      </p:to>
                                    </p:set>
                                    <p:animEffect filter="image" prLst="opacity: 0.5">
                                      <p:cBhvr rctx="IE">
                                        <p:cTn id="16"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1649859564"/>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646331"/>
          </a:xfrm>
          <a:prstGeom prst="rect">
            <a:avLst/>
          </a:prstGeom>
          <a:noFill/>
        </p:spPr>
        <p:txBody>
          <a:bodyPr wrap="square" rtlCol="0">
            <a:spAutoFit/>
          </a:bodyPr>
          <a:lstStyle/>
          <a:p>
            <a:r>
              <a:rPr lang="en-US" sz="3600" dirty="0" err="1">
                <a:solidFill>
                  <a:srgbClr val="FFC000"/>
                </a:solidFill>
                <a:effectLst>
                  <a:outerShdw blurRad="38100" dist="38100" dir="2700000" algn="tl">
                    <a:srgbClr val="000000">
                      <a:alpha val="43137"/>
                    </a:srgbClr>
                  </a:outerShdw>
                </a:effectLst>
              </a:rPr>
              <a:t>Jezreel</a:t>
            </a:r>
            <a:r>
              <a:rPr lang="en-US" sz="3600" dirty="0">
                <a:solidFill>
                  <a:srgbClr val="FFC000"/>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God will sow</a:t>
            </a:r>
            <a:endParaRPr lang="en-US" sz="3600" dirty="0">
              <a:effectLst>
                <a:outerShdw blurRad="38100" dist="38100" dir="2700000" algn="tl">
                  <a:srgbClr val="000000">
                    <a:alpha val="43137"/>
                  </a:srgbClr>
                </a:outerShdw>
              </a:effectLst>
            </a:endParaRP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2412625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TextBox 45"/>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48" name="TextBox 47"/>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2323561520"/>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447800"/>
            <a:ext cx="8229600" cy="646331"/>
          </a:xfrm>
          <a:prstGeom prst="rect">
            <a:avLst/>
          </a:prstGeom>
          <a:noFill/>
        </p:spPr>
        <p:txBody>
          <a:bodyPr wrap="square" rtlCol="0">
            <a:spAutoFit/>
          </a:bodyPr>
          <a:lstStyle/>
          <a:p>
            <a:r>
              <a:rPr lang="en-US" sz="3600" dirty="0">
                <a:solidFill>
                  <a:srgbClr val="FFC000"/>
                </a:solidFill>
                <a:effectLst>
                  <a:outerShdw blurRad="38100" dist="38100" dir="2700000" algn="tl">
                    <a:srgbClr val="000000">
                      <a:alpha val="43137"/>
                    </a:srgbClr>
                  </a:outerShdw>
                </a:effectLst>
              </a:rPr>
              <a:t>Lo-Ruhamah</a:t>
            </a:r>
            <a:r>
              <a:rPr lang="en-US" sz="3600" i="1"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no mercy</a:t>
            </a:r>
            <a:endParaRPr lang="en-US" sz="3600" dirty="0">
              <a:effectLst>
                <a:outerShdw blurRad="38100" dist="38100" dir="2700000" algn="tl">
                  <a:srgbClr val="000000">
                    <a:alpha val="43137"/>
                  </a:srgbClr>
                </a:outerShdw>
              </a:effectLst>
            </a:endParaRPr>
          </a:p>
        </p:txBody>
      </p:sp>
      <p:pic>
        <p:nvPicPr>
          <p:cNvPr id="1034"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0"/>
            <a:ext cx="6172200" cy="1333500"/>
          </a:xfrm>
          <a:prstGeom prst="rect">
            <a:avLst/>
          </a:prstGeom>
          <a:noFill/>
          <a:ln>
            <a:noFill/>
          </a:ln>
          <a:effectLst>
            <a:outerShdw blurRad="114300" dist="381000" dir="2700000" algn="ctr" rotWithShape="0">
              <a:srgbClr val="1B2E45">
                <a:alpha val="6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0868" y="63669"/>
            <a:ext cx="19812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Hosea</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
        <p:nvSpPr>
          <p:cNvPr id="14" name="TextBox 13"/>
          <p:cNvSpPr txBox="1"/>
          <p:nvPr/>
        </p:nvSpPr>
        <p:spPr>
          <a:xfrm>
            <a:off x="1828800" y="63669"/>
            <a:ext cx="3657600" cy="1015663"/>
          </a:xfrm>
          <a:prstGeom prst="rect">
            <a:avLst/>
          </a:prstGeom>
          <a:noFill/>
        </p:spPr>
        <p:txBody>
          <a:bodyPr wrap="square" rtlCol="0">
            <a:spAutoFit/>
            <a:scene3d>
              <a:camera prst="orthographicFront"/>
              <a:lightRig rig="threePt" dir="t"/>
            </a:scene3d>
            <a:sp3d extrusionH="127000" contourW="12700">
              <a:contourClr>
                <a:srgbClr val="0066CC"/>
              </a:contourClr>
            </a:sp3d>
          </a:bodyPr>
          <a:lstStyle/>
          <a:p>
            <a:r>
              <a:rPr lang="en-US" sz="6000" b="1" dirty="0" smtClean="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rPr>
              <a:t>1:1-2:23</a:t>
            </a:r>
            <a:endParaRPr lang="en-US" sz="6000" b="1" dirty="0">
              <a:ln>
                <a:solidFill>
                  <a:schemeClr val="tx1"/>
                </a:solidFill>
              </a:ln>
              <a:solidFill>
                <a:schemeClr val="accent1">
                  <a:lumMod val="75000"/>
                </a:schemeClr>
              </a:solidFill>
              <a:effectLst>
                <a:outerShdw blurRad="101600" dist="165100" dir="2700000" algn="tl" rotWithShape="0">
                  <a:srgbClr val="003399">
                    <a:alpha val="50000"/>
                  </a:srgbClr>
                </a:outerShdw>
              </a:effectLst>
              <a:latin typeface="Mitzvah" pitchFamily="2" charset="0"/>
            </a:endParaRPr>
          </a:p>
        </p:txBody>
      </p:sp>
    </p:spTree>
    <p:extLst>
      <p:ext uri="{BB962C8B-B14F-4D97-AF65-F5344CB8AC3E}">
        <p14:creationId xmlns="" xmlns:p14="http://schemas.microsoft.com/office/powerpoint/2010/main" val="21623455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Minor Prophets">
  <a:themeElements>
    <a:clrScheme name="Minor Prophets">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inor Prophets">
      <a:majorFont>
        <a:latin typeface="Aharoni"/>
        <a:ea typeface=""/>
        <a:cs typeface=""/>
      </a:majorFont>
      <a:minorFont>
        <a:latin typeface="Aharon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a:solidFill>
              <a:srgbClr val="FFC000"/>
            </a:solidFill>
            <a:effectLst>
              <a:outerShdw blurRad="38100" dist="38100" dir="2700000" algn="tl">
                <a:srgbClr val="000000">
                  <a:alpha val="43137"/>
                </a:srgbClr>
              </a:outerShdw>
            </a:effectLst>
            <a:latin typeface="Aharoni" pitchFamily="2" charset="-79"/>
            <a:cs typeface="Aharoni" pitchFamily="2" charset="-79"/>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Minor Prophets</Template>
  <TotalTime>700</TotalTime>
  <Words>400</Words>
  <Application>Microsoft Office PowerPoint</Application>
  <PresentationFormat>On-screen Show (4:3)</PresentationFormat>
  <Paragraphs>97</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Minor Prophets</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c:creator>
  <cp:lastModifiedBy>Kathy</cp:lastModifiedBy>
  <cp:revision>22</cp:revision>
  <dcterms:created xsi:type="dcterms:W3CDTF">2012-02-14T12:10:41Z</dcterms:created>
  <dcterms:modified xsi:type="dcterms:W3CDTF">2012-02-16T18:02:00Z</dcterms:modified>
</cp:coreProperties>
</file>