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6" r:id="rId3"/>
    <p:sldId id="260" r:id="rId4"/>
    <p:sldId id="259" r:id="rId5"/>
    <p:sldId id="261" r:id="rId6"/>
    <p:sldId id="262" r:id="rId7"/>
    <p:sldId id="277" r:id="rId8"/>
    <p:sldId id="279" r:id="rId9"/>
    <p:sldId id="281" r:id="rId10"/>
    <p:sldId id="280" r:id="rId11"/>
    <p:sldId id="257" r:id="rId12"/>
    <p:sldId id="263" r:id="rId13"/>
    <p:sldId id="258" r:id="rId14"/>
    <p:sldId id="266" r:id="rId15"/>
    <p:sldId id="268" r:id="rId16"/>
    <p:sldId id="267" r:id="rId17"/>
    <p:sldId id="269" r:id="rId18"/>
    <p:sldId id="270" r:id="rId19"/>
    <p:sldId id="271" r:id="rId20"/>
    <p:sldId id="273" r:id="rId21"/>
    <p:sldId id="282" r:id="rId22"/>
    <p:sldId id="283" r:id="rId23"/>
    <p:sldId id="272" r:id="rId24"/>
    <p:sldId id="278" r:id="rId25"/>
    <p:sldId id="274" r:id="rId26"/>
    <p:sldId id="275" r:id="rId27"/>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Archistico Normal" panose="02040802050405020203" pitchFamily="18"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1443" y="4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7E902FB8-B053-4C1E-9706-F3A30A1B8A59}"/>
    <pc:docChg chg="custSel addSld delSld modSld sldOrd">
      <pc:chgData name="Ken Merrihew" userId="bcb7a1e886d99f07" providerId="LiveId" clId="{7E902FB8-B053-4C1E-9706-F3A30A1B8A59}" dt="2018-05-20T12:50:49.278" v="620" actId="403"/>
      <pc:docMkLst>
        <pc:docMk/>
      </pc:docMkLst>
      <pc:sldChg chg="ord">
        <pc:chgData name="Ken Merrihew" userId="bcb7a1e886d99f07" providerId="LiveId" clId="{7E902FB8-B053-4C1E-9706-F3A30A1B8A59}" dt="2018-05-19T19:37:40.801" v="297" actId="2696"/>
        <pc:sldMkLst>
          <pc:docMk/>
          <pc:sldMk cId="2119465441" sldId="260"/>
        </pc:sldMkLst>
      </pc:sldChg>
      <pc:sldChg chg="del">
        <pc:chgData name="Ken Merrihew" userId="bcb7a1e886d99f07" providerId="LiveId" clId="{7E902FB8-B053-4C1E-9706-F3A30A1B8A59}" dt="2018-05-19T19:50:06.561" v="381" actId="2696"/>
        <pc:sldMkLst>
          <pc:docMk/>
          <pc:sldMk cId="1994193251" sldId="264"/>
        </pc:sldMkLst>
      </pc:sldChg>
      <pc:sldChg chg="del">
        <pc:chgData name="Ken Merrihew" userId="bcb7a1e886d99f07" providerId="LiveId" clId="{7E902FB8-B053-4C1E-9706-F3A30A1B8A59}" dt="2018-05-19T23:44:50.558" v="613" actId="2696"/>
        <pc:sldMkLst>
          <pc:docMk/>
          <pc:sldMk cId="3960951725" sldId="265"/>
        </pc:sldMkLst>
      </pc:sldChg>
      <pc:sldChg chg="modSp">
        <pc:chgData name="Ken Merrihew" userId="bcb7a1e886d99f07" providerId="LiveId" clId="{7E902FB8-B053-4C1E-9706-F3A30A1B8A59}" dt="2018-05-19T19:43:55.066" v="299" actId="313"/>
        <pc:sldMkLst>
          <pc:docMk/>
          <pc:sldMk cId="379559629" sldId="268"/>
        </pc:sldMkLst>
        <pc:spChg chg="mod">
          <ac:chgData name="Ken Merrihew" userId="bcb7a1e886d99f07" providerId="LiveId" clId="{7E902FB8-B053-4C1E-9706-F3A30A1B8A59}" dt="2018-05-19T19:43:55.066" v="299" actId="313"/>
          <ac:spMkLst>
            <pc:docMk/>
            <pc:sldMk cId="379559629" sldId="268"/>
            <ac:spMk id="7" creationId="{4D28593E-2EF7-4F7B-A9A4-C9A6A486BEF0}"/>
          </ac:spMkLst>
        </pc:spChg>
      </pc:sldChg>
      <pc:sldChg chg="modSp modAnim">
        <pc:chgData name="Ken Merrihew" userId="bcb7a1e886d99f07" providerId="LiveId" clId="{7E902FB8-B053-4C1E-9706-F3A30A1B8A59}" dt="2018-05-19T19:47:16.255" v="329" actId="20577"/>
        <pc:sldMkLst>
          <pc:docMk/>
          <pc:sldMk cId="522152606" sldId="269"/>
        </pc:sldMkLst>
        <pc:spChg chg="mod">
          <ac:chgData name="Ken Merrihew" userId="bcb7a1e886d99f07" providerId="LiveId" clId="{7E902FB8-B053-4C1E-9706-F3A30A1B8A59}" dt="2018-05-19T19:47:16.255" v="329" actId="20577"/>
          <ac:spMkLst>
            <pc:docMk/>
            <pc:sldMk cId="522152606" sldId="269"/>
            <ac:spMk id="3" creationId="{8FD85CB8-47A2-4991-ACE2-35457F89F57E}"/>
          </ac:spMkLst>
        </pc:spChg>
      </pc:sldChg>
      <pc:sldChg chg="modSp">
        <pc:chgData name="Ken Merrihew" userId="bcb7a1e886d99f07" providerId="LiveId" clId="{7E902FB8-B053-4C1E-9706-F3A30A1B8A59}" dt="2018-05-19T19:47:42.924" v="351" actId="20577"/>
        <pc:sldMkLst>
          <pc:docMk/>
          <pc:sldMk cId="3405325049" sldId="270"/>
        </pc:sldMkLst>
        <pc:spChg chg="mod">
          <ac:chgData name="Ken Merrihew" userId="bcb7a1e886d99f07" providerId="LiveId" clId="{7E902FB8-B053-4C1E-9706-F3A30A1B8A59}" dt="2018-05-19T19:47:42.924" v="351" actId="20577"/>
          <ac:spMkLst>
            <pc:docMk/>
            <pc:sldMk cId="3405325049" sldId="270"/>
            <ac:spMk id="3" creationId="{8FD85CB8-47A2-4991-ACE2-35457F89F57E}"/>
          </ac:spMkLst>
        </pc:spChg>
      </pc:sldChg>
      <pc:sldChg chg="modSp modAnim">
        <pc:chgData name="Ken Merrihew" userId="bcb7a1e886d99f07" providerId="LiveId" clId="{7E902FB8-B053-4C1E-9706-F3A30A1B8A59}" dt="2018-05-19T19:49:14.928" v="380" actId="2696"/>
        <pc:sldMkLst>
          <pc:docMk/>
          <pc:sldMk cId="3581683723" sldId="271"/>
        </pc:sldMkLst>
        <pc:spChg chg="mod">
          <ac:chgData name="Ken Merrihew" userId="bcb7a1e886d99f07" providerId="LiveId" clId="{7E902FB8-B053-4C1E-9706-F3A30A1B8A59}" dt="2018-05-19T19:48:34.698" v="358" actId="255"/>
          <ac:spMkLst>
            <pc:docMk/>
            <pc:sldMk cId="3581683723" sldId="271"/>
            <ac:spMk id="3" creationId="{8FD85CB8-47A2-4991-ACE2-35457F89F57E}"/>
          </ac:spMkLst>
        </pc:spChg>
        <pc:spChg chg="mod">
          <ac:chgData name="Ken Merrihew" userId="bcb7a1e886d99f07" providerId="LiveId" clId="{7E902FB8-B053-4C1E-9706-F3A30A1B8A59}" dt="2018-05-19T19:48:50.423" v="377" actId="20577"/>
          <ac:spMkLst>
            <pc:docMk/>
            <pc:sldMk cId="3581683723" sldId="271"/>
            <ac:spMk id="5" creationId="{43F3B4F7-F4E4-4421-BE95-3EB3A3B41B4F}"/>
          </ac:spMkLst>
        </pc:spChg>
      </pc:sldChg>
      <pc:sldChg chg="modAnim">
        <pc:chgData name="Ken Merrihew" userId="bcb7a1e886d99f07" providerId="LiveId" clId="{7E902FB8-B053-4C1E-9706-F3A30A1B8A59}" dt="2018-05-19T23:42:28.922" v="612" actId="2696"/>
        <pc:sldMkLst>
          <pc:docMk/>
          <pc:sldMk cId="2498183384" sldId="272"/>
        </pc:sldMkLst>
      </pc:sldChg>
      <pc:sldChg chg="ord">
        <pc:chgData name="Ken Merrihew" userId="bcb7a1e886d99f07" providerId="LiveId" clId="{7E902FB8-B053-4C1E-9706-F3A30A1B8A59}" dt="2018-05-19T19:52:30.352" v="383" actId="2696"/>
        <pc:sldMkLst>
          <pc:docMk/>
          <pc:sldMk cId="2383661625" sldId="273"/>
        </pc:sldMkLst>
      </pc:sldChg>
      <pc:sldChg chg="addSp modSp add ord modAnim">
        <pc:chgData name="Ken Merrihew" userId="bcb7a1e886d99f07" providerId="LiveId" clId="{7E902FB8-B053-4C1E-9706-F3A30A1B8A59}" dt="2018-05-19T23:33:10.538" v="608" actId="2696"/>
        <pc:sldMkLst>
          <pc:docMk/>
          <pc:sldMk cId="83433288" sldId="276"/>
        </pc:sldMkLst>
        <pc:spChg chg="mod">
          <ac:chgData name="Ken Merrihew" userId="bcb7a1e886d99f07" providerId="LiveId" clId="{7E902FB8-B053-4C1E-9706-F3A30A1B8A59}" dt="2018-05-19T19:32:24.589" v="252" actId="1038"/>
          <ac:spMkLst>
            <pc:docMk/>
            <pc:sldMk cId="83433288" sldId="276"/>
            <ac:spMk id="3" creationId="{8FD85CB8-47A2-4991-ACE2-35457F89F57E}"/>
          </ac:spMkLst>
        </pc:spChg>
        <pc:spChg chg="add mod">
          <ac:chgData name="Ken Merrihew" userId="bcb7a1e886d99f07" providerId="LiveId" clId="{7E902FB8-B053-4C1E-9706-F3A30A1B8A59}" dt="2018-05-19T19:32:20.523" v="236" actId="14100"/>
          <ac:spMkLst>
            <pc:docMk/>
            <pc:sldMk cId="83433288" sldId="276"/>
            <ac:spMk id="4" creationId="{C8C4D224-1BFF-49DF-BD73-EA7CDB6FE025}"/>
          </ac:spMkLst>
        </pc:spChg>
        <pc:spChg chg="add mod">
          <ac:chgData name="Ken Merrihew" userId="bcb7a1e886d99f07" providerId="LiveId" clId="{7E902FB8-B053-4C1E-9706-F3A30A1B8A59}" dt="2018-05-19T19:32:59.325" v="280" actId="14100"/>
          <ac:spMkLst>
            <pc:docMk/>
            <pc:sldMk cId="83433288" sldId="276"/>
            <ac:spMk id="5" creationId="{F9A493BB-34CE-4E62-B130-9F522858BE7E}"/>
          </ac:spMkLst>
        </pc:spChg>
        <pc:spChg chg="add mod">
          <ac:chgData name="Ken Merrihew" userId="bcb7a1e886d99f07" providerId="LiveId" clId="{7E902FB8-B053-4C1E-9706-F3A30A1B8A59}" dt="2018-05-19T19:32:32.331" v="259" actId="1038"/>
          <ac:spMkLst>
            <pc:docMk/>
            <pc:sldMk cId="83433288" sldId="276"/>
            <ac:spMk id="6" creationId="{C6E93335-5B11-4B69-9823-C8BA32638FFF}"/>
          </ac:spMkLst>
        </pc:spChg>
        <pc:spChg chg="add mod">
          <ac:chgData name="Ken Merrihew" userId="bcb7a1e886d99f07" providerId="LiveId" clId="{7E902FB8-B053-4C1E-9706-F3A30A1B8A59}" dt="2018-05-19T19:32:37.917" v="265" actId="1037"/>
          <ac:spMkLst>
            <pc:docMk/>
            <pc:sldMk cId="83433288" sldId="276"/>
            <ac:spMk id="7" creationId="{CCC327A3-CD73-48E3-8D86-97D419C57662}"/>
          </ac:spMkLst>
        </pc:spChg>
        <pc:spChg chg="add mod">
          <ac:chgData name="Ken Merrihew" userId="bcb7a1e886d99f07" providerId="LiveId" clId="{7E902FB8-B053-4C1E-9706-F3A30A1B8A59}" dt="2018-05-19T19:32:54.275" v="273" actId="1037"/>
          <ac:spMkLst>
            <pc:docMk/>
            <pc:sldMk cId="83433288" sldId="276"/>
            <ac:spMk id="8" creationId="{602E2321-1F87-444D-A91D-FA40FE46B88D}"/>
          </ac:spMkLst>
        </pc:spChg>
        <pc:spChg chg="add mod">
          <ac:chgData name="Ken Merrihew" userId="bcb7a1e886d99f07" providerId="LiveId" clId="{7E902FB8-B053-4C1E-9706-F3A30A1B8A59}" dt="2018-05-19T23:32:59.181" v="605" actId="1076"/>
          <ac:spMkLst>
            <pc:docMk/>
            <pc:sldMk cId="83433288" sldId="276"/>
            <ac:spMk id="9" creationId="{C07567F9-B81E-4E21-B57E-F82A94EEAC0F}"/>
          </ac:spMkLst>
        </pc:spChg>
        <pc:picChg chg="add mod modCrop">
          <ac:chgData name="Ken Merrihew" userId="bcb7a1e886d99f07" providerId="LiveId" clId="{7E902FB8-B053-4C1E-9706-F3A30A1B8A59}" dt="2018-05-19T23:32:50.607" v="603" actId="1076"/>
          <ac:picMkLst>
            <pc:docMk/>
            <pc:sldMk cId="83433288" sldId="276"/>
            <ac:picMk id="2050" creationId="{19DAE1E3-EABF-45DA-BC66-F3605B277AC7}"/>
          </ac:picMkLst>
        </pc:picChg>
      </pc:sldChg>
      <pc:sldChg chg="add">
        <pc:chgData name="Ken Merrihew" userId="bcb7a1e886d99f07" providerId="LiveId" clId="{7E902FB8-B053-4C1E-9706-F3A30A1B8A59}" dt="2018-05-19T19:37:36.952" v="296" actId="2696"/>
        <pc:sldMkLst>
          <pc:docMk/>
          <pc:sldMk cId="693396572" sldId="277"/>
        </pc:sldMkLst>
      </pc:sldChg>
      <pc:sldChg chg="add">
        <pc:chgData name="Ken Merrihew" userId="bcb7a1e886d99f07" providerId="LiveId" clId="{7E902FB8-B053-4C1E-9706-F3A30A1B8A59}" dt="2018-05-19T19:52:28.240" v="382" actId="2696"/>
        <pc:sldMkLst>
          <pc:docMk/>
          <pc:sldMk cId="383720655" sldId="278"/>
        </pc:sldMkLst>
      </pc:sldChg>
      <pc:sldChg chg="addSp modSp add modAnim">
        <pc:chgData name="Ken Merrihew" userId="bcb7a1e886d99f07" providerId="LiveId" clId="{7E902FB8-B053-4C1E-9706-F3A30A1B8A59}" dt="2018-05-19T23:23:21.030" v="571" actId="2696"/>
        <pc:sldMkLst>
          <pc:docMk/>
          <pc:sldMk cId="1123908380" sldId="279"/>
        </pc:sldMkLst>
        <pc:spChg chg="mod">
          <ac:chgData name="Ken Merrihew" userId="bcb7a1e886d99f07" providerId="LiveId" clId="{7E902FB8-B053-4C1E-9706-F3A30A1B8A59}" dt="2018-05-19T23:18:24.827" v="392" actId="207"/>
          <ac:spMkLst>
            <pc:docMk/>
            <pc:sldMk cId="1123908380" sldId="279"/>
            <ac:spMk id="3" creationId="{8FD85CB8-47A2-4991-ACE2-35457F89F57E}"/>
          </ac:spMkLst>
        </pc:spChg>
        <pc:spChg chg="add mod">
          <ac:chgData name="Ken Merrihew" userId="bcb7a1e886d99f07" providerId="LiveId" clId="{7E902FB8-B053-4C1E-9706-F3A30A1B8A59}" dt="2018-05-19T23:23:21.030" v="571" actId="2696"/>
          <ac:spMkLst>
            <pc:docMk/>
            <pc:sldMk cId="1123908380" sldId="279"/>
            <ac:spMk id="4" creationId="{9065DFD5-4100-4461-BBE3-66AED0289116}"/>
          </ac:spMkLst>
        </pc:spChg>
        <pc:spChg chg="add mod ord">
          <ac:chgData name="Ken Merrihew" userId="bcb7a1e886d99f07" providerId="LiveId" clId="{7E902FB8-B053-4C1E-9706-F3A30A1B8A59}" dt="2018-05-19T23:20:14.418" v="473" actId="1038"/>
          <ac:spMkLst>
            <pc:docMk/>
            <pc:sldMk cId="1123908380" sldId="279"/>
            <ac:spMk id="5" creationId="{3ADD3590-75BC-4ECA-8B49-083944A425DD}"/>
          </ac:spMkLst>
        </pc:spChg>
        <pc:spChg chg="add mod">
          <ac:chgData name="Ken Merrihew" userId="bcb7a1e886d99f07" providerId="LiveId" clId="{7E902FB8-B053-4C1E-9706-F3A30A1B8A59}" dt="2018-05-19T23:21:47.644" v="562" actId="14100"/>
          <ac:spMkLst>
            <pc:docMk/>
            <pc:sldMk cId="1123908380" sldId="279"/>
            <ac:spMk id="6" creationId="{D121B7CF-E699-427E-9885-5BA3910C6580}"/>
          </ac:spMkLst>
        </pc:spChg>
        <pc:spChg chg="add mod">
          <ac:chgData name="Ken Merrihew" userId="bcb7a1e886d99f07" providerId="LiveId" clId="{7E902FB8-B053-4C1E-9706-F3A30A1B8A59}" dt="2018-05-19T23:23:02.879" v="570" actId="207"/>
          <ac:spMkLst>
            <pc:docMk/>
            <pc:sldMk cId="1123908380" sldId="279"/>
            <ac:spMk id="7" creationId="{C0F4DDCD-B25C-412D-9550-B705E49C46D1}"/>
          </ac:spMkLst>
        </pc:spChg>
      </pc:sldChg>
      <pc:sldChg chg="add">
        <pc:chgData name="Ken Merrihew" userId="bcb7a1e886d99f07" providerId="LiveId" clId="{7E902FB8-B053-4C1E-9706-F3A30A1B8A59}" dt="2018-05-19T23:17:52.444" v="384" actId="2696"/>
        <pc:sldMkLst>
          <pc:docMk/>
          <pc:sldMk cId="3377200360" sldId="280"/>
        </pc:sldMkLst>
      </pc:sldChg>
      <pc:sldChg chg="delSp modSp add delAnim">
        <pc:chgData name="Ken Merrihew" userId="bcb7a1e886d99f07" providerId="LiveId" clId="{7E902FB8-B053-4C1E-9706-F3A30A1B8A59}" dt="2018-05-19T23:27:22.472" v="580" actId="207"/>
        <pc:sldMkLst>
          <pc:docMk/>
          <pc:sldMk cId="234165262" sldId="281"/>
        </pc:sldMkLst>
        <pc:spChg chg="mod">
          <ac:chgData name="Ken Merrihew" userId="bcb7a1e886d99f07" providerId="LiveId" clId="{7E902FB8-B053-4C1E-9706-F3A30A1B8A59}" dt="2018-05-19T23:27:22.472" v="580" actId="207"/>
          <ac:spMkLst>
            <pc:docMk/>
            <pc:sldMk cId="234165262" sldId="281"/>
            <ac:spMk id="3" creationId="{8FD85CB8-47A2-4991-ACE2-35457F89F57E}"/>
          </ac:spMkLst>
        </pc:spChg>
        <pc:spChg chg="del">
          <ac:chgData name="Ken Merrihew" userId="bcb7a1e886d99f07" providerId="LiveId" clId="{7E902FB8-B053-4C1E-9706-F3A30A1B8A59}" dt="2018-05-19T23:27:01.319" v="573" actId="478"/>
          <ac:spMkLst>
            <pc:docMk/>
            <pc:sldMk cId="234165262" sldId="281"/>
            <ac:spMk id="4" creationId="{9065DFD5-4100-4461-BBE3-66AED0289116}"/>
          </ac:spMkLst>
        </pc:spChg>
        <pc:spChg chg="del">
          <ac:chgData name="Ken Merrihew" userId="bcb7a1e886d99f07" providerId="LiveId" clId="{7E902FB8-B053-4C1E-9706-F3A30A1B8A59}" dt="2018-05-19T23:27:01.319" v="573" actId="478"/>
          <ac:spMkLst>
            <pc:docMk/>
            <pc:sldMk cId="234165262" sldId="281"/>
            <ac:spMk id="5" creationId="{3ADD3590-75BC-4ECA-8B49-083944A425DD}"/>
          </ac:spMkLst>
        </pc:spChg>
        <pc:spChg chg="del">
          <ac:chgData name="Ken Merrihew" userId="bcb7a1e886d99f07" providerId="LiveId" clId="{7E902FB8-B053-4C1E-9706-F3A30A1B8A59}" dt="2018-05-19T23:27:01.319" v="573" actId="478"/>
          <ac:spMkLst>
            <pc:docMk/>
            <pc:sldMk cId="234165262" sldId="281"/>
            <ac:spMk id="6" creationId="{D121B7CF-E699-427E-9885-5BA3910C6580}"/>
          </ac:spMkLst>
        </pc:spChg>
        <pc:spChg chg="del">
          <ac:chgData name="Ken Merrihew" userId="bcb7a1e886d99f07" providerId="LiveId" clId="{7E902FB8-B053-4C1E-9706-F3A30A1B8A59}" dt="2018-05-19T23:27:01.319" v="573" actId="478"/>
          <ac:spMkLst>
            <pc:docMk/>
            <pc:sldMk cId="234165262" sldId="281"/>
            <ac:spMk id="7" creationId="{C0F4DDCD-B25C-412D-9550-B705E49C46D1}"/>
          </ac:spMkLst>
        </pc:spChg>
      </pc:sldChg>
      <pc:sldChg chg="delSp modSp add delAnim">
        <pc:chgData name="Ken Merrihew" userId="bcb7a1e886d99f07" providerId="LiveId" clId="{7E902FB8-B053-4C1E-9706-F3A30A1B8A59}" dt="2018-05-20T12:50:49.278" v="620" actId="403"/>
        <pc:sldMkLst>
          <pc:docMk/>
          <pc:sldMk cId="3558411216" sldId="282"/>
        </pc:sldMkLst>
        <pc:spChg chg="mod">
          <ac:chgData name="Ken Merrihew" userId="bcb7a1e886d99f07" providerId="LiveId" clId="{7E902FB8-B053-4C1E-9706-F3A30A1B8A59}" dt="2018-05-20T12:50:49.278" v="620" actId="403"/>
          <ac:spMkLst>
            <pc:docMk/>
            <pc:sldMk cId="3558411216" sldId="282"/>
            <ac:spMk id="3" creationId="{8FD85CB8-47A2-4991-ACE2-35457F89F57E}"/>
          </ac:spMkLst>
        </pc:spChg>
        <pc:spChg chg="del">
          <ac:chgData name="Ken Merrihew" userId="bcb7a1e886d99f07" providerId="LiveId" clId="{7E902FB8-B053-4C1E-9706-F3A30A1B8A59}" dt="2018-05-20T12:50:21.464" v="615" actId="478"/>
          <ac:spMkLst>
            <pc:docMk/>
            <pc:sldMk cId="3558411216" sldId="282"/>
            <ac:spMk id="5" creationId="{43F3B4F7-F4E4-4421-BE95-3EB3A3B41B4F}"/>
          </ac:spMkLst>
        </pc:spChg>
      </pc:sldChg>
      <pc:sldChg chg="add">
        <pc:chgData name="Ken Merrihew" userId="bcb7a1e886d99f07" providerId="LiveId" clId="{7E902FB8-B053-4C1E-9706-F3A30A1B8A59}" dt="2018-05-20T12:50:18.753" v="614"/>
        <pc:sldMkLst>
          <pc:docMk/>
          <pc:sldMk cId="2931554954" sldId="2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6280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241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30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0467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632DE-C939-46B9-8DDD-39966228FF29}"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737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632DE-C939-46B9-8DDD-39966228FF29}"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1188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632DE-C939-46B9-8DDD-39966228FF29}" type="datetimeFigureOut">
              <a:rPr lang="en-US" smtClean="0"/>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3105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632DE-C939-46B9-8DDD-39966228FF29}" type="datetimeFigureOut">
              <a:rPr lang="en-US" smtClean="0"/>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946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632DE-C939-46B9-8DDD-39966228FF29}" type="datetimeFigureOut">
              <a:rPr lang="en-US" smtClean="0"/>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1477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973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9807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632DE-C939-46B9-8DDD-39966228FF29}" type="datetimeFigureOut">
              <a:rPr lang="en-US" smtClean="0"/>
              <a:t>5/19/2018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5DAE-445F-4FC2-9D2E-B7089F9E41A3}" type="slidenum">
              <a:rPr lang="en-US" smtClean="0"/>
              <a:t>‹#›</a:t>
            </a:fld>
            <a:endParaRPr lang="en-US"/>
          </a:p>
        </p:txBody>
      </p:sp>
    </p:spTree>
    <p:extLst>
      <p:ext uri="{BB962C8B-B14F-4D97-AF65-F5344CB8AC3E}">
        <p14:creationId xmlns:p14="http://schemas.microsoft.com/office/powerpoint/2010/main" val="402197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0C634-43AF-49F6-8226-38E2B340BA0B}"/>
              </a:ext>
            </a:extLst>
          </p:cNvPr>
          <p:cNvSpPr txBox="1"/>
          <p:nvPr/>
        </p:nvSpPr>
        <p:spPr>
          <a:xfrm>
            <a:off x="4714613" y="4160939"/>
            <a:ext cx="3028427" cy="646331"/>
          </a:xfrm>
          <a:prstGeom prst="rect">
            <a:avLst/>
          </a:prstGeom>
          <a:noFill/>
        </p:spPr>
        <p:txBody>
          <a:bodyPr wrap="square" rtlCol="0">
            <a:spAutoFit/>
          </a:bodyPr>
          <a:lstStyle/>
          <a:p>
            <a:pPr algn="r"/>
            <a:r>
              <a:rPr lang="en-US" sz="3600" dirty="0">
                <a:solidFill>
                  <a:schemeClr val="bg1"/>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2691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337720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2554545"/>
          </a:xfrm>
          <a:prstGeom prst="rect">
            <a:avLst/>
          </a:prstGeom>
          <a:noFill/>
        </p:spPr>
        <p:txBody>
          <a:bodyPr wrap="square" rtlCol="0">
            <a:spAutoFit/>
          </a:bodyPr>
          <a:lstStyle/>
          <a:p>
            <a:r>
              <a:rPr lang="en-US" sz="3200" dirty="0">
                <a:solidFill>
                  <a:schemeClr val="bg2"/>
                </a:solidFill>
              </a:rPr>
              <a:t>Ray Stedman quoting Major Ian Thomas (1914-2007): </a:t>
            </a:r>
            <a:r>
              <a:rPr lang="en-US" sz="3200" dirty="0"/>
              <a:t>“American Christians don’t come to church to learn.  They want to hear the same things over and over so they can say ‘Amen!’ when they hear them.”</a:t>
            </a:r>
            <a:endParaRPr lang="en-US" sz="4800" dirty="0">
              <a:solidFill>
                <a:schemeClr val="bg1"/>
              </a:solidFill>
              <a:cs typeface="Arial" panose="020B0604020202020204" pitchFamily="34" charset="0"/>
            </a:endParaRPr>
          </a:p>
        </p:txBody>
      </p:sp>
    </p:spTree>
    <p:extLst>
      <p:ext uri="{BB962C8B-B14F-4D97-AF65-F5344CB8AC3E}">
        <p14:creationId xmlns:p14="http://schemas.microsoft.com/office/powerpoint/2010/main" val="96868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100" dirty="0">
                <a:solidFill>
                  <a:schemeClr val="bg2"/>
                </a:solidFill>
              </a:rPr>
              <a:t>dead works </a:t>
            </a:r>
            <a:r>
              <a:rPr lang="en-US" sz="3100" dirty="0"/>
              <a:t>~ the good outweighs the bad</a:t>
            </a:r>
            <a:endParaRPr lang="en-US" sz="31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3374803"/>
            <a:ext cx="8019143" cy="3046988"/>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rPr>
              <a:t> </a:t>
            </a:r>
            <a:r>
              <a:rPr lang="en-US" sz="3100" dirty="0"/>
              <a:t>Mark 7:4 ~ </a:t>
            </a:r>
            <a:r>
              <a:rPr lang="en-US" sz="3100" i="1" dirty="0">
                <a:solidFill>
                  <a:schemeClr val="bg2"/>
                </a:solidFill>
              </a:rPr>
              <a:t>When they come</a:t>
            </a:r>
            <a:r>
              <a:rPr lang="en-US" sz="3100" dirty="0">
                <a:solidFill>
                  <a:schemeClr val="bg2"/>
                </a:solidFill>
              </a:rPr>
              <a:t> from the marketplace, they do not eat unless they wash </a:t>
            </a:r>
            <a:r>
              <a:rPr lang="en-US" sz="3100" dirty="0"/>
              <a:t>(</a:t>
            </a:r>
            <a:r>
              <a:rPr lang="en-US" sz="3100" i="1" dirty="0" err="1">
                <a:solidFill>
                  <a:schemeClr val="bg2"/>
                </a:solidFill>
                <a:latin typeface="Times New Roman" panose="02020603050405020304" pitchFamily="18" charset="0"/>
                <a:cs typeface="Times New Roman" panose="02020603050405020304" pitchFamily="18" charset="0"/>
              </a:rPr>
              <a:t>baptizō</a:t>
            </a:r>
            <a:r>
              <a:rPr lang="en-US" sz="3100" dirty="0"/>
              <a:t>)</a:t>
            </a:r>
            <a:r>
              <a:rPr lang="en-US" sz="3100" dirty="0">
                <a:solidFill>
                  <a:schemeClr val="bg2"/>
                </a:solidFill>
              </a:rPr>
              <a:t>. And there are many other things which they have received and hold, </a:t>
            </a:r>
            <a:r>
              <a:rPr lang="en-US" sz="3100" i="1" dirty="0">
                <a:solidFill>
                  <a:schemeClr val="bg2"/>
                </a:solidFill>
              </a:rPr>
              <a:t>like</a:t>
            </a:r>
            <a:r>
              <a:rPr lang="en-US" sz="3100" dirty="0">
                <a:solidFill>
                  <a:schemeClr val="bg2"/>
                </a:solidFill>
              </a:rPr>
              <a:t> the washing </a:t>
            </a:r>
            <a:r>
              <a:rPr lang="en-US" sz="3100" dirty="0"/>
              <a:t>(</a:t>
            </a:r>
            <a:r>
              <a:rPr lang="en-US" sz="3100" i="1" dirty="0" err="1">
                <a:solidFill>
                  <a:schemeClr val="bg2"/>
                </a:solidFill>
                <a:latin typeface="Times New Roman" panose="02020603050405020304" pitchFamily="18" charset="0"/>
                <a:cs typeface="Times New Roman" panose="02020603050405020304" pitchFamily="18" charset="0"/>
              </a:rPr>
              <a:t>baptismos</a:t>
            </a:r>
            <a:r>
              <a:rPr lang="en-US" sz="3100" dirty="0"/>
              <a:t>) </a:t>
            </a:r>
            <a:r>
              <a:rPr lang="en-US" sz="3100" dirty="0">
                <a:solidFill>
                  <a:schemeClr val="bg2"/>
                </a:solidFill>
              </a:rPr>
              <a:t>of cups, pitchers, copper vessels, and couches.</a:t>
            </a:r>
            <a:r>
              <a:rPr lang="en-US" sz="3100" dirty="0"/>
              <a:t> </a:t>
            </a:r>
          </a:p>
        </p:txBody>
      </p:sp>
      <p:sp>
        <p:nvSpPr>
          <p:cNvPr id="7" name="TextBox 6">
            <a:extLst>
              <a:ext uri="{FF2B5EF4-FFF2-40B4-BE49-F238E27FC236}">
                <a16:creationId xmlns:a16="http://schemas.microsoft.com/office/drawing/2014/main" id="{4D28593E-2EF7-4F7B-A9A4-C9A6A486BEF0}"/>
              </a:ext>
            </a:extLst>
          </p:cNvPr>
          <p:cNvSpPr txBox="1"/>
          <p:nvPr/>
        </p:nvSpPr>
        <p:spPr>
          <a:xfrm>
            <a:off x="466313" y="1886418"/>
            <a:ext cx="8229600" cy="1077218"/>
          </a:xfrm>
          <a:prstGeom prst="rect">
            <a:avLst/>
          </a:prstGeom>
          <a:noFill/>
        </p:spPr>
        <p:txBody>
          <a:bodyPr wrap="square" rtlCol="0">
            <a:spAutoFit/>
          </a:bodyPr>
          <a:lstStyle/>
          <a:p>
            <a:r>
              <a:rPr lang="en-US" sz="3100" dirty="0">
                <a:solidFill>
                  <a:schemeClr val="bg2"/>
                </a:solidFill>
              </a:rPr>
              <a:t>faith toward God </a:t>
            </a:r>
            <a:r>
              <a:rPr lang="en-US" sz="3100" dirty="0"/>
              <a:t>~ always preaching nothing but salvation</a:t>
            </a:r>
            <a:endParaRPr lang="en-US" sz="3100" dirty="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36A4B8D1-6FC8-4120-9091-8C7E2B3E1A0B}"/>
              </a:ext>
            </a:extLst>
          </p:cNvPr>
          <p:cNvSpPr txBox="1"/>
          <p:nvPr/>
        </p:nvSpPr>
        <p:spPr>
          <a:xfrm>
            <a:off x="468169" y="2869974"/>
            <a:ext cx="8229600"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100" dirty="0">
                <a:solidFill>
                  <a:schemeClr val="bg2"/>
                </a:solidFill>
                <a:ea typeface="Times New Roman" panose="02020603050405020304" pitchFamily="18" charset="0"/>
                <a:cs typeface="Arial" panose="020B0604020202020204" pitchFamily="34" charset="0"/>
              </a:rPr>
              <a:t>baptisms </a:t>
            </a:r>
            <a:r>
              <a:rPr lang="en-US" altLang="en-US" sz="3100" dirty="0">
                <a:solidFill>
                  <a:schemeClr val="bg1"/>
                </a:solidFill>
                <a:ea typeface="Times New Roman" panose="02020603050405020304" pitchFamily="18" charset="0"/>
                <a:cs typeface="Arial" panose="020B0604020202020204" pitchFamily="34" charset="0"/>
              </a:rPr>
              <a:t>~ NASB – </a:t>
            </a:r>
            <a:r>
              <a:rPr lang="en-US" altLang="en-US" sz="3100" dirty="0">
                <a:solidFill>
                  <a:schemeClr val="bg2"/>
                </a:solidFill>
                <a:ea typeface="Times New Roman" panose="02020603050405020304" pitchFamily="18" charset="0"/>
                <a:cs typeface="Arial" panose="020B0604020202020204" pitchFamily="34" charset="0"/>
              </a:rPr>
              <a:t>washings </a:t>
            </a:r>
            <a:r>
              <a:rPr lang="en-US" altLang="en-US" sz="3100" dirty="0">
                <a:solidFill>
                  <a:schemeClr val="bg1"/>
                </a:solidFill>
                <a:ea typeface="Times New Roman" panose="02020603050405020304" pitchFamily="18" charset="0"/>
                <a:cs typeface="Arial" panose="020B0604020202020204" pitchFamily="34" charset="0"/>
              </a:rPr>
              <a:t>(ceremonial)</a:t>
            </a:r>
            <a:r>
              <a:rPr lang="en-US" altLang="en-US" sz="3100" dirty="0">
                <a:solidFill>
                  <a:schemeClr val="bg1"/>
                </a:solidFill>
              </a:rPr>
              <a:t> </a:t>
            </a:r>
          </a:p>
        </p:txBody>
      </p:sp>
    </p:spTree>
    <p:extLst>
      <p:ext uri="{BB962C8B-B14F-4D97-AF65-F5344CB8AC3E}">
        <p14:creationId xmlns:p14="http://schemas.microsoft.com/office/powerpoint/2010/main" val="16026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7"/>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7" grpId="0"/>
      <p:bldP spid="7"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6266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9" name="TextBox 8">
            <a:extLst>
              <a:ext uri="{FF2B5EF4-FFF2-40B4-BE49-F238E27FC236}">
                <a16:creationId xmlns:a16="http://schemas.microsoft.com/office/drawing/2014/main" id="{803A28B6-EB5B-4977-8967-41BBC0C8BBF0}"/>
              </a:ext>
            </a:extLst>
          </p:cNvPr>
          <p:cNvSpPr txBox="1">
            <a:spLocks noChangeArrowheads="1"/>
          </p:cNvSpPr>
          <p:nvPr/>
        </p:nvSpPr>
        <p:spPr bwMode="auto">
          <a:xfrm>
            <a:off x="471715" y="1452786"/>
            <a:ext cx="8115074" cy="600986"/>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dirty="0">
                <a:latin typeface="+mj-lt"/>
              </a:rPr>
              <a:t>Five Warnings Passages in Hebrews:</a:t>
            </a:r>
            <a:endParaRPr lang="en-US" altLang="en-US" i="1" dirty="0">
              <a:solidFill>
                <a:srgbClr val="FFFF00"/>
              </a:solidFill>
              <a:latin typeface="+mj-lt"/>
              <a:cs typeface="Times New Roman" panose="02020603050405020304" pitchFamily="18" charset="0"/>
            </a:endParaRPr>
          </a:p>
        </p:txBody>
      </p:sp>
      <p:sp>
        <p:nvSpPr>
          <p:cNvPr id="10" name="TextBox 9">
            <a:extLst>
              <a:ext uri="{FF2B5EF4-FFF2-40B4-BE49-F238E27FC236}">
                <a16:creationId xmlns:a16="http://schemas.microsoft.com/office/drawing/2014/main" id="{87544BB1-24B3-44AE-A905-D695DE885068}"/>
              </a:ext>
            </a:extLst>
          </p:cNvPr>
          <p:cNvSpPr txBox="1">
            <a:spLocks noChangeArrowheads="1"/>
          </p:cNvSpPr>
          <p:nvPr/>
        </p:nvSpPr>
        <p:spPr bwMode="auto">
          <a:xfrm>
            <a:off x="682819" y="2015961"/>
            <a:ext cx="2931238" cy="6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1. Heb. 2:1-4</a:t>
            </a:r>
            <a:endParaRPr lang="en-US" altLang="en-US" sz="1800" dirty="0">
              <a:solidFill>
                <a:schemeClr val="bg2"/>
              </a:solidFill>
              <a:latin typeface="+mj-lt"/>
            </a:endParaRPr>
          </a:p>
        </p:txBody>
      </p:sp>
      <p:sp>
        <p:nvSpPr>
          <p:cNvPr id="11" name="TextBox 10">
            <a:extLst>
              <a:ext uri="{FF2B5EF4-FFF2-40B4-BE49-F238E27FC236}">
                <a16:creationId xmlns:a16="http://schemas.microsoft.com/office/drawing/2014/main" id="{84D417C4-7200-467B-A997-F37A0AE27608}"/>
              </a:ext>
            </a:extLst>
          </p:cNvPr>
          <p:cNvSpPr txBox="1">
            <a:spLocks noChangeArrowheads="1"/>
          </p:cNvSpPr>
          <p:nvPr/>
        </p:nvSpPr>
        <p:spPr bwMode="auto">
          <a:xfrm>
            <a:off x="701562" y="2563342"/>
            <a:ext cx="2868952" cy="6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2. Heb. 3:7-4:10</a:t>
            </a:r>
            <a:endParaRPr lang="en-US" altLang="en-US" sz="1800" dirty="0">
              <a:solidFill>
                <a:srgbClr val="003300"/>
              </a:solidFill>
              <a:latin typeface="+mj-lt"/>
            </a:endParaRPr>
          </a:p>
        </p:txBody>
      </p:sp>
      <p:sp>
        <p:nvSpPr>
          <p:cNvPr id="12" name="TextBox 11">
            <a:extLst>
              <a:ext uri="{FF2B5EF4-FFF2-40B4-BE49-F238E27FC236}">
                <a16:creationId xmlns:a16="http://schemas.microsoft.com/office/drawing/2014/main" id="{DE484D4E-1E96-4655-B24E-674BE4BC2D51}"/>
              </a:ext>
            </a:extLst>
          </p:cNvPr>
          <p:cNvSpPr txBox="1">
            <a:spLocks noChangeArrowheads="1"/>
          </p:cNvSpPr>
          <p:nvPr/>
        </p:nvSpPr>
        <p:spPr bwMode="auto">
          <a:xfrm>
            <a:off x="691730" y="3082761"/>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3. Heb. 5:11-6:20</a:t>
            </a:r>
            <a:endParaRPr lang="en-US" altLang="en-US" sz="1800" dirty="0">
              <a:solidFill>
                <a:srgbClr val="003300"/>
              </a:solidFill>
              <a:latin typeface="+mj-lt"/>
            </a:endParaRPr>
          </a:p>
        </p:txBody>
      </p:sp>
      <p:sp>
        <p:nvSpPr>
          <p:cNvPr id="13" name="TextBox 12">
            <a:extLst>
              <a:ext uri="{FF2B5EF4-FFF2-40B4-BE49-F238E27FC236}">
                <a16:creationId xmlns:a16="http://schemas.microsoft.com/office/drawing/2014/main" id="{B79DF3BB-90E4-4932-951E-7BD0E990104B}"/>
              </a:ext>
            </a:extLst>
          </p:cNvPr>
          <p:cNvSpPr txBox="1">
            <a:spLocks noChangeArrowheads="1"/>
          </p:cNvSpPr>
          <p:nvPr/>
        </p:nvSpPr>
        <p:spPr bwMode="auto">
          <a:xfrm>
            <a:off x="710473" y="3579289"/>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4. Heb. 10:26-39</a:t>
            </a:r>
            <a:endParaRPr lang="en-US" altLang="en-US" sz="1800" dirty="0">
              <a:solidFill>
                <a:srgbClr val="003300"/>
              </a:solidFill>
              <a:latin typeface="+mj-lt"/>
            </a:endParaRPr>
          </a:p>
        </p:txBody>
      </p:sp>
      <p:sp>
        <p:nvSpPr>
          <p:cNvPr id="14" name="TextBox 13">
            <a:extLst>
              <a:ext uri="{FF2B5EF4-FFF2-40B4-BE49-F238E27FC236}">
                <a16:creationId xmlns:a16="http://schemas.microsoft.com/office/drawing/2014/main" id="{765469EC-1BE3-4F36-99F2-998C642A8B51}"/>
              </a:ext>
            </a:extLst>
          </p:cNvPr>
          <p:cNvSpPr txBox="1">
            <a:spLocks noChangeArrowheads="1"/>
          </p:cNvSpPr>
          <p:nvPr/>
        </p:nvSpPr>
        <p:spPr bwMode="auto">
          <a:xfrm>
            <a:off x="711394" y="4083193"/>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5. Heb. 12:14-29</a:t>
            </a:r>
            <a:endParaRPr lang="en-US" altLang="en-US" dirty="0">
              <a:solidFill>
                <a:srgbClr val="003300"/>
              </a:solidFill>
              <a:latin typeface="+mj-lt"/>
            </a:endParaRPr>
          </a:p>
        </p:txBody>
      </p:sp>
      <p:sp>
        <p:nvSpPr>
          <p:cNvPr id="15" name="TextBox 14">
            <a:extLst>
              <a:ext uri="{FF2B5EF4-FFF2-40B4-BE49-F238E27FC236}">
                <a16:creationId xmlns:a16="http://schemas.microsoft.com/office/drawing/2014/main" id="{6FB9A877-4422-463D-BBC7-32C6ED0297FA}"/>
              </a:ext>
            </a:extLst>
          </p:cNvPr>
          <p:cNvSpPr txBox="1"/>
          <p:nvPr/>
        </p:nvSpPr>
        <p:spPr>
          <a:xfrm>
            <a:off x="2837541" y="2015646"/>
            <a:ext cx="2771003" cy="584775"/>
          </a:xfrm>
          <a:prstGeom prst="rect">
            <a:avLst/>
          </a:prstGeom>
          <a:noFill/>
        </p:spPr>
        <p:txBody>
          <a:bodyPr wrap="square" rtlCol="0">
            <a:spAutoFit/>
          </a:bodyPr>
          <a:lstStyle/>
          <a:p>
            <a:r>
              <a:rPr lang="en-US" sz="3200" dirty="0"/>
              <a:t> ~ </a:t>
            </a:r>
            <a:r>
              <a:rPr lang="en-US" sz="3200" dirty="0">
                <a:solidFill>
                  <a:schemeClr val="bg2"/>
                </a:solidFill>
              </a:rPr>
              <a:t>do not drift</a:t>
            </a:r>
            <a:endParaRPr lang="en-US" sz="3200" dirty="0">
              <a:solidFill>
                <a:schemeClr val="bg1"/>
              </a:solidFill>
              <a:cs typeface="Arial" panose="020B0604020202020204" pitchFamily="34" charset="0"/>
            </a:endParaRPr>
          </a:p>
        </p:txBody>
      </p:sp>
      <p:sp>
        <p:nvSpPr>
          <p:cNvPr id="16" name="TextBox 15">
            <a:extLst>
              <a:ext uri="{FF2B5EF4-FFF2-40B4-BE49-F238E27FC236}">
                <a16:creationId xmlns:a16="http://schemas.microsoft.com/office/drawing/2014/main" id="{24802B29-F0F7-4ECD-BE6D-A3139CC20AA0}"/>
              </a:ext>
            </a:extLst>
          </p:cNvPr>
          <p:cNvSpPr txBox="1"/>
          <p:nvPr/>
        </p:nvSpPr>
        <p:spPr>
          <a:xfrm>
            <a:off x="3372703" y="2559926"/>
            <a:ext cx="3164053" cy="584775"/>
          </a:xfrm>
          <a:prstGeom prst="rect">
            <a:avLst/>
          </a:prstGeom>
          <a:noFill/>
        </p:spPr>
        <p:txBody>
          <a:bodyPr wrap="square" rtlCol="0">
            <a:spAutoFit/>
          </a:bodyPr>
          <a:lstStyle/>
          <a:p>
            <a:r>
              <a:rPr lang="en-US" sz="3200" dirty="0"/>
              <a:t> ~ </a:t>
            </a:r>
            <a:r>
              <a:rPr lang="en-US" sz="3200" dirty="0">
                <a:solidFill>
                  <a:schemeClr val="bg2"/>
                </a:solidFill>
              </a:rPr>
              <a:t>do not depart</a:t>
            </a:r>
            <a:endParaRPr lang="en-US" sz="3200" dirty="0">
              <a:solidFill>
                <a:schemeClr val="bg1"/>
              </a:solidFill>
              <a:cs typeface="Arial" panose="020B0604020202020204" pitchFamily="34" charset="0"/>
            </a:endParaRPr>
          </a:p>
        </p:txBody>
      </p:sp>
      <p:sp>
        <p:nvSpPr>
          <p:cNvPr id="17" name="TextBox 16">
            <a:extLst>
              <a:ext uri="{FF2B5EF4-FFF2-40B4-BE49-F238E27FC236}">
                <a16:creationId xmlns:a16="http://schemas.microsoft.com/office/drawing/2014/main" id="{AD4F2DDA-8483-4DD7-9061-7DF4AC4B7054}"/>
              </a:ext>
            </a:extLst>
          </p:cNvPr>
          <p:cNvSpPr txBox="1"/>
          <p:nvPr/>
        </p:nvSpPr>
        <p:spPr>
          <a:xfrm>
            <a:off x="3608228" y="3094710"/>
            <a:ext cx="3164053" cy="584775"/>
          </a:xfrm>
          <a:prstGeom prst="rect">
            <a:avLst/>
          </a:prstGeom>
          <a:noFill/>
        </p:spPr>
        <p:txBody>
          <a:bodyPr wrap="square" rtlCol="0">
            <a:spAutoFit/>
          </a:bodyPr>
          <a:lstStyle/>
          <a:p>
            <a:r>
              <a:rPr lang="en-US" sz="3200" dirty="0"/>
              <a:t> ~ </a:t>
            </a:r>
            <a:r>
              <a:rPr lang="en-US" sz="3200" dirty="0">
                <a:solidFill>
                  <a:schemeClr val="bg2"/>
                </a:solidFill>
              </a:rPr>
              <a:t>do not discard</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300349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8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9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9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12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3" presetClass="emph" presetSubtype="2" fill="hold" grpId="1" nodeType="withEffect">
                                  <p:stCondLst>
                                    <p:cond delay="0"/>
                                  </p:stCondLst>
                                  <p:childTnLst>
                                    <p:animClr clrSpc="rgb" dir="cw">
                                      <p:cBhvr override="childStyle">
                                        <p:cTn id="37" dur="500" fill="hold"/>
                                        <p:tgtEl>
                                          <p:spTgt spid="10"/>
                                        </p:tgtEl>
                                        <p:attrNameLst>
                                          <p:attrName>style.color</p:attrName>
                                        </p:attrNameLst>
                                      </p:cBhvr>
                                      <p:to>
                                        <a:schemeClr val="accent2"/>
                                      </p:to>
                                    </p:animClr>
                                  </p:childTnLst>
                                </p:cTn>
                              </p:par>
                              <p:par>
                                <p:cTn id="38" presetID="3" presetClass="emph" presetSubtype="2" fill="hold" grpId="1" nodeType="withEffect">
                                  <p:stCondLst>
                                    <p:cond delay="0"/>
                                  </p:stCondLst>
                                  <p:childTnLst>
                                    <p:animClr clrSpc="rgb" dir="cw">
                                      <p:cBhvr override="childStyle">
                                        <p:cTn id="39" dur="500" fill="hold"/>
                                        <p:tgtEl>
                                          <p:spTgt spid="15"/>
                                        </p:tgtEl>
                                        <p:attrNameLst>
                                          <p:attrName>style.color</p:attrName>
                                        </p:attrNameLst>
                                      </p:cBhvr>
                                      <p:to>
                                        <a:schemeClr val="accent2"/>
                                      </p:to>
                                    </p:animClr>
                                  </p:childTnLst>
                                </p:cTn>
                              </p:par>
                              <p:par>
                                <p:cTn id="40" presetID="3" presetClass="emph" presetSubtype="2" fill="hold" grpId="1" nodeType="withEffect">
                                  <p:stCondLst>
                                    <p:cond delay="0"/>
                                  </p:stCondLst>
                                  <p:childTnLst>
                                    <p:animClr clrSpc="rgb" dir="cw">
                                      <p:cBhvr override="childStyle">
                                        <p:cTn id="41" dur="500" fill="hold"/>
                                        <p:tgtEl>
                                          <p:spTgt spid="11"/>
                                        </p:tgtEl>
                                        <p:attrNameLst>
                                          <p:attrName>style.color</p:attrName>
                                        </p:attrNameLst>
                                      </p:cBhvr>
                                      <p:to>
                                        <a:schemeClr val="accent2"/>
                                      </p:to>
                                    </p:animClr>
                                  </p:childTnLst>
                                </p:cTn>
                              </p:par>
                              <p:par>
                                <p:cTn id="42" presetID="3" presetClass="emph" presetSubtype="2" fill="hold" grpId="1" nodeType="withEffect">
                                  <p:stCondLst>
                                    <p:cond delay="0"/>
                                  </p:stCondLst>
                                  <p:childTnLst>
                                    <p:animClr clrSpc="rgb" dir="cw">
                                      <p:cBhvr override="childStyle">
                                        <p:cTn id="43" dur="500" fill="hold"/>
                                        <p:tgtEl>
                                          <p:spTgt spid="1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13" grpId="0"/>
      <p:bldP spid="14" grpId="0"/>
      <p:bldP spid="15" grpId="0"/>
      <p:bldP spid="15" grpId="1"/>
      <p:bldP spid="16" grpId="0"/>
      <p:bldP spid="16" grpId="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569660"/>
          </a:xfrm>
          <a:prstGeom prst="rect">
            <a:avLst/>
          </a:prstGeom>
          <a:noFill/>
        </p:spPr>
        <p:txBody>
          <a:bodyPr wrap="square" rtlCol="0">
            <a:spAutoFit/>
          </a:bodyPr>
          <a:lstStyle/>
          <a:p>
            <a:r>
              <a:rPr lang="en-US" sz="3200" dirty="0">
                <a:solidFill>
                  <a:schemeClr val="bg2"/>
                </a:solidFill>
              </a:rPr>
              <a:t>F. F. Bruce (1910-1990) ~ </a:t>
            </a:r>
            <a:r>
              <a:rPr lang="en-US" sz="3200" dirty="0"/>
              <a:t>“This warning has been both unduly minimized and unduly exaggerated … </a:t>
            </a:r>
            <a:endParaRPr lang="en-US" sz="44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4D28593E-2EF7-4F7B-A9A4-C9A6A486BEF0}"/>
              </a:ext>
            </a:extLst>
          </p:cNvPr>
          <p:cNvSpPr txBox="1"/>
          <p:nvPr/>
        </p:nvSpPr>
        <p:spPr>
          <a:xfrm>
            <a:off x="466313" y="2372645"/>
            <a:ext cx="8229600" cy="3539430"/>
          </a:xfrm>
          <a:prstGeom prst="rect">
            <a:avLst/>
          </a:prstGeom>
          <a:noFill/>
        </p:spPr>
        <p:txBody>
          <a:bodyPr wrap="square" rtlCol="0">
            <a:spAutoFit/>
          </a:bodyPr>
          <a:lstStyle/>
          <a:p>
            <a:r>
              <a:rPr lang="en-US" sz="3200" dirty="0"/>
              <a:t>    It has been unduly minimized as when K. S. Wuest assures us that ‘having fallen away’ is ‘a conditional participle here representing a hypothetical case, a straw man’ and the sin in question ‘cannot be committed today since no temple and no sacrifices are in existence, and no transition period obtains.’”</a:t>
            </a:r>
          </a:p>
        </p:txBody>
      </p:sp>
    </p:spTree>
    <p:extLst>
      <p:ext uri="{BB962C8B-B14F-4D97-AF65-F5344CB8AC3E}">
        <p14:creationId xmlns:p14="http://schemas.microsoft.com/office/powerpoint/2010/main" val="37955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116393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1"/>
                </a:solidFill>
                <a:cs typeface="Arial" panose="020B0604020202020204" pitchFamily="34" charset="0"/>
              </a:rPr>
              <a:t>Who are the “those” of Hebrews 6:4?</a:t>
            </a: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898470"/>
            <a:ext cx="8019143" cy="584775"/>
          </a:xfrm>
          <a:prstGeom prst="rect">
            <a:avLst/>
          </a:prstGeom>
          <a:noFill/>
        </p:spPr>
        <p:txBody>
          <a:bodyPr wrap="square" rtlCol="0">
            <a:spAutoFit/>
          </a:bodyPr>
          <a:lstStyle/>
          <a:p>
            <a:r>
              <a:rPr lang="en-US" sz="3200" dirty="0"/>
              <a:t>1. Not true believers </a:t>
            </a:r>
            <a:endParaRPr lang="en-US" sz="4800" dirty="0">
              <a:solidFill>
                <a:schemeClr val="bg1"/>
              </a:solidFill>
            </a:endParaRPr>
          </a:p>
        </p:txBody>
      </p:sp>
      <p:sp>
        <p:nvSpPr>
          <p:cNvPr id="7" name="TextBox 6">
            <a:extLst>
              <a:ext uri="{FF2B5EF4-FFF2-40B4-BE49-F238E27FC236}">
                <a16:creationId xmlns:a16="http://schemas.microsoft.com/office/drawing/2014/main" id="{8689D7B7-8736-41AB-97C2-51E843C40DCD}"/>
              </a:ext>
            </a:extLst>
          </p:cNvPr>
          <p:cNvSpPr txBox="1"/>
          <p:nvPr/>
        </p:nvSpPr>
        <p:spPr>
          <a:xfrm>
            <a:off x="694819" y="2405959"/>
            <a:ext cx="8019143" cy="2062103"/>
          </a:xfrm>
          <a:prstGeom prst="rect">
            <a:avLst/>
          </a:prstGeom>
          <a:noFill/>
        </p:spPr>
        <p:txBody>
          <a:bodyPr wrap="square" rtlCol="0">
            <a:spAutoFit/>
          </a:bodyPr>
          <a:lstStyle/>
          <a:p>
            <a:pPr marL="230188" indent="-230188">
              <a:buFont typeface="Arial" panose="020B0604020202020204" pitchFamily="34" charset="0"/>
              <a:buChar char="•"/>
            </a:pPr>
            <a:r>
              <a:rPr lang="en-US" sz="3200" dirty="0"/>
              <a:t> </a:t>
            </a:r>
            <a:r>
              <a:rPr lang="en-US" sz="3200" dirty="0">
                <a:solidFill>
                  <a:schemeClr val="bg2"/>
                </a:solidFill>
              </a:rPr>
              <a:t>once enlightened </a:t>
            </a:r>
            <a:r>
              <a:rPr lang="en-US" sz="3200" dirty="0"/>
              <a:t>~ </a:t>
            </a:r>
            <a:r>
              <a:rPr lang="en-US" sz="3200" i="1" dirty="0">
                <a:solidFill>
                  <a:schemeClr val="bg2"/>
                </a:solidFill>
                <a:latin typeface="Times New Roman" panose="02020603050405020304" pitchFamily="18" charset="0"/>
                <a:cs typeface="Times New Roman" panose="02020603050405020304" pitchFamily="18" charset="0"/>
              </a:rPr>
              <a:t>hapax</a:t>
            </a:r>
            <a:r>
              <a:rPr lang="en-US" sz="3200" dirty="0"/>
              <a:t> – </a:t>
            </a:r>
            <a:r>
              <a:rPr lang="en-US" sz="3200" i="1" dirty="0"/>
              <a:t>once for all </a:t>
            </a:r>
            <a:r>
              <a:rPr lang="en-US" sz="3200" dirty="0"/>
              <a:t>(used in this way each of the 7 other times by author – 9:7, 9:26, 9:27, 9:28, 10:2</a:t>
            </a:r>
            <a:r>
              <a:rPr lang="en-US" sz="3200" i="1" dirty="0"/>
              <a:t>,</a:t>
            </a:r>
            <a:r>
              <a:rPr lang="en-US" sz="3200" dirty="0"/>
              <a:t> 12:26; 12:27)</a:t>
            </a:r>
            <a:endParaRPr lang="en-US" sz="4800" dirty="0">
              <a:solidFill>
                <a:schemeClr val="bg1"/>
              </a:solidFill>
            </a:endParaRPr>
          </a:p>
        </p:txBody>
      </p:sp>
      <p:sp>
        <p:nvSpPr>
          <p:cNvPr id="8" name="TextBox 7">
            <a:extLst>
              <a:ext uri="{FF2B5EF4-FFF2-40B4-BE49-F238E27FC236}">
                <a16:creationId xmlns:a16="http://schemas.microsoft.com/office/drawing/2014/main" id="{0DFA6C99-3CF3-4183-B640-935EB84DB800}"/>
              </a:ext>
            </a:extLst>
          </p:cNvPr>
          <p:cNvSpPr txBox="1"/>
          <p:nvPr/>
        </p:nvSpPr>
        <p:spPr>
          <a:xfrm>
            <a:off x="697693" y="4375658"/>
            <a:ext cx="8019143" cy="1077218"/>
          </a:xfrm>
          <a:prstGeom prst="rect">
            <a:avLst/>
          </a:prstGeom>
          <a:noFill/>
        </p:spPr>
        <p:txBody>
          <a:bodyPr wrap="square" rtlCol="0">
            <a:spAutoFit/>
          </a:bodyPr>
          <a:lstStyle/>
          <a:p>
            <a:pPr marL="230188" indent="-230188">
              <a:buFont typeface="Arial" panose="020B0604020202020204" pitchFamily="34" charset="0"/>
              <a:buChar char="•"/>
            </a:pPr>
            <a:r>
              <a:rPr lang="en-US" sz="3200" dirty="0"/>
              <a:t> </a:t>
            </a:r>
            <a:r>
              <a:rPr lang="en-US" sz="3200" dirty="0">
                <a:solidFill>
                  <a:schemeClr val="bg2"/>
                </a:solidFill>
              </a:rPr>
              <a:t>tasted</a:t>
            </a:r>
            <a:r>
              <a:rPr lang="en-US" sz="3200" dirty="0"/>
              <a:t> ~ same word as Jesus tasting death (2:9)</a:t>
            </a:r>
            <a:endParaRPr lang="en-US" sz="3200" dirty="0">
              <a:solidFill>
                <a:schemeClr val="bg1"/>
              </a:solidFill>
            </a:endParaRPr>
          </a:p>
        </p:txBody>
      </p:sp>
      <p:sp>
        <p:nvSpPr>
          <p:cNvPr id="9" name="TextBox 8">
            <a:extLst>
              <a:ext uri="{FF2B5EF4-FFF2-40B4-BE49-F238E27FC236}">
                <a16:creationId xmlns:a16="http://schemas.microsoft.com/office/drawing/2014/main" id="{21F29034-0CFB-4C87-8892-E45689818806}"/>
              </a:ext>
            </a:extLst>
          </p:cNvPr>
          <p:cNvSpPr txBox="1"/>
          <p:nvPr/>
        </p:nvSpPr>
        <p:spPr>
          <a:xfrm>
            <a:off x="700567" y="5367700"/>
            <a:ext cx="8019143" cy="1077218"/>
          </a:xfrm>
          <a:prstGeom prst="rect">
            <a:avLst/>
          </a:prstGeom>
          <a:noFill/>
        </p:spPr>
        <p:txBody>
          <a:bodyPr wrap="square" rtlCol="0">
            <a:spAutoFit/>
          </a:bodyPr>
          <a:lstStyle/>
          <a:p>
            <a:pPr marL="230188" indent="-230188">
              <a:buFont typeface="Arial" panose="020B0604020202020204" pitchFamily="34" charset="0"/>
              <a:buChar char="•"/>
            </a:pPr>
            <a:r>
              <a:rPr lang="en-US" sz="3200" dirty="0"/>
              <a:t> </a:t>
            </a:r>
            <a:r>
              <a:rPr lang="en-US" sz="3200" dirty="0">
                <a:solidFill>
                  <a:schemeClr val="bg2"/>
                </a:solidFill>
              </a:rPr>
              <a:t>partakers</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metochos</a:t>
            </a:r>
            <a:r>
              <a:rPr lang="en-US" sz="3200" dirty="0"/>
              <a:t> – </a:t>
            </a:r>
            <a:r>
              <a:rPr lang="en-US" sz="3200" i="1" dirty="0"/>
              <a:t>to partner with</a:t>
            </a:r>
            <a:endParaRPr lang="en-US" sz="3200" dirty="0"/>
          </a:p>
          <a:p>
            <a:pPr indent="230188"/>
            <a:r>
              <a:rPr lang="en-US" sz="3200" dirty="0"/>
              <a:t>(used 5x in book)</a:t>
            </a:r>
          </a:p>
        </p:txBody>
      </p:sp>
    </p:spTree>
    <p:extLst>
      <p:ext uri="{BB962C8B-B14F-4D97-AF65-F5344CB8AC3E}">
        <p14:creationId xmlns:p14="http://schemas.microsoft.com/office/powerpoint/2010/main" val="5221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7"/>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7" grpId="1"/>
      <p:bldP spid="8" grpId="0"/>
      <p:bldP spid="8" grpId="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1"/>
                </a:solidFill>
                <a:cs typeface="Arial" panose="020B0604020202020204" pitchFamily="34" charset="0"/>
              </a:rPr>
              <a:t>Who are the “those” of Hebrews 6:4?</a:t>
            </a: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898470"/>
            <a:ext cx="8019143" cy="584775"/>
          </a:xfrm>
          <a:prstGeom prst="rect">
            <a:avLst/>
          </a:prstGeom>
          <a:noFill/>
        </p:spPr>
        <p:txBody>
          <a:bodyPr wrap="square" rtlCol="0">
            <a:spAutoFit/>
          </a:bodyPr>
          <a:lstStyle/>
          <a:p>
            <a:r>
              <a:rPr lang="en-US" sz="3200" dirty="0"/>
              <a:t>2. Loss of reward</a:t>
            </a:r>
            <a:endParaRPr lang="en-US" sz="4800" dirty="0">
              <a:solidFill>
                <a:schemeClr val="bg1"/>
              </a:solidFill>
            </a:endParaRPr>
          </a:p>
        </p:txBody>
      </p:sp>
      <p:sp>
        <p:nvSpPr>
          <p:cNvPr id="7" name="TextBox 6">
            <a:extLst>
              <a:ext uri="{FF2B5EF4-FFF2-40B4-BE49-F238E27FC236}">
                <a16:creationId xmlns:a16="http://schemas.microsoft.com/office/drawing/2014/main" id="{8689D7B7-8736-41AB-97C2-51E843C40DCD}"/>
              </a:ext>
            </a:extLst>
          </p:cNvPr>
          <p:cNvSpPr txBox="1"/>
          <p:nvPr/>
        </p:nvSpPr>
        <p:spPr>
          <a:xfrm>
            <a:off x="694819" y="2405959"/>
            <a:ext cx="8019143"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rPr>
              <a:t> Because we can’t “lose our salvation”</a:t>
            </a:r>
            <a:endParaRPr lang="en-US" sz="4800" dirty="0">
              <a:solidFill>
                <a:schemeClr val="bg1"/>
              </a:solidFill>
            </a:endParaRPr>
          </a:p>
        </p:txBody>
      </p:sp>
      <p:sp>
        <p:nvSpPr>
          <p:cNvPr id="8" name="TextBox 7">
            <a:extLst>
              <a:ext uri="{FF2B5EF4-FFF2-40B4-BE49-F238E27FC236}">
                <a16:creationId xmlns:a16="http://schemas.microsoft.com/office/drawing/2014/main" id="{0DFA6C99-3CF3-4183-B640-935EB84DB800}"/>
              </a:ext>
            </a:extLst>
          </p:cNvPr>
          <p:cNvSpPr txBox="1"/>
          <p:nvPr/>
        </p:nvSpPr>
        <p:spPr>
          <a:xfrm>
            <a:off x="697693" y="4450421"/>
            <a:ext cx="8019143" cy="1077218"/>
          </a:xfrm>
          <a:prstGeom prst="rect">
            <a:avLst/>
          </a:prstGeom>
          <a:noFill/>
        </p:spPr>
        <p:txBody>
          <a:bodyPr wrap="square" rtlCol="0">
            <a:spAutoFit/>
          </a:bodyPr>
          <a:lstStyle/>
          <a:p>
            <a:r>
              <a:rPr lang="en-US" sz="3200" dirty="0"/>
              <a:t>Simplified restating: </a:t>
            </a:r>
            <a:r>
              <a:rPr lang="en-US" sz="3200" dirty="0">
                <a:solidFill>
                  <a:schemeClr val="bg2"/>
                </a:solidFill>
              </a:rPr>
              <a:t>“It is impossible to restore again to repentance believers who fall away.”</a:t>
            </a:r>
            <a:endParaRPr lang="en-US" sz="4800" dirty="0">
              <a:solidFill>
                <a:schemeClr val="bg2"/>
              </a:solidFill>
            </a:endParaRPr>
          </a:p>
        </p:txBody>
      </p:sp>
      <p:sp>
        <p:nvSpPr>
          <p:cNvPr id="10" name="TextBox 9">
            <a:extLst>
              <a:ext uri="{FF2B5EF4-FFF2-40B4-BE49-F238E27FC236}">
                <a16:creationId xmlns:a16="http://schemas.microsoft.com/office/drawing/2014/main" id="{DD5FC7D5-072D-4614-84B5-01C37F60167A}"/>
              </a:ext>
            </a:extLst>
          </p:cNvPr>
          <p:cNvSpPr txBox="1"/>
          <p:nvPr/>
        </p:nvSpPr>
        <p:spPr>
          <a:xfrm>
            <a:off x="699560" y="2913512"/>
            <a:ext cx="8019143" cy="584775"/>
          </a:xfrm>
          <a:prstGeom prst="rect">
            <a:avLst/>
          </a:prstGeom>
          <a:noFill/>
        </p:spPr>
        <p:txBody>
          <a:bodyPr wrap="square" rtlCol="0">
            <a:spAutoFit/>
          </a:bodyPr>
          <a:lstStyle/>
          <a:p>
            <a:r>
              <a:rPr lang="en-US" sz="3200" dirty="0"/>
              <a:t>3. Loss of salvation</a:t>
            </a:r>
            <a:endParaRPr lang="en-US" sz="4800" dirty="0">
              <a:solidFill>
                <a:schemeClr val="bg1"/>
              </a:solidFill>
            </a:endParaRPr>
          </a:p>
        </p:txBody>
      </p:sp>
      <p:sp>
        <p:nvSpPr>
          <p:cNvPr id="11" name="TextBox 10">
            <a:extLst>
              <a:ext uri="{FF2B5EF4-FFF2-40B4-BE49-F238E27FC236}">
                <a16:creationId xmlns:a16="http://schemas.microsoft.com/office/drawing/2014/main" id="{7322DC86-657F-4009-8B01-5456D6FB4602}"/>
              </a:ext>
            </a:extLst>
          </p:cNvPr>
          <p:cNvSpPr txBox="1"/>
          <p:nvPr/>
        </p:nvSpPr>
        <p:spPr>
          <a:xfrm>
            <a:off x="697693" y="3426750"/>
            <a:ext cx="8019143"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rPr>
              <a:t> Because we forgot where we put it</a:t>
            </a:r>
            <a:endParaRPr lang="en-US" sz="4800" dirty="0">
              <a:solidFill>
                <a:schemeClr val="bg1"/>
              </a:solidFill>
            </a:endParaRPr>
          </a:p>
        </p:txBody>
      </p:sp>
      <p:sp>
        <p:nvSpPr>
          <p:cNvPr id="12" name="TextBox 11">
            <a:extLst>
              <a:ext uri="{FF2B5EF4-FFF2-40B4-BE49-F238E27FC236}">
                <a16:creationId xmlns:a16="http://schemas.microsoft.com/office/drawing/2014/main" id="{7079825E-EFD4-43CE-A42A-DC05D6407436}"/>
              </a:ext>
            </a:extLst>
          </p:cNvPr>
          <p:cNvSpPr txBox="1"/>
          <p:nvPr/>
        </p:nvSpPr>
        <p:spPr>
          <a:xfrm>
            <a:off x="696683" y="3945812"/>
            <a:ext cx="8019143" cy="584775"/>
          </a:xfrm>
          <a:prstGeom prst="rect">
            <a:avLst/>
          </a:prstGeom>
          <a:noFill/>
        </p:spPr>
        <p:txBody>
          <a:bodyPr wrap="square" rtlCol="0">
            <a:spAutoFit/>
          </a:bodyPr>
          <a:lstStyle/>
          <a:p>
            <a:r>
              <a:rPr lang="en-US" sz="3200" dirty="0"/>
              <a:t>4. Only applies to 1</a:t>
            </a:r>
            <a:r>
              <a:rPr lang="en-US" sz="3200" baseline="30000" dirty="0"/>
              <a:t>st</a:t>
            </a:r>
            <a:r>
              <a:rPr lang="en-US" sz="3200" dirty="0"/>
              <a:t> century Hebrew believers</a:t>
            </a:r>
            <a:endParaRPr lang="en-US" sz="4800" dirty="0">
              <a:solidFill>
                <a:schemeClr val="bg1"/>
              </a:solidFill>
            </a:endParaRPr>
          </a:p>
        </p:txBody>
      </p:sp>
    </p:spTree>
    <p:extLst>
      <p:ext uri="{BB962C8B-B14F-4D97-AF65-F5344CB8AC3E}">
        <p14:creationId xmlns:p14="http://schemas.microsoft.com/office/powerpoint/2010/main" val="340532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7"/>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0"/>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11"/>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10" grpId="0"/>
      <p:bldP spid="10" grpId="1"/>
      <p:bldP spid="11" grpId="0"/>
      <p:bldP spid="11" grpId="1"/>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984885"/>
          </a:xfrm>
          <a:prstGeom prst="rect">
            <a:avLst/>
          </a:prstGeom>
          <a:noFill/>
        </p:spPr>
        <p:txBody>
          <a:bodyPr wrap="square" rtlCol="0">
            <a:spAutoFit/>
          </a:bodyPr>
          <a:lstStyle/>
          <a:p>
            <a:r>
              <a:rPr lang="en-US" sz="2900" dirty="0"/>
              <a:t>Problem is with “</a:t>
            </a:r>
            <a:r>
              <a:rPr lang="en-US" sz="2900" dirty="0">
                <a:solidFill>
                  <a:schemeClr val="bg2"/>
                </a:solidFill>
              </a:rPr>
              <a:t>impossible</a:t>
            </a:r>
            <a:r>
              <a:rPr lang="en-US" sz="2900" dirty="0"/>
              <a:t>” ~ </a:t>
            </a:r>
            <a:r>
              <a:rPr lang="en-US" sz="2900" i="1" dirty="0" err="1">
                <a:solidFill>
                  <a:schemeClr val="bg2"/>
                </a:solidFill>
                <a:latin typeface="Times New Roman" panose="02020603050405020304" pitchFamily="18" charset="0"/>
                <a:cs typeface="Times New Roman" panose="02020603050405020304" pitchFamily="18" charset="0"/>
              </a:rPr>
              <a:t>adunatos</a:t>
            </a:r>
            <a:r>
              <a:rPr lang="en-US" sz="2900" dirty="0"/>
              <a:t> – </a:t>
            </a:r>
            <a:r>
              <a:rPr lang="en-US" sz="2900" i="1" dirty="0"/>
              <a:t>without possibility</a:t>
            </a:r>
            <a:r>
              <a:rPr lang="en-US" sz="2900" dirty="0"/>
              <a:t> </a:t>
            </a:r>
          </a:p>
        </p:txBody>
      </p:sp>
      <p:sp>
        <p:nvSpPr>
          <p:cNvPr id="5" name="TextBox 4">
            <a:extLst>
              <a:ext uri="{FF2B5EF4-FFF2-40B4-BE49-F238E27FC236}">
                <a16:creationId xmlns:a16="http://schemas.microsoft.com/office/drawing/2014/main" id="{43F3B4F7-F4E4-4421-BE95-3EB3A3B41B4F}"/>
              </a:ext>
            </a:extLst>
          </p:cNvPr>
          <p:cNvSpPr txBox="1"/>
          <p:nvPr/>
        </p:nvSpPr>
        <p:spPr>
          <a:xfrm>
            <a:off x="460076" y="2306791"/>
            <a:ext cx="8255754" cy="4108817"/>
          </a:xfrm>
          <a:prstGeom prst="rect">
            <a:avLst/>
          </a:prstGeom>
          <a:noFill/>
        </p:spPr>
        <p:txBody>
          <a:bodyPr wrap="square" rtlCol="0">
            <a:spAutoFit/>
          </a:bodyPr>
          <a:lstStyle/>
          <a:p>
            <a:r>
              <a:rPr lang="en-US" sz="2900" dirty="0">
                <a:solidFill>
                  <a:schemeClr val="bg2"/>
                </a:solidFill>
              </a:rPr>
              <a:t>Ryrie Study Bible ~ </a:t>
            </a:r>
            <a:r>
              <a:rPr lang="en-US" sz="2900" dirty="0"/>
              <a:t>“To ‘fall away’ is impossible (since, according to this view, true believers are eternally secure), but the phrase is placed in the sentence to strengthen the warning. It is similar to saying something like this to a class of students: ‘It is impossible for a student, once enrolled in this course, if he turns the clock back </a:t>
            </a:r>
            <a:r>
              <a:rPr lang="en-US" sz="2900" i="1" dirty="0"/>
              <a:t>which cannot be done,</a:t>
            </a:r>
            <a:r>
              <a:rPr lang="en-US" sz="2900" dirty="0"/>
              <a:t> to start the course over. Therefore, let all students</a:t>
            </a:r>
          </a:p>
          <a:p>
            <a:r>
              <a:rPr lang="en-US" sz="2900" dirty="0"/>
              <a:t>go on to deeper knowledge.’”</a:t>
            </a:r>
            <a:endParaRPr lang="en-US" sz="2900" dirty="0">
              <a:solidFill>
                <a:schemeClr val="bg1"/>
              </a:solidFill>
            </a:endParaRPr>
          </a:p>
        </p:txBody>
      </p:sp>
    </p:spTree>
    <p:extLst>
      <p:ext uri="{BB962C8B-B14F-4D97-AF65-F5344CB8AC3E}">
        <p14:creationId xmlns:p14="http://schemas.microsoft.com/office/powerpoint/2010/main" val="358168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1103076" y="1386114"/>
            <a:ext cx="7481455" cy="523220"/>
          </a:xfrm>
          <a:prstGeom prst="rect">
            <a:avLst/>
          </a:prstGeom>
          <a:noFill/>
        </p:spPr>
        <p:txBody>
          <a:bodyPr wrap="square" rtlCol="0">
            <a:spAutoFit/>
          </a:bodyPr>
          <a:lstStyle/>
          <a:p>
            <a:r>
              <a:rPr lang="en-US" sz="2800" dirty="0"/>
              <a:t>150,000,000 Russians</a:t>
            </a:r>
            <a:endParaRPr lang="en-US" sz="4400"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C8C4D224-1BFF-49DF-BD73-EA7CDB6FE025}"/>
              </a:ext>
            </a:extLst>
          </p:cNvPr>
          <p:cNvSpPr txBox="1"/>
          <p:nvPr/>
        </p:nvSpPr>
        <p:spPr>
          <a:xfrm>
            <a:off x="835653" y="1843317"/>
            <a:ext cx="7481455" cy="523220"/>
          </a:xfrm>
          <a:prstGeom prst="rect">
            <a:avLst/>
          </a:prstGeom>
          <a:noFill/>
        </p:spPr>
        <p:txBody>
          <a:bodyPr wrap="square" rtlCol="0">
            <a:spAutoFit/>
          </a:bodyPr>
          <a:lstStyle/>
          <a:p>
            <a:r>
              <a:rPr lang="en-US" sz="2800" dirty="0"/>
              <a:t>1,500,000,000 Chinese</a:t>
            </a:r>
            <a:endParaRPr lang="en-US" sz="44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F9A493BB-34CE-4E62-B130-9F522858BE7E}"/>
              </a:ext>
            </a:extLst>
          </p:cNvPr>
          <p:cNvSpPr txBox="1"/>
          <p:nvPr/>
        </p:nvSpPr>
        <p:spPr>
          <a:xfrm>
            <a:off x="2461960" y="2294769"/>
            <a:ext cx="4223086" cy="523220"/>
          </a:xfrm>
          <a:prstGeom prst="rect">
            <a:avLst/>
          </a:prstGeom>
          <a:noFill/>
        </p:spPr>
        <p:txBody>
          <a:bodyPr wrap="square" rtlCol="0">
            <a:spAutoFit/>
          </a:bodyPr>
          <a:lstStyle/>
          <a:p>
            <a:r>
              <a:rPr lang="en-US" sz="2800" dirty="0"/>
              <a:t>Ratio 10:1</a:t>
            </a:r>
            <a:endParaRPr lang="en-US" sz="44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C6E93335-5B11-4B69-9823-C8BA32638FFF}"/>
              </a:ext>
            </a:extLst>
          </p:cNvPr>
          <p:cNvSpPr txBox="1"/>
          <p:nvPr/>
        </p:nvSpPr>
        <p:spPr>
          <a:xfrm>
            <a:off x="1513625" y="2953246"/>
            <a:ext cx="6183021" cy="523220"/>
          </a:xfrm>
          <a:prstGeom prst="rect">
            <a:avLst/>
          </a:prstGeom>
          <a:noFill/>
        </p:spPr>
        <p:txBody>
          <a:bodyPr wrap="square" rtlCol="0">
            <a:spAutoFit/>
          </a:bodyPr>
          <a:lstStyle/>
          <a:p>
            <a:r>
              <a:rPr lang="en-US" sz="2800" dirty="0"/>
              <a:t>5,000,000 Jews</a:t>
            </a:r>
            <a:endParaRPr lang="en-US" sz="44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CCC327A3-CD73-48E3-8D86-97D419C57662}"/>
              </a:ext>
            </a:extLst>
          </p:cNvPr>
          <p:cNvSpPr txBox="1"/>
          <p:nvPr/>
        </p:nvSpPr>
        <p:spPr>
          <a:xfrm>
            <a:off x="1155589" y="3410449"/>
            <a:ext cx="6801323" cy="523220"/>
          </a:xfrm>
          <a:prstGeom prst="rect">
            <a:avLst/>
          </a:prstGeom>
          <a:noFill/>
        </p:spPr>
        <p:txBody>
          <a:bodyPr wrap="square" rtlCol="0">
            <a:spAutoFit/>
          </a:bodyPr>
          <a:lstStyle/>
          <a:p>
            <a:r>
              <a:rPr lang="en-US" sz="2800" dirty="0"/>
              <a:t>150,000,000 Arabs</a:t>
            </a:r>
            <a:endParaRPr lang="en-US" sz="4400" dirty="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602E2321-1F87-444D-A91D-FA40FE46B88D}"/>
              </a:ext>
            </a:extLst>
          </p:cNvPr>
          <p:cNvSpPr txBox="1"/>
          <p:nvPr/>
        </p:nvSpPr>
        <p:spPr>
          <a:xfrm>
            <a:off x="2459083" y="3861901"/>
            <a:ext cx="4223086" cy="523220"/>
          </a:xfrm>
          <a:prstGeom prst="rect">
            <a:avLst/>
          </a:prstGeom>
          <a:noFill/>
        </p:spPr>
        <p:txBody>
          <a:bodyPr wrap="square" rtlCol="0">
            <a:spAutoFit/>
          </a:bodyPr>
          <a:lstStyle/>
          <a:p>
            <a:r>
              <a:rPr lang="en-US" sz="2800" dirty="0"/>
              <a:t>Ratio 30:1</a:t>
            </a:r>
            <a:endParaRPr lang="en-US" sz="4400" dirty="0">
              <a:solidFill>
                <a:schemeClr val="bg1"/>
              </a:solidFill>
              <a:cs typeface="Arial" panose="020B0604020202020204" pitchFamily="34" charset="0"/>
            </a:endParaRPr>
          </a:p>
        </p:txBody>
      </p:sp>
      <p:pic>
        <p:nvPicPr>
          <p:cNvPr id="2050" name="Picture 2" descr="Image result for russian general clipart">
            <a:extLst>
              <a:ext uri="{FF2B5EF4-FFF2-40B4-BE49-F238E27FC236}">
                <a16:creationId xmlns:a16="http://schemas.microsoft.com/office/drawing/2014/main" id="{19DAE1E3-EABF-45DA-BC66-F3605B277A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168" b="8005"/>
          <a:stretch/>
        </p:blipFill>
        <p:spPr bwMode="auto">
          <a:xfrm rot="21383536">
            <a:off x="4899894" y="1356376"/>
            <a:ext cx="2487834" cy="35921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7567F9-B81E-4E21-B57E-F82A94EEAC0F}"/>
              </a:ext>
            </a:extLst>
          </p:cNvPr>
          <p:cNvSpPr txBox="1"/>
          <p:nvPr/>
        </p:nvSpPr>
        <p:spPr>
          <a:xfrm>
            <a:off x="4521200" y="4717143"/>
            <a:ext cx="3614057"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Gen. Ivan </a:t>
            </a:r>
            <a:r>
              <a:rPr lang="en-US" sz="3200" dirty="0" err="1">
                <a:solidFill>
                  <a:schemeClr val="bg1"/>
                </a:solidFill>
                <a:cs typeface="Arial" panose="020B0604020202020204" pitchFamily="34" charset="0"/>
              </a:rPr>
              <a:t>Ivanovitch</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8343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3"/>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4"/>
                                        </p:tgtEl>
                                        <p:attrNameLst>
                                          <p:attrName>style.color</p:attrName>
                                        </p:attrNameLst>
                                      </p:cBhvr>
                                      <p:to>
                                        <a:schemeClr val="accent2"/>
                                      </p:to>
                                    </p:animClr>
                                  </p:childTnLst>
                                </p:cTn>
                              </p:par>
                              <p:par>
                                <p:cTn id="36" presetID="3" presetClass="emph" presetSubtype="2" fill="hold" grpId="1" nodeType="withEffect">
                                  <p:stCondLst>
                                    <p:cond delay="0"/>
                                  </p:stCondLst>
                                  <p:childTnLst>
                                    <p:animClr clrSpc="rgb" dir="cw">
                                      <p:cBhvr override="childStyle">
                                        <p:cTn id="37" dur="500" fill="hold"/>
                                        <p:tgtEl>
                                          <p:spTgt spid="5"/>
                                        </p:tgtEl>
                                        <p:attrNameLst>
                                          <p:attrName>style.color</p:attrName>
                                        </p:attrNameLst>
                                      </p:cBhvr>
                                      <p:to>
                                        <a:schemeClr val="accent2"/>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238366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077218"/>
          </a:xfrm>
          <a:prstGeom prst="rect">
            <a:avLst/>
          </a:prstGeom>
          <a:noFill/>
        </p:spPr>
        <p:txBody>
          <a:bodyPr wrap="square" rtlCol="0">
            <a:spAutoFit/>
          </a:bodyPr>
          <a:lstStyle/>
          <a:p>
            <a:r>
              <a:rPr lang="en-US" sz="3200" dirty="0"/>
              <a:t>The role of the Scriptures is to comfort the afflicted and afflict the comfortable</a:t>
            </a:r>
            <a:endParaRPr lang="en-US" sz="4400" dirty="0"/>
          </a:p>
        </p:txBody>
      </p:sp>
    </p:spTree>
    <p:extLst>
      <p:ext uri="{BB962C8B-B14F-4D97-AF65-F5344CB8AC3E}">
        <p14:creationId xmlns:p14="http://schemas.microsoft.com/office/powerpoint/2010/main" val="355841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29315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t>Not talking about …</a:t>
            </a:r>
            <a:endParaRPr lang="en-US" sz="4800" dirty="0"/>
          </a:p>
        </p:txBody>
      </p:sp>
      <p:sp>
        <p:nvSpPr>
          <p:cNvPr id="6" name="TextBox 5">
            <a:extLst>
              <a:ext uri="{FF2B5EF4-FFF2-40B4-BE49-F238E27FC236}">
                <a16:creationId xmlns:a16="http://schemas.microsoft.com/office/drawing/2014/main" id="{01CCA98D-8ACB-4F00-A844-8EB81D077212}"/>
              </a:ext>
            </a:extLst>
          </p:cNvPr>
          <p:cNvSpPr txBox="1"/>
          <p:nvPr/>
        </p:nvSpPr>
        <p:spPr>
          <a:xfrm>
            <a:off x="696686" y="1898470"/>
            <a:ext cx="8019143" cy="584775"/>
          </a:xfrm>
          <a:prstGeom prst="rect">
            <a:avLst/>
          </a:prstGeom>
          <a:noFill/>
        </p:spPr>
        <p:txBody>
          <a:bodyPr wrap="square" rtlCol="0">
            <a:spAutoFit/>
          </a:bodyPr>
          <a:lstStyle/>
          <a:p>
            <a:r>
              <a:rPr lang="en-US" sz="3200" dirty="0"/>
              <a:t>1. Sin (chapter 9)</a:t>
            </a:r>
            <a:endParaRPr lang="en-US" sz="4800" dirty="0">
              <a:solidFill>
                <a:schemeClr val="bg1"/>
              </a:solidFill>
            </a:endParaRPr>
          </a:p>
        </p:txBody>
      </p:sp>
      <p:sp>
        <p:nvSpPr>
          <p:cNvPr id="7" name="TextBox 6">
            <a:extLst>
              <a:ext uri="{FF2B5EF4-FFF2-40B4-BE49-F238E27FC236}">
                <a16:creationId xmlns:a16="http://schemas.microsoft.com/office/drawing/2014/main" id="{09F04E2C-9B6F-426E-BAAD-E849407E75D2}"/>
              </a:ext>
            </a:extLst>
          </p:cNvPr>
          <p:cNvSpPr txBox="1"/>
          <p:nvPr/>
        </p:nvSpPr>
        <p:spPr>
          <a:xfrm>
            <a:off x="693811" y="2372924"/>
            <a:ext cx="8019143" cy="584775"/>
          </a:xfrm>
          <a:prstGeom prst="rect">
            <a:avLst/>
          </a:prstGeom>
          <a:noFill/>
        </p:spPr>
        <p:txBody>
          <a:bodyPr wrap="square" rtlCol="0">
            <a:spAutoFit/>
          </a:bodyPr>
          <a:lstStyle/>
          <a:p>
            <a:r>
              <a:rPr lang="en-US" sz="3200" dirty="0"/>
              <a:t>2. Backsliding (Peter)</a:t>
            </a:r>
            <a:endParaRPr lang="en-US" sz="4800" dirty="0">
              <a:solidFill>
                <a:schemeClr val="bg1"/>
              </a:solidFill>
            </a:endParaRPr>
          </a:p>
        </p:txBody>
      </p:sp>
      <p:sp>
        <p:nvSpPr>
          <p:cNvPr id="8" name="TextBox 7">
            <a:extLst>
              <a:ext uri="{FF2B5EF4-FFF2-40B4-BE49-F238E27FC236}">
                <a16:creationId xmlns:a16="http://schemas.microsoft.com/office/drawing/2014/main" id="{D2CB634C-7B7C-4B0C-A70E-B6EC4019CF43}"/>
              </a:ext>
            </a:extLst>
          </p:cNvPr>
          <p:cNvSpPr txBox="1"/>
          <p:nvPr/>
        </p:nvSpPr>
        <p:spPr>
          <a:xfrm>
            <a:off x="696685" y="2893388"/>
            <a:ext cx="8019143" cy="584775"/>
          </a:xfrm>
          <a:prstGeom prst="rect">
            <a:avLst/>
          </a:prstGeom>
          <a:noFill/>
        </p:spPr>
        <p:txBody>
          <a:bodyPr wrap="square" rtlCol="0">
            <a:spAutoFit/>
          </a:bodyPr>
          <a:lstStyle/>
          <a:p>
            <a:r>
              <a:rPr lang="en-US" sz="3200" dirty="0"/>
              <a:t>3. Failing (us)</a:t>
            </a:r>
            <a:endParaRPr lang="en-US" sz="4800" dirty="0">
              <a:solidFill>
                <a:schemeClr val="bg1"/>
              </a:solidFill>
            </a:endParaRPr>
          </a:p>
        </p:txBody>
      </p:sp>
    </p:spTree>
    <p:extLst>
      <p:ext uri="{BB962C8B-B14F-4D97-AF65-F5344CB8AC3E}">
        <p14:creationId xmlns:p14="http://schemas.microsoft.com/office/powerpoint/2010/main" val="249818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3837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91865"/>
            <a:ext cx="8229600" cy="1477328"/>
          </a:xfrm>
          <a:prstGeom prst="rect">
            <a:avLst/>
          </a:prstGeom>
          <a:noFill/>
        </p:spPr>
        <p:txBody>
          <a:bodyPr wrap="square" rtlCol="0">
            <a:spAutoFit/>
          </a:bodyPr>
          <a:lstStyle/>
          <a:p>
            <a:r>
              <a:rPr lang="en-US" sz="2900" dirty="0"/>
              <a:t>Would those of the once-saved-always-saved camp believe you could live anyway you wanted and it’s OK?</a:t>
            </a:r>
          </a:p>
        </p:txBody>
      </p:sp>
      <p:sp>
        <p:nvSpPr>
          <p:cNvPr id="6" name="TextBox 5">
            <a:extLst>
              <a:ext uri="{FF2B5EF4-FFF2-40B4-BE49-F238E27FC236}">
                <a16:creationId xmlns:a16="http://schemas.microsoft.com/office/drawing/2014/main" id="{01CCA98D-8ACB-4F00-A844-8EB81D077212}"/>
              </a:ext>
            </a:extLst>
          </p:cNvPr>
          <p:cNvSpPr txBox="1"/>
          <p:nvPr/>
        </p:nvSpPr>
        <p:spPr>
          <a:xfrm>
            <a:off x="696686" y="2726614"/>
            <a:ext cx="8019143" cy="1015663"/>
          </a:xfrm>
          <a:prstGeom prst="rect">
            <a:avLst/>
          </a:prstGeom>
          <a:noFill/>
        </p:spPr>
        <p:txBody>
          <a:bodyPr wrap="square" rtlCol="0">
            <a:spAutoFit/>
          </a:bodyPr>
          <a:lstStyle/>
          <a:p>
            <a:pPr marL="230188" indent="-230188">
              <a:buFont typeface="Arial" panose="020B0604020202020204" pitchFamily="34" charset="0"/>
              <a:buChar char="•"/>
            </a:pPr>
            <a:r>
              <a:rPr lang="en-US" sz="2900" dirty="0"/>
              <a:t> Rom. 6:2 ~ </a:t>
            </a:r>
            <a:r>
              <a:rPr lang="en-US" sz="2900" dirty="0">
                <a:solidFill>
                  <a:schemeClr val="bg2"/>
                </a:solidFill>
              </a:rPr>
              <a:t>Certainly not! How shall we who died to sin live any longer in it? </a:t>
            </a:r>
          </a:p>
        </p:txBody>
      </p:sp>
      <p:sp>
        <p:nvSpPr>
          <p:cNvPr id="9" name="TextBox 8">
            <a:extLst>
              <a:ext uri="{FF2B5EF4-FFF2-40B4-BE49-F238E27FC236}">
                <a16:creationId xmlns:a16="http://schemas.microsoft.com/office/drawing/2014/main" id="{43090336-8D89-4969-A65B-D91AB8AEEA7F}"/>
              </a:ext>
            </a:extLst>
          </p:cNvPr>
          <p:cNvSpPr txBox="1"/>
          <p:nvPr/>
        </p:nvSpPr>
        <p:spPr>
          <a:xfrm>
            <a:off x="461580" y="3660604"/>
            <a:ext cx="8229600" cy="984885"/>
          </a:xfrm>
          <a:prstGeom prst="rect">
            <a:avLst/>
          </a:prstGeom>
          <a:noFill/>
        </p:spPr>
        <p:txBody>
          <a:bodyPr wrap="square" rtlCol="0">
            <a:spAutoFit/>
          </a:bodyPr>
          <a:lstStyle/>
          <a:p>
            <a:r>
              <a:rPr lang="en-US" sz="2900" dirty="0"/>
              <a:t>Would those of the you-can-lose-your-salvation camp believe you kept by how much sinning you don’t do?</a:t>
            </a:r>
          </a:p>
        </p:txBody>
      </p:sp>
      <p:sp>
        <p:nvSpPr>
          <p:cNvPr id="10" name="TextBox 9">
            <a:extLst>
              <a:ext uri="{FF2B5EF4-FFF2-40B4-BE49-F238E27FC236}">
                <a16:creationId xmlns:a16="http://schemas.microsoft.com/office/drawing/2014/main" id="{C83121C3-8882-429C-B860-CDC0996FED33}"/>
              </a:ext>
            </a:extLst>
          </p:cNvPr>
          <p:cNvSpPr txBox="1"/>
          <p:nvPr/>
        </p:nvSpPr>
        <p:spPr>
          <a:xfrm>
            <a:off x="693809" y="4564028"/>
            <a:ext cx="8019143" cy="1431161"/>
          </a:xfrm>
          <a:prstGeom prst="rect">
            <a:avLst/>
          </a:prstGeom>
          <a:noFill/>
        </p:spPr>
        <p:txBody>
          <a:bodyPr wrap="square" rtlCol="0">
            <a:spAutoFit/>
          </a:bodyPr>
          <a:lstStyle/>
          <a:p>
            <a:pPr marL="230188" indent="-230188">
              <a:buFont typeface="Arial" panose="020B0604020202020204" pitchFamily="34" charset="0"/>
              <a:buChar char="•"/>
            </a:pPr>
            <a:r>
              <a:rPr lang="en-US" sz="2900" dirty="0"/>
              <a:t> Gal. 1:8 ~ </a:t>
            </a:r>
            <a:r>
              <a:rPr lang="en-US" sz="2900" dirty="0">
                <a:solidFill>
                  <a:schemeClr val="bg2"/>
                </a:solidFill>
              </a:rPr>
              <a:t>But even if we, or an angel from heaven, preach any other gospel to you than what we have preached to you, let him be accursed.</a:t>
            </a:r>
          </a:p>
        </p:txBody>
      </p:sp>
    </p:spTree>
    <p:extLst>
      <p:ext uri="{BB962C8B-B14F-4D97-AF65-F5344CB8AC3E}">
        <p14:creationId xmlns:p14="http://schemas.microsoft.com/office/powerpoint/2010/main" val="271979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38854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21194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832092"/>
          </a:xfrm>
          <a:prstGeom prst="rect">
            <a:avLst/>
          </a:prstGeom>
          <a:noFill/>
        </p:spPr>
        <p:txBody>
          <a:bodyPr wrap="square" rtlCol="0">
            <a:spAutoFit/>
          </a:bodyPr>
          <a:lstStyle/>
          <a:p>
            <a:r>
              <a:rPr lang="en-US" sz="2800" dirty="0"/>
              <a:t>Hebrews 5:12–6:8 ~ </a:t>
            </a:r>
            <a:r>
              <a:rPr lang="en-US" sz="2800" baseline="30000" dirty="0"/>
              <a:t>12 </a:t>
            </a:r>
            <a:r>
              <a:rPr lang="en-US" sz="2800" dirty="0">
                <a:solidFill>
                  <a:schemeClr val="bg2"/>
                </a:solidFill>
              </a:rPr>
              <a:t>For though by this time you ought to be teachers, you need </a:t>
            </a:r>
            <a:r>
              <a:rPr lang="en-US" sz="2800" i="1" dirty="0">
                <a:solidFill>
                  <a:schemeClr val="bg2"/>
                </a:solidFill>
              </a:rPr>
              <a:t>someone</a:t>
            </a:r>
            <a:r>
              <a:rPr lang="en-US" sz="2800" dirty="0">
                <a:solidFill>
                  <a:schemeClr val="bg2"/>
                </a:solidFill>
              </a:rPr>
              <a:t> to teach you again the first principles of the oracles of God; and you have come to need milk and not solid food. </a:t>
            </a:r>
            <a:r>
              <a:rPr lang="en-US" sz="2800" baseline="30000" dirty="0"/>
              <a:t>13 </a:t>
            </a:r>
            <a:r>
              <a:rPr lang="en-US" sz="2800" dirty="0">
                <a:solidFill>
                  <a:schemeClr val="bg2"/>
                </a:solidFill>
              </a:rPr>
              <a:t>For everyone who partakes </a:t>
            </a:r>
            <a:r>
              <a:rPr lang="en-US" sz="2800" i="1" dirty="0">
                <a:solidFill>
                  <a:schemeClr val="bg2"/>
                </a:solidFill>
              </a:rPr>
              <a:t>only</a:t>
            </a:r>
            <a:r>
              <a:rPr lang="en-US" sz="2800" dirty="0">
                <a:solidFill>
                  <a:schemeClr val="bg2"/>
                </a:solidFill>
              </a:rPr>
              <a:t> of milk </a:t>
            </a:r>
            <a:r>
              <a:rPr lang="en-US" sz="2800" i="1" dirty="0">
                <a:solidFill>
                  <a:schemeClr val="bg2"/>
                </a:solidFill>
              </a:rPr>
              <a:t>is</a:t>
            </a:r>
            <a:r>
              <a:rPr lang="en-US" sz="2800" dirty="0">
                <a:solidFill>
                  <a:schemeClr val="bg2"/>
                </a:solidFill>
              </a:rPr>
              <a:t> unskilled in the word of righteousness, for he is a babe.</a:t>
            </a:r>
            <a:r>
              <a:rPr lang="en-US" sz="2800" dirty="0"/>
              <a:t> </a:t>
            </a:r>
            <a:r>
              <a:rPr lang="en-US" sz="2800" baseline="30000" dirty="0"/>
              <a:t>14 </a:t>
            </a:r>
            <a:r>
              <a:rPr lang="en-US" sz="2800" dirty="0">
                <a:solidFill>
                  <a:schemeClr val="bg2"/>
                </a:solidFill>
              </a:rPr>
              <a:t>But solid food belongs to those who are of full age, </a:t>
            </a:r>
            <a:r>
              <a:rPr lang="en-US" sz="2800" i="1" dirty="0">
                <a:solidFill>
                  <a:schemeClr val="bg2"/>
                </a:solidFill>
              </a:rPr>
              <a:t>that is,</a:t>
            </a:r>
            <a:r>
              <a:rPr lang="en-US" sz="2800" dirty="0">
                <a:solidFill>
                  <a:schemeClr val="bg2"/>
                </a:solidFill>
              </a:rPr>
              <a:t> those who by reason of use have their senses exercised to discern both good and evil. </a:t>
            </a:r>
          </a:p>
          <a:p>
            <a:r>
              <a:rPr lang="en-US" sz="2800" baseline="30000" dirty="0"/>
              <a:t>6:1</a:t>
            </a:r>
            <a:r>
              <a:rPr lang="en-US" sz="2800" dirty="0"/>
              <a:t> </a:t>
            </a:r>
            <a:r>
              <a:rPr lang="en-US" sz="2800" dirty="0">
                <a:solidFill>
                  <a:schemeClr val="bg2"/>
                </a:solidFill>
              </a:rPr>
              <a:t>Therefore, leaving the discussion of the elementary </a:t>
            </a:r>
            <a:r>
              <a:rPr lang="en-US" sz="2800" i="1" dirty="0">
                <a:solidFill>
                  <a:schemeClr val="bg2"/>
                </a:solidFill>
              </a:rPr>
              <a:t>principles</a:t>
            </a:r>
            <a:r>
              <a:rPr lang="en-US" sz="2800" dirty="0">
                <a:solidFill>
                  <a:schemeClr val="bg2"/>
                </a:solidFill>
              </a:rPr>
              <a:t> of Christ, let us go on to perfection, </a:t>
            </a:r>
            <a:endParaRPr lang="en-US" sz="4400" dirty="0">
              <a:solidFill>
                <a:schemeClr val="bg1"/>
              </a:solidFill>
              <a:cs typeface="Arial" panose="020B0604020202020204" pitchFamily="34" charset="0"/>
            </a:endParaRPr>
          </a:p>
        </p:txBody>
      </p:sp>
    </p:spTree>
    <p:extLst>
      <p:ext uri="{BB962C8B-B14F-4D97-AF65-F5344CB8AC3E}">
        <p14:creationId xmlns:p14="http://schemas.microsoft.com/office/powerpoint/2010/main" val="316315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832092"/>
          </a:xfrm>
          <a:prstGeom prst="rect">
            <a:avLst/>
          </a:prstGeom>
          <a:noFill/>
        </p:spPr>
        <p:txBody>
          <a:bodyPr wrap="square" rtlCol="0">
            <a:spAutoFit/>
          </a:bodyPr>
          <a:lstStyle/>
          <a:p>
            <a:r>
              <a:rPr lang="en-US" sz="2800" dirty="0"/>
              <a:t>Hebrews 5:12–6:8 ~ </a:t>
            </a:r>
            <a:r>
              <a:rPr lang="en-US" sz="2800" dirty="0">
                <a:solidFill>
                  <a:schemeClr val="bg2"/>
                </a:solidFill>
              </a:rPr>
              <a:t>not laying again the foundation of repentance from dead works and of faith toward God, </a:t>
            </a:r>
            <a:r>
              <a:rPr lang="en-US" sz="2800" baseline="30000" dirty="0"/>
              <a:t>2 </a:t>
            </a:r>
            <a:r>
              <a:rPr lang="en-US" sz="2800" dirty="0">
                <a:solidFill>
                  <a:schemeClr val="bg2"/>
                </a:solidFill>
              </a:rPr>
              <a:t>of the doctrine of baptisms, of laying on of hands, of resurrection of the dead, and of eternal judgment. </a:t>
            </a:r>
            <a:r>
              <a:rPr lang="en-US" sz="2800" baseline="30000" dirty="0"/>
              <a:t>3 </a:t>
            </a:r>
            <a:r>
              <a:rPr lang="en-US" sz="2800" dirty="0">
                <a:solidFill>
                  <a:schemeClr val="bg2"/>
                </a:solidFill>
              </a:rPr>
              <a:t>And this we will do if God permits. </a:t>
            </a:r>
          </a:p>
          <a:p>
            <a:r>
              <a:rPr lang="en-US" sz="2800" baseline="30000" dirty="0"/>
              <a:t>4 </a:t>
            </a:r>
            <a:r>
              <a:rPr lang="en-US" sz="2800" dirty="0">
                <a:solidFill>
                  <a:schemeClr val="bg2"/>
                </a:solidFill>
              </a:rPr>
              <a:t>For </a:t>
            </a:r>
            <a:r>
              <a:rPr lang="en-US" sz="2800" i="1" dirty="0">
                <a:solidFill>
                  <a:schemeClr val="bg2"/>
                </a:solidFill>
              </a:rPr>
              <a:t>it is</a:t>
            </a:r>
            <a:r>
              <a:rPr lang="en-US" sz="2800" dirty="0">
                <a:solidFill>
                  <a:schemeClr val="bg2"/>
                </a:solidFill>
              </a:rPr>
              <a:t> impossible for those who were once enlightened, and have tasted the heavenly gift, and have become partakers of the Holy Spirit, </a:t>
            </a:r>
            <a:r>
              <a:rPr lang="en-US" sz="2800" baseline="30000" dirty="0"/>
              <a:t>5 </a:t>
            </a:r>
            <a:r>
              <a:rPr lang="en-US" sz="2800" dirty="0">
                <a:solidFill>
                  <a:schemeClr val="bg2"/>
                </a:solidFill>
              </a:rPr>
              <a:t>and have tasted the good word of God and the powers of the age to come,</a:t>
            </a:r>
            <a:r>
              <a:rPr lang="en-US" sz="2800" dirty="0"/>
              <a:t> </a:t>
            </a:r>
            <a:r>
              <a:rPr lang="en-US" sz="2800" baseline="30000" dirty="0"/>
              <a:t>6</a:t>
            </a:r>
            <a:r>
              <a:rPr lang="en-US" sz="2800" baseline="30000" dirty="0">
                <a:solidFill>
                  <a:schemeClr val="bg2"/>
                </a:solidFill>
              </a:rPr>
              <a:t> </a:t>
            </a:r>
            <a:r>
              <a:rPr lang="en-US" sz="2800" dirty="0">
                <a:solidFill>
                  <a:schemeClr val="bg2"/>
                </a:solidFill>
              </a:rPr>
              <a:t>if they fall away, to renew them again to repentance, </a:t>
            </a:r>
            <a:endParaRPr lang="en-US" sz="4400" dirty="0">
              <a:solidFill>
                <a:schemeClr val="bg1"/>
              </a:solidFill>
              <a:cs typeface="Arial" panose="020B0604020202020204" pitchFamily="34" charset="0"/>
            </a:endParaRPr>
          </a:p>
        </p:txBody>
      </p:sp>
    </p:spTree>
    <p:extLst>
      <p:ext uri="{BB962C8B-B14F-4D97-AF65-F5344CB8AC3E}">
        <p14:creationId xmlns:p14="http://schemas.microsoft.com/office/powerpoint/2010/main" val="417300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3539430"/>
          </a:xfrm>
          <a:prstGeom prst="rect">
            <a:avLst/>
          </a:prstGeom>
          <a:noFill/>
        </p:spPr>
        <p:txBody>
          <a:bodyPr wrap="square" rtlCol="0">
            <a:spAutoFit/>
          </a:bodyPr>
          <a:lstStyle/>
          <a:p>
            <a:r>
              <a:rPr lang="en-US" sz="2800" dirty="0"/>
              <a:t>Hebrews 5:12–6:8 ~ </a:t>
            </a:r>
            <a:r>
              <a:rPr lang="en-US" sz="2800" dirty="0">
                <a:solidFill>
                  <a:schemeClr val="bg2"/>
                </a:solidFill>
              </a:rPr>
              <a:t>since they crucify again for themselves the Son of God, and put </a:t>
            </a:r>
            <a:r>
              <a:rPr lang="en-US" sz="2800" i="1" dirty="0">
                <a:solidFill>
                  <a:schemeClr val="bg2"/>
                </a:solidFill>
              </a:rPr>
              <a:t>Him</a:t>
            </a:r>
            <a:r>
              <a:rPr lang="en-US" sz="2800" dirty="0">
                <a:solidFill>
                  <a:schemeClr val="bg2"/>
                </a:solidFill>
              </a:rPr>
              <a:t> to an open shame</a:t>
            </a:r>
            <a:r>
              <a:rPr lang="en-US" sz="2800" dirty="0"/>
              <a:t>. </a:t>
            </a:r>
          </a:p>
          <a:p>
            <a:r>
              <a:rPr lang="en-US" sz="2800" baseline="30000" dirty="0"/>
              <a:t>7 </a:t>
            </a:r>
            <a:r>
              <a:rPr lang="en-US" sz="2800" dirty="0">
                <a:solidFill>
                  <a:schemeClr val="bg2"/>
                </a:solidFill>
              </a:rPr>
              <a:t>For the earth which drinks in the rain that often comes upon it, and bears herbs useful for those by whom it is cultivated, receives blessing from God; </a:t>
            </a:r>
            <a:r>
              <a:rPr lang="en-US" sz="2800" baseline="30000" dirty="0"/>
              <a:t>8</a:t>
            </a:r>
            <a:r>
              <a:rPr lang="en-US" sz="2800" baseline="30000" dirty="0">
                <a:solidFill>
                  <a:schemeClr val="bg2"/>
                </a:solidFill>
              </a:rPr>
              <a:t> </a:t>
            </a:r>
            <a:r>
              <a:rPr lang="en-US" sz="2800" dirty="0">
                <a:solidFill>
                  <a:schemeClr val="bg2"/>
                </a:solidFill>
              </a:rPr>
              <a:t>but if it bears thorns and briers, </a:t>
            </a:r>
            <a:r>
              <a:rPr lang="en-US" sz="2800" i="1" dirty="0">
                <a:solidFill>
                  <a:schemeClr val="bg2"/>
                </a:solidFill>
              </a:rPr>
              <a:t>it is</a:t>
            </a:r>
            <a:r>
              <a:rPr lang="en-US" sz="2800" dirty="0">
                <a:solidFill>
                  <a:schemeClr val="bg2"/>
                </a:solidFill>
              </a:rPr>
              <a:t> rejected and near to being cursed, whose end </a:t>
            </a:r>
            <a:r>
              <a:rPr lang="en-US" sz="2800" i="1" dirty="0">
                <a:solidFill>
                  <a:schemeClr val="bg2"/>
                </a:solidFill>
              </a:rPr>
              <a:t>is</a:t>
            </a:r>
            <a:r>
              <a:rPr lang="en-US" sz="2800" dirty="0">
                <a:solidFill>
                  <a:schemeClr val="bg2"/>
                </a:solidFill>
              </a:rPr>
              <a:t> to be burned. </a:t>
            </a:r>
            <a:endParaRPr lang="en-US" sz="4400" dirty="0">
              <a:solidFill>
                <a:schemeClr val="bg2"/>
              </a:solidFill>
              <a:cs typeface="Arial" panose="020B0604020202020204" pitchFamily="34" charset="0"/>
            </a:endParaRPr>
          </a:p>
        </p:txBody>
      </p:sp>
    </p:spTree>
    <p:extLst>
      <p:ext uri="{BB962C8B-B14F-4D97-AF65-F5344CB8AC3E}">
        <p14:creationId xmlns:p14="http://schemas.microsoft.com/office/powerpoint/2010/main" val="16871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5:12-6:8</a:t>
            </a:r>
          </a:p>
        </p:txBody>
      </p:sp>
    </p:spTree>
    <p:extLst>
      <p:ext uri="{BB962C8B-B14F-4D97-AF65-F5344CB8AC3E}">
        <p14:creationId xmlns:p14="http://schemas.microsoft.com/office/powerpoint/2010/main" val="69339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ADD3590-75BC-4ECA-8B49-083944A425DD}"/>
              </a:ext>
            </a:extLst>
          </p:cNvPr>
          <p:cNvSpPr/>
          <p:nvPr/>
        </p:nvSpPr>
        <p:spPr>
          <a:xfrm>
            <a:off x="2677162" y="2300698"/>
            <a:ext cx="1816780"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exercised</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gumnazō</a:t>
            </a:r>
            <a:r>
              <a:rPr lang="en-US" sz="3200" dirty="0"/>
              <a:t> – gymnasium </a:t>
            </a:r>
            <a:endParaRPr lang="en-US" sz="6600" dirty="0">
              <a:solidFill>
                <a:schemeClr val="bg2"/>
              </a:solidFill>
              <a:cs typeface="Arial" panose="020B0604020202020204" pitchFamily="34" charset="0"/>
            </a:endParaRPr>
          </a:p>
        </p:txBody>
      </p:sp>
      <p:sp>
        <p:nvSpPr>
          <p:cNvPr id="4" name="TextBox 3">
            <a:extLst>
              <a:ext uri="{FF2B5EF4-FFF2-40B4-BE49-F238E27FC236}">
                <a16:creationId xmlns:a16="http://schemas.microsoft.com/office/drawing/2014/main" id="{9065DFD5-4100-4461-BBE3-66AED0289116}"/>
              </a:ext>
            </a:extLst>
          </p:cNvPr>
          <p:cNvSpPr txBox="1"/>
          <p:nvPr/>
        </p:nvSpPr>
        <p:spPr>
          <a:xfrm>
            <a:off x="696686" y="1916122"/>
            <a:ext cx="8019143"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1Tim. 4:7 ~ </a:t>
            </a:r>
            <a:r>
              <a:rPr lang="en-US" sz="3200" dirty="0">
                <a:solidFill>
                  <a:schemeClr val="bg2"/>
                </a:solidFill>
                <a:effectLst>
                  <a:outerShdw blurRad="38100" dist="38100" dir="2700000" algn="tl">
                    <a:srgbClr val="000000">
                      <a:alpha val="43137"/>
                    </a:srgbClr>
                  </a:outerShdw>
                </a:effectLst>
              </a:rPr>
              <a:t>But reject profane and old wives’ fables, and exercise yourself toward godliness.</a:t>
            </a:r>
          </a:p>
        </p:txBody>
      </p:sp>
      <p:sp>
        <p:nvSpPr>
          <p:cNvPr id="6" name="Rectangle: Rounded Corners 5">
            <a:extLst>
              <a:ext uri="{FF2B5EF4-FFF2-40B4-BE49-F238E27FC236}">
                <a16:creationId xmlns:a16="http://schemas.microsoft.com/office/drawing/2014/main" id="{D121B7CF-E699-427E-9885-5BA3910C6580}"/>
              </a:ext>
            </a:extLst>
          </p:cNvPr>
          <p:cNvSpPr/>
          <p:nvPr/>
        </p:nvSpPr>
        <p:spPr>
          <a:xfrm>
            <a:off x="6444343" y="4250128"/>
            <a:ext cx="1729140"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F4DDCD-B25C-412D-9550-B705E49C46D1}"/>
              </a:ext>
            </a:extLst>
          </p:cNvPr>
          <p:cNvSpPr txBox="1"/>
          <p:nvPr/>
        </p:nvSpPr>
        <p:spPr>
          <a:xfrm>
            <a:off x="704113" y="3401095"/>
            <a:ext cx="8019143"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2 Peter 2:14 ~ </a:t>
            </a:r>
            <a:r>
              <a:rPr lang="en-US" sz="3200" dirty="0">
                <a:solidFill>
                  <a:schemeClr val="bg2"/>
                </a:solidFill>
              </a:rPr>
              <a:t>having eyes full of adultery and that cannot cease from sin, enticing unstable	souls. They have a heart trained in covetous practices, and are accursed children.</a:t>
            </a:r>
          </a:p>
        </p:txBody>
      </p:sp>
    </p:spTree>
    <p:extLst>
      <p:ext uri="{BB962C8B-B14F-4D97-AF65-F5344CB8AC3E}">
        <p14:creationId xmlns:p14="http://schemas.microsoft.com/office/powerpoint/2010/main" val="11239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4"/>
                                        </p:tgtEl>
                                        <p:attrNameLst>
                                          <p:attrName>style.color</p:attrName>
                                        </p:attrNameLst>
                                      </p:cBhvr>
                                      <p:to>
                                        <a:schemeClr val="accent2"/>
                                      </p:to>
                                    </p:animClr>
                                  </p:childTnLst>
                                </p:cTn>
                              </p:par>
                              <p:par>
                                <p:cTn id="25" presetID="1" presetClass="emph" presetSubtype="2" fill="hold" nodeType="withEffect">
                                  <p:stCondLst>
                                    <p:cond delay="0"/>
                                  </p:stCondLst>
                                  <p:childTnLst>
                                    <p:animClr clrSpc="rgb" dir="cw">
                                      <p:cBhvr>
                                        <p:cTn id="26" dur="500" fill="hold"/>
                                        <p:tgtEl>
                                          <p:spTgt spid="5"/>
                                        </p:tgtEl>
                                        <p:attrNameLst>
                                          <p:attrName>fillcolor</p:attrName>
                                        </p:attrNameLst>
                                      </p:cBhvr>
                                      <p:to>
                                        <a:schemeClr val="accent2"/>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4" grpId="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5:12-6:8</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569660"/>
          </a:xfrm>
          <a:prstGeom prst="rect">
            <a:avLst/>
          </a:prstGeom>
          <a:noFill/>
        </p:spPr>
        <p:txBody>
          <a:bodyPr wrap="square" rtlCol="0">
            <a:spAutoFit/>
          </a:bodyPr>
          <a:lstStyle/>
          <a:p>
            <a:r>
              <a:rPr lang="en-US" sz="3200" dirty="0"/>
              <a:t>Gal. 5:22-23a ~ </a:t>
            </a:r>
            <a:r>
              <a:rPr lang="en-US" sz="3200" baseline="30000" dirty="0"/>
              <a:t>22</a:t>
            </a:r>
            <a:r>
              <a:rPr lang="en-US" sz="3200" dirty="0"/>
              <a:t> </a:t>
            </a:r>
            <a:r>
              <a:rPr lang="en-US" sz="3200" dirty="0">
                <a:solidFill>
                  <a:schemeClr val="bg2"/>
                </a:solidFill>
              </a:rPr>
              <a:t>the fruit of the Spirit is love, joy, peace, longsuffering, kindness, goodness, faithfulness,</a:t>
            </a:r>
            <a:r>
              <a:rPr lang="en-US" sz="3200" dirty="0"/>
              <a:t> </a:t>
            </a:r>
            <a:r>
              <a:rPr lang="en-US" sz="3200" baseline="30000" dirty="0"/>
              <a:t>23a</a:t>
            </a:r>
            <a:r>
              <a:rPr lang="en-US" sz="3200" dirty="0"/>
              <a:t> </a:t>
            </a:r>
            <a:r>
              <a:rPr lang="en-US" sz="3200" dirty="0">
                <a:solidFill>
                  <a:schemeClr val="bg2"/>
                </a:solidFill>
              </a:rPr>
              <a:t>gentleness, self-control.</a:t>
            </a:r>
            <a:endParaRPr lang="en-US" sz="9600" dirty="0">
              <a:solidFill>
                <a:schemeClr val="bg2"/>
              </a:solidFill>
              <a:cs typeface="Arial" panose="020B0604020202020204" pitchFamily="34" charset="0"/>
            </a:endParaRPr>
          </a:p>
        </p:txBody>
      </p:sp>
    </p:spTree>
    <p:extLst>
      <p:ext uri="{BB962C8B-B14F-4D97-AF65-F5344CB8AC3E}">
        <p14:creationId xmlns:p14="http://schemas.microsoft.com/office/powerpoint/2010/main" val="23416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Hebrews">
      <a:dk1>
        <a:srgbClr val="FFFFFF"/>
      </a:dk1>
      <a:lt1>
        <a:srgbClr val="FFFFFF"/>
      </a:lt1>
      <a:dk2>
        <a:srgbClr val="85C0FB"/>
      </a:dk2>
      <a:lt2>
        <a:srgbClr val="85C0F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brew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smtClean="0">
            <a:solidFill>
              <a:schemeClr val="bg1"/>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1" id="{2168745A-7694-4B6C-8D6E-E5C2B9D7BFC6}" vid="{11D71315-9327-4400-B483-80166B5155C6}"/>
    </a:ext>
  </a:extLst>
</a:theme>
</file>

<file path=docProps/app.xml><?xml version="1.0" encoding="utf-8"?>
<Properties xmlns="http://schemas.openxmlformats.org/officeDocument/2006/extended-properties" xmlns:vt="http://schemas.openxmlformats.org/officeDocument/2006/docPropsVTypes">
  <Template>Hebrews</Template>
  <TotalTime>2098</TotalTime>
  <Words>761</Words>
  <Application>Microsoft Office PowerPoint</Application>
  <PresentationFormat>On-screen Show (4:3)</PresentationFormat>
  <Paragraphs>84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Archistico Normal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11</cp:revision>
  <dcterms:created xsi:type="dcterms:W3CDTF">2018-05-18T23:28:05Z</dcterms:created>
  <dcterms:modified xsi:type="dcterms:W3CDTF">2018-05-20T12:51:01Z</dcterms:modified>
</cp:coreProperties>
</file>