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60" r:id="rId3"/>
    <p:sldId id="261" r:id="rId4"/>
    <p:sldId id="271" r:id="rId5"/>
    <p:sldId id="262" r:id="rId6"/>
    <p:sldId id="263" r:id="rId7"/>
    <p:sldId id="264" r:id="rId8"/>
    <p:sldId id="265" r:id="rId9"/>
    <p:sldId id="268" r:id="rId10"/>
    <p:sldId id="266" r:id="rId11"/>
    <p:sldId id="267" r:id="rId12"/>
    <p:sldId id="270" r:id="rId13"/>
    <p:sldId id="269" r:id="rId14"/>
  </p:sldIdLst>
  <p:sldSz cx="9144000" cy="6858000" type="screen4x3"/>
  <p:notesSz cx="6858000" cy="9144000"/>
  <p:embeddedFontLst>
    <p:embeddedFont>
      <p:font typeface="Caligula" pitchFamily="2" charset="0"/>
      <p:regular r:id="rId15"/>
    </p:embeddedFont>
    <p:embeddedFont>
      <p:font typeface="Grant" pitchFamily="2" charset="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0000"/>
    <a:srgbClr val="FFFFFF"/>
    <a:srgbClr val="FC9320"/>
    <a:srgbClr val="993300"/>
    <a:srgbClr val="CB9763"/>
    <a:srgbClr val="ECD890"/>
    <a:srgbClr val="E1C14D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4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6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9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0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5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3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5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7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0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1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3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6EAEE-E4B6-4718-81E7-34E186341200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9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gif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52575"/>
            <a:ext cx="7696199" cy="4039521"/>
          </a:xfrm>
          <a:prstGeom prst="rect">
            <a:avLst/>
          </a:prstGeom>
          <a:noFill/>
          <a:ln>
            <a:noFill/>
          </a:ln>
          <a:effectLst>
            <a:outerShdw blurRad="88900" dist="215900" dir="2700000" algn="t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1143000" y="2209800"/>
            <a:ext cx="4756368" cy="7232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100" b="1" dirty="0" smtClean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Grant" pitchFamily="2" charset="0"/>
              </a:rPr>
              <a:t>Galatians</a:t>
            </a:r>
            <a:endParaRPr lang="en-US" sz="4100" b="1" dirty="0">
              <a:solidFill>
                <a:srgbClr val="8000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Grant" pitchFamily="2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81602" y="2209800"/>
            <a:ext cx="3047998" cy="7232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100" b="1" dirty="0" smtClean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Grant" pitchFamily="2" charset="0"/>
              </a:rPr>
              <a:t>5:10-26</a:t>
            </a:r>
            <a:endParaRPr lang="en-US" sz="4100" b="1" dirty="0">
              <a:solidFill>
                <a:srgbClr val="8000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Grant" pitchFamily="2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056711" y="3124200"/>
            <a:ext cx="7325289" cy="923330"/>
            <a:chOff x="1056711" y="3124200"/>
            <a:chExt cx="7325289" cy="923330"/>
          </a:xfrm>
        </p:grpSpPr>
        <p:sp>
          <p:nvSpPr>
            <p:cNvPr id="43" name="TextBox 42"/>
            <p:cNvSpPr txBox="1"/>
            <p:nvPr/>
          </p:nvSpPr>
          <p:spPr>
            <a:xfrm>
              <a:off x="1752486" y="3124200"/>
              <a:ext cx="6629514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800000"/>
                  </a:solidFill>
                  <a:effectLst>
                    <a:glow rad="139700">
                      <a:schemeClr val="accent6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rant" pitchFamily="2" charset="0"/>
                </a:rPr>
                <a:t>A CD of this message will be available (free of charge) immediately following today's message</a:t>
              </a:r>
              <a:endParaRPr lang="en-US" dirty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ant" pitchFamily="2" charset="0"/>
              </a:endParaRPr>
            </a:p>
          </p:txBody>
        </p:sp>
        <p:grpSp>
          <p:nvGrpSpPr>
            <p:cNvPr id="44" name="Group 5"/>
            <p:cNvGrpSpPr>
              <a:grpSpLocks noChangeAspect="1"/>
            </p:cNvGrpSpPr>
            <p:nvPr/>
          </p:nvGrpSpPr>
          <p:grpSpPr bwMode="auto">
            <a:xfrm>
              <a:off x="1056711" y="3124200"/>
              <a:ext cx="618414" cy="712788"/>
              <a:chOff x="2074" y="1231"/>
              <a:chExt cx="1612" cy="1858"/>
            </a:xfrm>
          </p:grpSpPr>
          <p:sp>
            <p:nvSpPr>
              <p:cNvPr id="45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074" y="1231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45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46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47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49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1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52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3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4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55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56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57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58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59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60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1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8" name="Group 67"/>
          <p:cNvGrpSpPr/>
          <p:nvPr/>
        </p:nvGrpSpPr>
        <p:grpSpPr>
          <a:xfrm>
            <a:off x="990600" y="4182070"/>
            <a:ext cx="7391400" cy="923330"/>
            <a:chOff x="990600" y="4105870"/>
            <a:chExt cx="7391400" cy="923330"/>
          </a:xfrm>
        </p:grpSpPr>
        <p:sp>
          <p:nvSpPr>
            <p:cNvPr id="69" name="TextBox 68"/>
            <p:cNvSpPr txBox="1"/>
            <p:nvPr/>
          </p:nvSpPr>
          <p:spPr>
            <a:xfrm>
              <a:off x="1752486" y="4105870"/>
              <a:ext cx="662951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800000"/>
                  </a:solidFill>
                  <a:effectLst>
                    <a:glow rad="139700">
                      <a:schemeClr val="accent6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rant" pitchFamily="2" charset="0"/>
                </a:rPr>
                <a:t>This message will be available via podcast later this week at calvaryokc.com</a:t>
              </a:r>
              <a:endParaRPr lang="en-US" dirty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ant" pitchFamily="2" charset="0"/>
              </a:endParaRPr>
            </a:p>
          </p:txBody>
        </p:sp>
        <p:pic>
          <p:nvPicPr>
            <p:cNvPr id="70" name="Picture 69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90600" y="4176600"/>
              <a:ext cx="761886" cy="761886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47480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30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8000"/>
                            </p:stCondLst>
                            <p:childTnLst>
                              <p:par>
                                <p:cTn id="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0"/>
                            </p:stCondLst>
                            <p:childTnLst>
                              <p:par>
                                <p:cTn id="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3000"/>
                            </p:stCondLst>
                            <p:childTnLst>
                              <p:par>
                                <p:cTn id="9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0"/>
                            </p:stCondLst>
                            <p:childTnLst>
                              <p:par>
                                <p:cTn id="9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8000"/>
                            </p:stCondLst>
                            <p:childTnLst>
                              <p:par>
                                <p:cTn id="10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0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3000"/>
                            </p:stCondLst>
                            <p:childTnLst>
                              <p:par>
                                <p:cTn id="1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Fruit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karpos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>
                <a:solidFill>
                  <a:srgbClr val="800000"/>
                </a:solidFill>
              </a:rPr>
              <a:t>(sing.) not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karpoi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>
                <a:solidFill>
                  <a:srgbClr val="800000"/>
                </a:solidFill>
              </a:rPr>
              <a:t>(pl.)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  <p:pic>
        <p:nvPicPr>
          <p:cNvPr id="2050" name="Picture 2" descr="C:\Users\Ken\AppData\Local\Microsoft\Windows\Temporary Internet Files\Content.IE5\MGOODQJL\MC90043261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"/>
            <a:ext cx="70866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81200" y="1801504"/>
            <a:ext cx="762000" cy="523220"/>
          </a:xfrm>
          <a:prstGeom prst="rect">
            <a:avLst/>
          </a:prstGeom>
          <a:noFill/>
        </p:spPr>
        <p:txBody>
          <a:bodyPr vert="horz"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74771" y="1903999"/>
            <a:ext cx="1340429" cy="523220"/>
          </a:xfrm>
          <a:prstGeom prst="rect">
            <a:avLst/>
          </a:prstGeom>
          <a:noFill/>
        </p:spPr>
        <p:txBody>
          <a:bodyPr vert="horz"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peace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3012646">
            <a:off x="2004249" y="3481654"/>
            <a:ext cx="2514600" cy="523220"/>
          </a:xfrm>
          <a:prstGeom prst="rect">
            <a:avLst/>
          </a:prstGeom>
          <a:noFill/>
        </p:spPr>
        <p:txBody>
          <a:bodyPr vert="horz" wrap="square" rtlCol="0">
            <a:prstTxWarp prst="textFadeRight">
              <a:avLst/>
            </a:prstTxWarp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longsuffering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30856" y="1447800"/>
            <a:ext cx="1117043" cy="823315"/>
          </a:xfrm>
          <a:prstGeom prst="rect">
            <a:avLst/>
          </a:prstGeom>
          <a:noFill/>
        </p:spPr>
        <p:txBody>
          <a:bodyPr vert="horz" wrap="square" rtlCol="0">
            <a:prstTxWarp prst="textTriangleInverted">
              <a:avLst/>
            </a:prstTxWarp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ind-ness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1904" y="1447800"/>
            <a:ext cx="1268104" cy="876924"/>
          </a:xfrm>
          <a:prstGeom prst="rect">
            <a:avLst/>
          </a:prstGeom>
          <a:noFill/>
        </p:spPr>
        <p:txBody>
          <a:bodyPr vert="horz" wrap="square" rtlCol="0">
            <a:prstTxWarp prst="textTriangleInverted">
              <a:avLst/>
            </a:prstTxWarp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good-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ness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1" y="1600200"/>
            <a:ext cx="1439840" cy="836963"/>
          </a:xfrm>
          <a:prstGeom prst="rect">
            <a:avLst/>
          </a:prstGeom>
          <a:noFill/>
        </p:spPr>
        <p:txBody>
          <a:bodyPr vert="horz" wrap="square" rtlCol="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elf-control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8590600">
            <a:off x="4625905" y="3329825"/>
            <a:ext cx="2514600" cy="523220"/>
          </a:xfrm>
          <a:prstGeom prst="rect">
            <a:avLst/>
          </a:prstGeom>
          <a:noFill/>
        </p:spPr>
        <p:txBody>
          <a:bodyPr vert="horz" wrap="square" rtlCol="0">
            <a:prstTxWarp prst="textFadeLeft">
              <a:avLst/>
            </a:prstTxWarp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faithfulness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5400000">
            <a:off x="3366826" y="3533932"/>
            <a:ext cx="2387543" cy="523220"/>
          </a:xfrm>
          <a:prstGeom prst="rect">
            <a:avLst/>
          </a:prstGeom>
          <a:noFill/>
        </p:spPr>
        <p:txBody>
          <a:bodyPr vert="horz" wrap="square" rtlCol="0">
            <a:prstTxWarp prst="textFadeRight">
              <a:avLst/>
            </a:prstTxWarp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gentleness</a:t>
            </a: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89377" y="4953000"/>
            <a:ext cx="2146579" cy="923330"/>
          </a:xfrm>
          <a:prstGeom prst="rect">
            <a:avLst/>
          </a:prstGeom>
          <a:noFill/>
        </p:spPr>
        <p:txBody>
          <a:bodyPr vert="horz" wrap="square" rtlCol="0">
            <a:prstTxWarp prst="textTriangleInverted">
              <a:avLst>
                <a:gd name="adj" fmla="val 33741"/>
              </a:avLst>
            </a:prstTxWarp>
            <a:spAutoFit/>
          </a:bodyPr>
          <a:lstStyle/>
          <a:p>
            <a:pPr algn="ctr"/>
            <a:r>
              <a:rPr lang="en-US" sz="5400" b="1" dirty="0" smtClean="0">
                <a:solidFill>
                  <a:srgbClr val="800000"/>
                </a:solidFill>
              </a:rPr>
              <a:t>Love</a:t>
            </a:r>
            <a:endParaRPr lang="en-US" sz="54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7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8" grpId="0"/>
      <p:bldP spid="8" grpId="1"/>
      <p:bldP spid="9" grpId="0"/>
      <p:bldP spid="9" grpId="1"/>
      <p:bldP spid="11" grpId="0"/>
      <p:bldP spid="11" grpId="1"/>
      <p:bldP spid="12" grpId="0"/>
      <p:bldP spid="12" grpId="1"/>
      <p:bldP spid="15" grpId="0"/>
      <p:bldP spid="15" grpId="1"/>
      <p:bldP spid="16" grpId="0"/>
      <p:bldP spid="16" grpId="1"/>
      <p:bldP spid="17" grpId="0"/>
      <p:bldP spid="17" grpId="1"/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75432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3600" b="1" dirty="0">
                <a:solidFill>
                  <a:srgbClr val="800000"/>
                </a:solidFill>
              </a:rPr>
              <a:t>Gal. 5:14 ~ </a:t>
            </a:r>
            <a:r>
              <a:rPr lang="en-US" sz="3600" b="1" dirty="0">
                <a:solidFill>
                  <a:srgbClr val="002060"/>
                </a:solidFill>
              </a:rPr>
              <a:t>For all the law is fulfilled in one word, even in this:</a:t>
            </a:r>
            <a:r>
              <a:rPr lang="en-US" sz="3600" b="1" i="1" dirty="0">
                <a:solidFill>
                  <a:srgbClr val="002060"/>
                </a:solidFill>
              </a:rPr>
              <a:t> "You shall love your neighbor as yourself"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141738"/>
            <a:ext cx="8229600" cy="230832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3600" b="1" dirty="0">
                <a:solidFill>
                  <a:srgbClr val="800000"/>
                </a:solidFill>
              </a:rPr>
              <a:t>1 Pet. 1:22 ~ </a:t>
            </a:r>
            <a:r>
              <a:rPr lang="en-US" sz="3600" b="1" dirty="0">
                <a:solidFill>
                  <a:srgbClr val="002060"/>
                </a:solidFill>
              </a:rPr>
              <a:t>Since you have purified your souls in obeying the truth through the Spirit in sincere love of the brethren, love one another fervently with a pure heart,</a:t>
            </a:r>
            <a:endParaRPr lang="en-US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406360"/>
            <a:ext cx="8229600" cy="255454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John 15:16 ~ </a:t>
            </a:r>
            <a:r>
              <a:rPr lang="en-US" sz="4000" b="1" dirty="0">
                <a:solidFill>
                  <a:srgbClr val="002060"/>
                </a:solidFill>
              </a:rPr>
              <a:t>You did not choose Me, but I chose you and appointed you that you should go and bear fruit, and </a:t>
            </a:r>
            <a:r>
              <a:rPr lang="en-US" sz="4000" b="1" i="1" dirty="0">
                <a:solidFill>
                  <a:srgbClr val="002060"/>
                </a:solidFill>
              </a:rPr>
              <a:t>that</a:t>
            </a:r>
            <a:r>
              <a:rPr lang="en-US" sz="4000" b="1" dirty="0">
                <a:solidFill>
                  <a:srgbClr val="002060"/>
                </a:solidFill>
              </a:rPr>
              <a:t> your fruit should </a:t>
            </a:r>
            <a:r>
              <a:rPr lang="en-US" sz="4000" b="1" dirty="0" smtClean="0">
                <a:solidFill>
                  <a:srgbClr val="002060"/>
                </a:solidFill>
              </a:rPr>
              <a:t>remain.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866165"/>
            <a:ext cx="8229600" cy="255454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800000"/>
                </a:solidFill>
              </a:rPr>
              <a:t>1 Cor. 13:1 ~ </a:t>
            </a:r>
            <a:r>
              <a:rPr lang="en-US" sz="4000" b="1" dirty="0" smtClean="0">
                <a:solidFill>
                  <a:srgbClr val="002060"/>
                </a:solidFill>
              </a:rPr>
              <a:t>Though I speak with the tongues of men and of angels, but have not love, I have become sounding brass or a clanging cymbal.</a:t>
            </a:r>
            <a:endParaRPr lang="en-US" sz="4000" b="1" dirty="0">
              <a:solidFill>
                <a:srgbClr val="002060"/>
              </a:solidFill>
              <a:latin typeface="Caligula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302225" y="3320587"/>
            <a:ext cx="1014350" cy="545561"/>
          </a:xfrm>
          <a:prstGeom prst="roundRect">
            <a:avLst/>
          </a:prstGeom>
          <a:solidFill>
            <a:srgbClr val="80000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1" name="Rounded Rectangle 10"/>
          <p:cNvSpPr/>
          <p:nvPr/>
        </p:nvSpPr>
        <p:spPr>
          <a:xfrm>
            <a:off x="6010282" y="3330591"/>
            <a:ext cx="1014350" cy="545561"/>
          </a:xfrm>
          <a:prstGeom prst="roundRect">
            <a:avLst/>
          </a:prstGeom>
          <a:solidFill>
            <a:srgbClr val="80000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3" name="TextBox 2"/>
          <p:cNvSpPr txBox="1"/>
          <p:nvPr/>
        </p:nvSpPr>
        <p:spPr>
          <a:xfrm>
            <a:off x="685800" y="4390752"/>
            <a:ext cx="8001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800000"/>
                </a:solidFill>
                <a:latin typeface="Caligula" pitchFamily="2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philos</a:t>
            </a:r>
            <a:r>
              <a:rPr lang="en-US" sz="3600" b="1" dirty="0" smtClean="0">
                <a:solidFill>
                  <a:srgbClr val="002060"/>
                </a:solidFill>
                <a:latin typeface="Caligula" pitchFamily="2" charset="0"/>
              </a:rPr>
              <a:t> </a:t>
            </a:r>
            <a:r>
              <a:rPr lang="en-US" sz="3600" b="1" dirty="0" smtClean="0">
                <a:solidFill>
                  <a:srgbClr val="800000"/>
                </a:solidFill>
                <a:latin typeface="Caligula" pitchFamily="2" charset="0"/>
              </a:rPr>
              <a:t>– strong affection</a:t>
            </a:r>
            <a:endParaRPr lang="en-US" sz="3600" b="1" dirty="0">
              <a:solidFill>
                <a:srgbClr val="800000"/>
              </a:solidFill>
              <a:latin typeface="Caligula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5016529"/>
            <a:ext cx="8001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800000"/>
                </a:solidFill>
                <a:latin typeface="Caligula" pitchFamily="2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agapa</a:t>
            </a:r>
            <a:r>
              <a:rPr lang="en-US" sz="3600" b="1" i="1" dirty="0" err="1" smtClean="0">
                <a:solidFill>
                  <a:srgbClr val="002060"/>
                </a:solidFill>
                <a:latin typeface="Times New Roman"/>
                <a:cs typeface="Times New Roman"/>
              </a:rPr>
              <a:t>ō</a:t>
            </a:r>
            <a:r>
              <a:rPr lang="en-US" sz="3600" b="1" dirty="0" smtClean="0">
                <a:solidFill>
                  <a:srgbClr val="002060"/>
                </a:solidFill>
                <a:latin typeface="Caligula" pitchFamily="2" charset="0"/>
              </a:rPr>
              <a:t> </a:t>
            </a:r>
            <a:r>
              <a:rPr lang="en-US" sz="3600" b="1" dirty="0" smtClean="0">
                <a:solidFill>
                  <a:srgbClr val="800000"/>
                </a:solidFill>
                <a:latin typeface="Caligula" pitchFamily="2" charset="0"/>
              </a:rPr>
              <a:t>– unconditional love</a:t>
            </a:r>
            <a:endParaRPr lang="en-US" sz="3600" b="1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94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7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2"/>
      <p:bldP spid="19" grpId="0"/>
      <p:bldP spid="19" grpId="2"/>
      <p:bldP spid="19" grpId="3"/>
      <p:bldP spid="8" grpId="0"/>
      <p:bldP spid="8" grpId="1"/>
      <p:bldP spid="9" grpId="0" animBg="1"/>
      <p:bldP spid="9" grpId="1" animBg="1"/>
      <p:bldP spid="11" grpId="0" animBg="1"/>
      <p:bldP spid="11" grpId="1" animBg="1"/>
      <p:bldP spid="3" grpId="0"/>
      <p:bldP spid="3" grpId="1"/>
      <p:bldP spid="12" grpId="0"/>
      <p:bldP spid="1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NIV ~ better, </a:t>
            </a:r>
            <a:r>
              <a:rPr lang="en-US" sz="4000" b="1" dirty="0">
                <a:solidFill>
                  <a:srgbClr val="002060"/>
                </a:solidFill>
              </a:rPr>
              <a:t>Since we live by</a:t>
            </a:r>
            <a:endParaRPr lang="en-US" sz="4000" b="1" dirty="0">
              <a:solidFill>
                <a:srgbClr val="00206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0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563231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3500" b="1" dirty="0">
                <a:solidFill>
                  <a:srgbClr val="002060"/>
                </a:solidFill>
              </a:rPr>
              <a:t>Epictetus, founder of Stoicism (AD 55-135) ~ </a:t>
            </a:r>
            <a:r>
              <a:rPr lang="en-US" sz="3500" b="1" dirty="0">
                <a:solidFill>
                  <a:srgbClr val="800000"/>
                </a:solidFill>
              </a:rPr>
              <a:t>"Have courage to look up to God and to say, 'Deal with me as thou wilt from now on. I am as one with thee; I am </a:t>
            </a:r>
            <a:r>
              <a:rPr lang="en-US" sz="3500" b="1" dirty="0" err="1">
                <a:solidFill>
                  <a:srgbClr val="800000"/>
                </a:solidFill>
              </a:rPr>
              <a:t>thine</a:t>
            </a:r>
            <a:r>
              <a:rPr lang="en-US" sz="3500" b="1" dirty="0">
                <a:solidFill>
                  <a:srgbClr val="800000"/>
                </a:solidFill>
              </a:rPr>
              <a:t>; I flinch from nothing so long as thou dost think that it is good. Lead me where thou wilt; put on me what raiment thou wilt. Wouldst thou have me hold office, or eschew it, stay or fly, be rich or poor? For all this I will defend thee before men.'" </a:t>
            </a:r>
            <a:endParaRPr lang="en-US" sz="3500" b="1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80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1 Cor. 1:23 ~ </a:t>
            </a:r>
            <a:r>
              <a:rPr lang="en-US" sz="4000" b="1" dirty="0">
                <a:solidFill>
                  <a:srgbClr val="002060"/>
                </a:solidFill>
              </a:rPr>
              <a:t>but we preach Christ crucified, to the Jews a stumbling block and to the Greeks foolishness,</a:t>
            </a:r>
            <a:endParaRPr lang="en-US" sz="4000" b="1" dirty="0">
              <a:solidFill>
                <a:srgbClr val="00206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63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en\AppData\Local\Microsoft\Windows\Temporary Internet Files\Content.IE5\HJ67B5QO\MC9002908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0829">
            <a:off x="6038715" y="3709322"/>
            <a:ext cx="2803531" cy="198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5268">
            <a:off x="420203" y="1952672"/>
            <a:ext cx="3161197" cy="364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Ken\AppData\Local\Microsoft\Windows\Temporary Internet Files\Content.IE5\2ZS19DRA\MC90029756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0480">
            <a:off x="3745127" y="2560303"/>
            <a:ext cx="2783717" cy="178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6369880" y="1139787"/>
            <a:ext cx="2240720" cy="1850234"/>
            <a:chOff x="6369880" y="1123784"/>
            <a:chExt cx="2097732" cy="1850234"/>
          </a:xfrm>
        </p:grpSpPr>
        <p:sp>
          <p:nvSpPr>
            <p:cNvPr id="3" name="Rectangular Callout 2"/>
            <p:cNvSpPr/>
            <p:nvPr/>
          </p:nvSpPr>
          <p:spPr>
            <a:xfrm rot="761675">
              <a:off x="6391497" y="1123784"/>
              <a:ext cx="2076115" cy="1532786"/>
            </a:xfrm>
            <a:prstGeom prst="wedgeRectCallout">
              <a:avLst>
                <a:gd name="adj1" fmla="val -41499"/>
                <a:gd name="adj2" fmla="val 67893"/>
              </a:avLst>
            </a:prstGeom>
            <a:solidFill>
              <a:srgbClr val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 rot="720966">
              <a:off x="6369880" y="1158136"/>
              <a:ext cx="2071003" cy="1815882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sz="28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Ramma</a:t>
              </a:r>
              <a:r>
                <a:rPr lang="en-U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damma</a:t>
              </a:r>
              <a:r>
                <a:rPr lang="en-U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ding dong”</a:t>
              </a:r>
              <a:endPara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255025" y="924830"/>
            <a:ext cx="2097732" cy="1532786"/>
            <a:chOff x="2255025" y="924830"/>
            <a:chExt cx="2097732" cy="1532786"/>
          </a:xfrm>
        </p:grpSpPr>
        <p:sp>
          <p:nvSpPr>
            <p:cNvPr id="11" name="Rectangular Callout 10"/>
            <p:cNvSpPr/>
            <p:nvPr/>
          </p:nvSpPr>
          <p:spPr>
            <a:xfrm rot="20838325" flipH="1">
              <a:off x="2276642" y="924830"/>
              <a:ext cx="2076115" cy="1532786"/>
            </a:xfrm>
            <a:prstGeom prst="wedgeRectCallout">
              <a:avLst/>
            </a:prstGeom>
            <a:solidFill>
              <a:srgbClr val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20745908">
              <a:off x="2255025" y="991086"/>
              <a:ext cx="2071003" cy="138499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“</a:t>
              </a:r>
              <a:r>
                <a:rPr lang="en-US" sz="28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Shoulda</a:t>
              </a:r>
              <a:r>
                <a:rPr lang="en-U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boughta</a:t>
              </a:r>
              <a:r>
                <a:rPr lang="en-U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Honda”</a:t>
              </a:r>
              <a:endPara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503928" y="609600"/>
            <a:ext cx="2097732" cy="1532786"/>
            <a:chOff x="4503928" y="609600"/>
            <a:chExt cx="2097732" cy="1532786"/>
          </a:xfrm>
        </p:grpSpPr>
        <p:sp>
          <p:nvSpPr>
            <p:cNvPr id="15" name="Rectangular Callout 14"/>
            <p:cNvSpPr/>
            <p:nvPr/>
          </p:nvSpPr>
          <p:spPr>
            <a:xfrm>
              <a:off x="4525545" y="609600"/>
              <a:ext cx="2076115" cy="1532786"/>
            </a:xfrm>
            <a:prstGeom prst="wedgeRectCallout">
              <a:avLst>
                <a:gd name="adj1" fmla="val -23462"/>
                <a:gd name="adj2" fmla="val 67842"/>
              </a:avLst>
            </a:prstGeom>
            <a:solidFill>
              <a:srgbClr val="FF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 rot="21559291">
              <a:off x="4503928" y="675856"/>
              <a:ext cx="2071003" cy="138499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“But I </a:t>
              </a:r>
              <a:r>
                <a:rPr lang="en-US" sz="28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boughta</a:t>
              </a:r>
              <a:r>
                <a:rPr lang="en-U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Hyundai”</a:t>
              </a:r>
              <a:endPara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395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pic>
        <p:nvPicPr>
          <p:cNvPr id="2050" name="Picture 2" descr="water pollu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895350"/>
            <a:ext cx="6400800" cy="48006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5891438" y="963246"/>
            <a:ext cx="1285875" cy="3160649"/>
            <a:chOff x="5891439" y="990600"/>
            <a:chExt cx="1285875" cy="3160649"/>
          </a:xfrm>
        </p:grpSpPr>
        <p:pic>
          <p:nvPicPr>
            <p:cNvPr id="2055" name="Picture 7" descr="http://mostlybmws.com/nav/sign_pole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14" r="49999"/>
            <a:stretch/>
          </p:blipFill>
          <p:spPr bwMode="auto">
            <a:xfrm rot="360000">
              <a:off x="6307120" y="2436749"/>
              <a:ext cx="165463" cy="1714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Attention No Swimming Sig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1234">
              <a:off x="5891439" y="990600"/>
              <a:ext cx="1285875" cy="1905000"/>
            </a:xfrm>
            <a:prstGeom prst="rect">
              <a:avLst/>
            </a:prstGeom>
            <a:noFill/>
            <a:scene3d>
              <a:camera prst="perspectiveContrastingLeftFacing"/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0592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255454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C. S. Lewis – </a:t>
            </a:r>
            <a:r>
              <a:rPr lang="en-US" sz="4000" b="1" dirty="0" smtClean="0">
                <a:solidFill>
                  <a:srgbClr val="800000"/>
                </a:solidFill>
              </a:rPr>
              <a:t>"There </a:t>
            </a:r>
            <a:r>
              <a:rPr lang="en-US" sz="4000" b="1" dirty="0">
                <a:solidFill>
                  <a:srgbClr val="800000"/>
                </a:solidFill>
              </a:rPr>
              <a:t>are only two kinds of people in the end: those who say to God, 'Thy will do done,' and those to whom God says, 'Thy will be done</a:t>
            </a:r>
            <a:r>
              <a:rPr lang="en-US" sz="4000" b="1" dirty="0" smtClean="0">
                <a:solidFill>
                  <a:srgbClr val="800000"/>
                </a:solidFill>
              </a:rPr>
              <a:t>.'"</a:t>
            </a:r>
            <a:endParaRPr lang="en-US" sz="4000" b="1" dirty="0">
              <a:solidFill>
                <a:srgbClr val="00206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7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Lust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epithumia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>
                <a:solidFill>
                  <a:srgbClr val="800000"/>
                </a:solidFill>
              </a:rPr>
              <a:t>– </a:t>
            </a:r>
            <a:r>
              <a:rPr lang="en-US" sz="4000" b="1" i="1" dirty="0">
                <a:solidFill>
                  <a:srgbClr val="800000"/>
                </a:solidFill>
              </a:rPr>
              <a:t>to burn upon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92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Adultery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moicheia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24142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Fornication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porneia</a:t>
            </a:r>
            <a:endParaRPr lang="en-US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1774208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err="1">
                <a:solidFill>
                  <a:srgbClr val="002060"/>
                </a:solidFill>
              </a:rPr>
              <a:t>Uncleaness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>
                <a:solidFill>
                  <a:srgbClr val="800000"/>
                </a:solidFill>
              </a:rPr>
              <a:t>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katharsia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2424752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Idolatry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eidolotreia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05321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Sorcery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pharmakeia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3703754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Jealousies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zēlos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83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"/>
                            </p:stCondLst>
                            <p:childTnLst>
                              <p:par>
                                <p:cTn id="3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"/>
                            </p:stCondLst>
                            <p:childTnLst>
                              <p:par>
                                <p:cTn id="4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"/>
                            </p:stCondLst>
                            <p:childTnLst>
                              <p:par>
                                <p:cTn id="5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4" grpId="2"/>
      <p:bldP spid="19" grpId="0"/>
      <p:bldP spid="19" grpId="1"/>
      <p:bldP spid="19" grpId="2"/>
      <p:bldP spid="20" grpId="0"/>
      <p:bldP spid="20" grpId="1"/>
      <p:bldP spid="20" grpId="2"/>
      <p:bldP spid="12" grpId="0"/>
      <p:bldP spid="12" grpId="1"/>
      <p:bldP spid="12" grpId="2"/>
      <p:bldP spid="15" grpId="0"/>
      <p:bldP spid="1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Outbursts of wrath </a:t>
            </a:r>
            <a:r>
              <a:rPr lang="en-US" sz="4000" b="1" dirty="0">
                <a:solidFill>
                  <a:srgbClr val="800000"/>
                </a:solidFill>
              </a:rPr>
              <a:t>~</a:t>
            </a:r>
            <a:r>
              <a:rPr lang="en-US" sz="4000" b="1" dirty="0"/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thumos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24142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Selfish ambitions </a:t>
            </a:r>
            <a:r>
              <a:rPr lang="en-US" sz="4000" b="1" dirty="0">
                <a:solidFill>
                  <a:srgbClr val="800000"/>
                </a:solidFill>
              </a:rPr>
              <a:t>~</a:t>
            </a:r>
            <a:r>
              <a:rPr lang="en-US" sz="4000" b="1" dirty="0"/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eritheia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>
                <a:solidFill>
                  <a:srgbClr val="800000"/>
                </a:solidFill>
              </a:rPr>
              <a:t>– </a:t>
            </a:r>
            <a:r>
              <a:rPr lang="en-US" sz="4000" b="1" i="1" dirty="0">
                <a:solidFill>
                  <a:srgbClr val="800000"/>
                </a:solidFill>
              </a:rPr>
              <a:t>politicking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endParaRPr lang="en-US" sz="4000" b="1" i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2391768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Dissensions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dichostasia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>
                <a:solidFill>
                  <a:srgbClr val="800000"/>
                </a:solidFill>
              </a:rPr>
              <a:t>– </a:t>
            </a:r>
            <a:r>
              <a:rPr lang="en-US" sz="4000" b="1" i="1" dirty="0">
                <a:solidFill>
                  <a:srgbClr val="800000"/>
                </a:solidFill>
              </a:rPr>
              <a:t>to divide</a:t>
            </a:r>
            <a:r>
              <a:rPr lang="en-US" sz="4000" b="1" dirty="0">
                <a:solidFill>
                  <a:srgbClr val="800000"/>
                </a:solidFill>
              </a:rPr>
              <a:t> or </a:t>
            </a:r>
            <a:r>
              <a:rPr lang="en-US" sz="4000" b="1" i="1" dirty="0">
                <a:solidFill>
                  <a:srgbClr val="800000"/>
                </a:solidFill>
              </a:rPr>
              <a:t>cut through a </a:t>
            </a:r>
            <a:r>
              <a:rPr lang="en-US" sz="4000" b="1" i="1" dirty="0" err="1">
                <a:solidFill>
                  <a:srgbClr val="800000"/>
                </a:solidFill>
              </a:rPr>
              <a:t>postion</a:t>
            </a:r>
            <a:endParaRPr lang="en-US" sz="4000" b="1" dirty="0">
              <a:solidFill>
                <a:srgbClr val="8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3651912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Heresies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hairesis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280370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Envy</a:t>
            </a:r>
            <a:r>
              <a:rPr lang="en-US" sz="4000" b="1" dirty="0">
                <a:solidFill>
                  <a:srgbClr val="800000"/>
                </a:solidFill>
              </a:rPr>
              <a:t> ~ from a root word meaning </a:t>
            </a:r>
            <a:r>
              <a:rPr lang="en-US" sz="4000" b="1" i="1" dirty="0">
                <a:solidFill>
                  <a:srgbClr val="800000"/>
                </a:solidFill>
              </a:rPr>
              <a:t>corrupt</a:t>
            </a:r>
            <a:r>
              <a:rPr lang="en-US" sz="4000" b="1" dirty="0">
                <a:solidFill>
                  <a:srgbClr val="800000"/>
                </a:solidFill>
              </a:rPr>
              <a:t> or </a:t>
            </a:r>
            <a:r>
              <a:rPr lang="en-US" sz="4000" b="1" i="1" dirty="0">
                <a:solidFill>
                  <a:srgbClr val="800000"/>
                </a:solidFill>
              </a:rPr>
              <a:t>defile</a:t>
            </a:r>
            <a:endParaRPr lang="en-US" sz="40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85775"/>
            <a:ext cx="8229600" cy="378565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William Barclay ~ </a:t>
            </a:r>
            <a:r>
              <a:rPr lang="en-US" sz="4000" b="1" dirty="0" smtClean="0">
                <a:solidFill>
                  <a:srgbClr val="800000"/>
                </a:solidFill>
              </a:rPr>
              <a:t>"There is all the difference in the world between believing that we are right and believing that everyone is wrong. Un-shakable conviction is a Christian virtue …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6250" y="3533775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800000"/>
                </a:solidFill>
              </a:rPr>
              <a:t>               unyielding intolerance is a sin."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19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"/>
                            </p:stCondLst>
                            <p:childTnLst>
                              <p:par>
                                <p:cTn id="3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2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0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5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55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5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2" grpId="4"/>
      <p:bldP spid="4" grpId="0"/>
      <p:bldP spid="4" grpId="1"/>
      <p:bldP spid="4" grpId="2"/>
      <p:bldP spid="4" grpId="3"/>
      <p:bldP spid="4" grpId="4"/>
      <p:bldP spid="4" grpId="5"/>
      <p:bldP spid="19" grpId="0"/>
      <p:bldP spid="19" grpId="1"/>
      <p:bldP spid="19" grpId="2"/>
      <p:bldP spid="19" grpId="3"/>
      <p:bldP spid="19" grpId="4"/>
      <p:bldP spid="19" grpId="5"/>
      <p:bldP spid="20" grpId="0"/>
      <p:bldP spid="20" grpId="1"/>
      <p:bldP spid="20" grpId="2"/>
      <p:bldP spid="20" grpId="3"/>
      <p:bldP spid="20" grpId="4"/>
      <p:bldP spid="12" grpId="0"/>
      <p:bldP spid="12" grpId="2"/>
      <p:bldP spid="11" grpId="0"/>
      <p:bldP spid="11" grpId="1"/>
      <p:bldP spid="15" grpId="0"/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55408" y="5969888"/>
            <a:ext cx="276315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5:10-26</a:t>
            </a:r>
            <a:endParaRPr lang="en-US" sz="36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Practice</a:t>
            </a:r>
            <a:r>
              <a:rPr lang="en-US" sz="4000" b="1" dirty="0" smtClean="0">
                <a:solidFill>
                  <a:srgbClr val="800000"/>
                </a:solidFill>
              </a:rPr>
              <a:t> ~ present participle – </a:t>
            </a:r>
            <a:r>
              <a:rPr lang="en-US" sz="4000" b="1" i="1" dirty="0" smtClean="0">
                <a:solidFill>
                  <a:srgbClr val="800000"/>
                </a:solidFill>
              </a:rPr>
              <a:t>are practicing</a:t>
            </a:r>
            <a:r>
              <a:rPr lang="en-US" sz="4000" b="1" dirty="0" smtClean="0">
                <a:solidFill>
                  <a:srgbClr val="800000"/>
                </a:solidFill>
              </a:rPr>
              <a:t> 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0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alatians">
  <a:themeElements>
    <a:clrScheme name="Galatians">
      <a:dk1>
        <a:srgbClr val="C00000"/>
      </a:dk1>
      <a:lt1>
        <a:srgbClr val="C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alatians">
      <a:majorFont>
        <a:latin typeface="Caligula"/>
        <a:ea typeface=""/>
        <a:cs typeface=""/>
      </a:majorFont>
      <a:minorFont>
        <a:latin typeface="Caligul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wrap="square" rtlCol="0">
        <a:spAutoFit/>
      </a:bodyPr>
      <a:lstStyle>
        <a:defPPr>
          <a:defRPr sz="4000" b="1" dirty="0">
            <a:solidFill>
              <a:srgbClr val="002060"/>
            </a:solidFill>
            <a:latin typeface="Caligul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Galatians</Template>
  <TotalTime>2740</TotalTime>
  <Words>507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Caligula</vt:lpstr>
      <vt:lpstr>Grant</vt:lpstr>
      <vt:lpstr>Times New Roman</vt:lpstr>
      <vt:lpstr>Galatians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Ken</cp:lastModifiedBy>
  <cp:revision>53</cp:revision>
  <dcterms:created xsi:type="dcterms:W3CDTF">2011-10-27T14:05:26Z</dcterms:created>
  <dcterms:modified xsi:type="dcterms:W3CDTF">2011-10-30T12:19:34Z</dcterms:modified>
</cp:coreProperties>
</file>