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0" r:id="rId3"/>
    <p:sldId id="261" r:id="rId4"/>
    <p:sldId id="27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embeddedFontLst>
    <p:embeddedFont>
      <p:font typeface="Caligula" pitchFamily="2" charset="0"/>
      <p:regular r:id="rId15"/>
    </p:embeddedFont>
    <p:embeddedFont>
      <p:font typeface="Grant" pitchFamily="2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  <a:srgbClr val="FFFFFF"/>
    <a:srgbClr val="FC9320"/>
    <a:srgbClr val="993300"/>
    <a:srgbClr val="CB9763"/>
    <a:srgbClr val="ECD890"/>
    <a:srgbClr val="E1C14D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6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5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EAEE-E4B6-4718-81E7-34E186341200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2575"/>
            <a:ext cx="7696199" cy="4039521"/>
          </a:xfrm>
          <a:prstGeom prst="rect">
            <a:avLst/>
          </a:prstGeom>
          <a:noFill/>
          <a:ln>
            <a:noFill/>
          </a:ln>
          <a:effectLst>
            <a:outerShdw blurRad="88900" dist="2159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143000" y="2209800"/>
            <a:ext cx="4756368" cy="7232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1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Galatians</a:t>
            </a:r>
            <a:endParaRPr lang="en-US" sz="41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602" y="2209800"/>
            <a:ext cx="3047998" cy="7232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1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5:10-26</a:t>
            </a:r>
            <a:endParaRPr lang="en-US" sz="41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56711" y="3124200"/>
            <a:ext cx="7325289" cy="923330"/>
            <a:chOff x="1056711" y="3124200"/>
            <a:chExt cx="7325289" cy="923330"/>
          </a:xfrm>
        </p:grpSpPr>
        <p:sp>
          <p:nvSpPr>
            <p:cNvPr id="43" name="TextBox 42"/>
            <p:cNvSpPr txBox="1"/>
            <p:nvPr/>
          </p:nvSpPr>
          <p:spPr>
            <a:xfrm>
              <a:off x="1752486" y="3124200"/>
              <a:ext cx="662951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A CD of this message will be available (free of charge) immediately following today's message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grpSp>
          <p:nvGrpSpPr>
            <p:cNvPr id="44" name="Group 5"/>
            <p:cNvGrpSpPr>
              <a:grpSpLocks noChangeAspect="1"/>
            </p:cNvGrpSpPr>
            <p:nvPr/>
          </p:nvGrpSpPr>
          <p:grpSpPr bwMode="auto">
            <a:xfrm>
              <a:off x="1056711" y="3124200"/>
              <a:ext cx="618414" cy="712788"/>
              <a:chOff x="2074" y="1231"/>
              <a:chExt cx="1612" cy="1858"/>
            </a:xfrm>
          </p:grpSpPr>
          <p:sp>
            <p:nvSpPr>
              <p:cNvPr id="4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74" y="1231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990600" y="4182070"/>
            <a:ext cx="7391400" cy="923330"/>
            <a:chOff x="990600" y="4105870"/>
            <a:chExt cx="7391400" cy="923330"/>
          </a:xfrm>
        </p:grpSpPr>
        <p:sp>
          <p:nvSpPr>
            <p:cNvPr id="69" name="TextBox 68"/>
            <p:cNvSpPr txBox="1"/>
            <p:nvPr/>
          </p:nvSpPr>
          <p:spPr>
            <a:xfrm>
              <a:off x="1752486" y="4105870"/>
              <a:ext cx="66295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This message will be available via podcast later this week at calvaryokc.com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pic>
          <p:nvPicPr>
            <p:cNvPr id="70" name="Picture 69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4176600"/>
              <a:ext cx="761886" cy="76188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7480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Fruit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karpos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(sing.) not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karpoi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(pl.)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pic>
        <p:nvPicPr>
          <p:cNvPr id="2050" name="Picture 2" descr="C:\Users\Ken\AppData\Local\Microsoft\Windows\Temporary Internet Files\Content.IE5\MGOODQJL\MC90043261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086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1801504"/>
            <a:ext cx="762000" cy="523220"/>
          </a:xfrm>
          <a:prstGeom prst="rect">
            <a:avLst/>
          </a:prstGeom>
          <a:noFill/>
        </p:spPr>
        <p:txBody>
          <a:bodyPr vert="horz"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4771" y="1903999"/>
            <a:ext cx="1340429" cy="523220"/>
          </a:xfrm>
          <a:prstGeom prst="rect">
            <a:avLst/>
          </a:prstGeom>
          <a:noFill/>
        </p:spPr>
        <p:txBody>
          <a:bodyPr vert="horz"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peace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3012646">
            <a:off x="2004249" y="3481654"/>
            <a:ext cx="2514600" cy="523220"/>
          </a:xfrm>
          <a:prstGeom prst="rect">
            <a:avLst/>
          </a:prstGeom>
          <a:noFill/>
        </p:spPr>
        <p:txBody>
          <a:bodyPr vert="horz" wrap="square" rtlCol="0">
            <a:prstTxWarp prst="textFadeRight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longsuffering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0856" y="1447800"/>
            <a:ext cx="1117043" cy="823315"/>
          </a:xfrm>
          <a:prstGeom prst="rect">
            <a:avLst/>
          </a:prstGeom>
          <a:noFill/>
        </p:spPr>
        <p:txBody>
          <a:bodyPr vert="horz"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ind-ness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1904" y="1447800"/>
            <a:ext cx="1268104" cy="876924"/>
          </a:xfrm>
          <a:prstGeom prst="rect">
            <a:avLst/>
          </a:prstGeom>
          <a:noFill/>
        </p:spPr>
        <p:txBody>
          <a:bodyPr vert="horz"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good-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ness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1" y="1600200"/>
            <a:ext cx="1439840" cy="836963"/>
          </a:xfrm>
          <a:prstGeom prst="rect">
            <a:avLst/>
          </a:prstGeom>
          <a:noFill/>
        </p:spPr>
        <p:txBody>
          <a:bodyPr vert="horz"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elf-control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590600">
            <a:off x="4625905" y="3329825"/>
            <a:ext cx="2514600" cy="523220"/>
          </a:xfrm>
          <a:prstGeom prst="rect">
            <a:avLst/>
          </a:prstGeom>
          <a:noFill/>
        </p:spPr>
        <p:txBody>
          <a:bodyPr vert="horz" wrap="square" rtlCol="0">
            <a:prstTxWarp prst="textFadeLeft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faithfulness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3366826" y="3533932"/>
            <a:ext cx="2387543" cy="523220"/>
          </a:xfrm>
          <a:prstGeom prst="rect">
            <a:avLst/>
          </a:prstGeom>
          <a:noFill/>
        </p:spPr>
        <p:txBody>
          <a:bodyPr vert="horz" wrap="square" rtlCol="0">
            <a:prstTxWarp prst="textFadeRight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gentleness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9377" y="4953000"/>
            <a:ext cx="2146579" cy="923330"/>
          </a:xfrm>
          <a:prstGeom prst="rect">
            <a:avLst/>
          </a:prstGeom>
          <a:noFill/>
        </p:spPr>
        <p:txBody>
          <a:bodyPr vert="horz" wrap="square" rtlCol="0">
            <a:prstTxWarp prst="textTriangleInverted">
              <a:avLst>
                <a:gd name="adj" fmla="val 33741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solidFill>
                  <a:srgbClr val="800000"/>
                </a:solidFill>
              </a:rPr>
              <a:t>Love</a:t>
            </a:r>
            <a:endParaRPr lang="en-US" sz="5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5" grpId="0"/>
      <p:bldP spid="15" grpId="1"/>
      <p:bldP spid="16" grpId="0"/>
      <p:bldP spid="16" grpId="1"/>
      <p:bldP spid="17" grpId="0"/>
      <p:bldP spid="17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Gal. 5:14 ~ </a:t>
            </a:r>
            <a:r>
              <a:rPr lang="en-US" sz="3600" b="1" dirty="0">
                <a:solidFill>
                  <a:srgbClr val="002060"/>
                </a:solidFill>
              </a:rPr>
              <a:t>For all the law is fulfilled in one word, even in this:</a:t>
            </a:r>
            <a:r>
              <a:rPr lang="en-US" sz="3600" b="1" i="1" dirty="0">
                <a:solidFill>
                  <a:srgbClr val="002060"/>
                </a:solidFill>
              </a:rPr>
              <a:t> "You shall love your neighbor as yourself"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41738"/>
            <a:ext cx="82296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1 Pet. 1:22 ~ </a:t>
            </a:r>
            <a:r>
              <a:rPr lang="en-US" sz="3600" b="1" dirty="0">
                <a:solidFill>
                  <a:srgbClr val="002060"/>
                </a:solidFill>
              </a:rPr>
              <a:t>Since you have purified your souls in obeying the truth through the Spirit in sincere love of the brethren, love one another fervently with a pure heart,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06360"/>
            <a:ext cx="8229600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John 15:16 ~ </a:t>
            </a:r>
            <a:r>
              <a:rPr lang="en-US" sz="4000" b="1" dirty="0">
                <a:solidFill>
                  <a:srgbClr val="002060"/>
                </a:solidFill>
              </a:rPr>
              <a:t>You did not choose Me, but I chose you and appointed you that you should go and bear fruit, and </a:t>
            </a:r>
            <a:r>
              <a:rPr lang="en-US" sz="4000" b="1" i="1" dirty="0">
                <a:solidFill>
                  <a:srgbClr val="002060"/>
                </a:solidFill>
              </a:rPr>
              <a:t>that</a:t>
            </a:r>
            <a:r>
              <a:rPr lang="en-US" sz="4000" b="1" dirty="0">
                <a:solidFill>
                  <a:srgbClr val="002060"/>
                </a:solidFill>
              </a:rPr>
              <a:t> your fruit should </a:t>
            </a:r>
            <a:r>
              <a:rPr lang="en-US" sz="4000" b="1" dirty="0" smtClean="0">
                <a:solidFill>
                  <a:srgbClr val="002060"/>
                </a:solidFill>
              </a:rPr>
              <a:t>remain.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66165"/>
            <a:ext cx="8229600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1 Cor. 13:1 ~ </a:t>
            </a:r>
            <a:r>
              <a:rPr lang="en-US" sz="4000" b="1" dirty="0" smtClean="0">
                <a:solidFill>
                  <a:srgbClr val="002060"/>
                </a:solidFill>
              </a:rPr>
              <a:t>Though I speak with the tongues of men and of angels, but have not love, I have become sounding brass or a clanging cymbal.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02225" y="3320587"/>
            <a:ext cx="101435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" name="Rounded Rectangle 10"/>
          <p:cNvSpPr/>
          <p:nvPr/>
        </p:nvSpPr>
        <p:spPr>
          <a:xfrm>
            <a:off x="6010282" y="3330591"/>
            <a:ext cx="101435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3" name="TextBox 2"/>
          <p:cNvSpPr txBox="1"/>
          <p:nvPr/>
        </p:nvSpPr>
        <p:spPr>
          <a:xfrm>
            <a:off x="685800" y="4390752"/>
            <a:ext cx="8001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800000"/>
                </a:solidFill>
                <a:latin typeface="Caligula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philos</a:t>
            </a:r>
            <a:r>
              <a:rPr lang="en-US" sz="3600" b="1" dirty="0" smtClean="0">
                <a:solidFill>
                  <a:srgbClr val="002060"/>
                </a:solidFill>
                <a:latin typeface="Caligula" pitchFamily="2" charset="0"/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  <a:latin typeface="Caligula" pitchFamily="2" charset="0"/>
              </a:rPr>
              <a:t>– strong affection</a:t>
            </a:r>
            <a:endParaRPr lang="en-US" sz="36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016529"/>
            <a:ext cx="8001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800000"/>
                </a:solidFill>
                <a:latin typeface="Caligula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agapa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ō</a:t>
            </a:r>
            <a:r>
              <a:rPr lang="en-US" sz="3600" b="1" dirty="0" smtClean="0">
                <a:solidFill>
                  <a:srgbClr val="002060"/>
                </a:solidFill>
                <a:latin typeface="Caligula" pitchFamily="2" charset="0"/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  <a:latin typeface="Caligula" pitchFamily="2" charset="0"/>
              </a:rPr>
              <a:t>– unconditional love</a:t>
            </a:r>
            <a:endParaRPr lang="en-US" sz="36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4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2"/>
      <p:bldP spid="19" grpId="0"/>
      <p:bldP spid="19" grpId="2"/>
      <p:bldP spid="19" grpId="3"/>
      <p:bldP spid="8" grpId="0"/>
      <p:bldP spid="8" grpId="1"/>
      <p:bldP spid="9" grpId="0" animBg="1"/>
      <p:bldP spid="9" grpId="1" animBg="1"/>
      <p:bldP spid="11" grpId="0" animBg="1"/>
      <p:bldP spid="11" grpId="1" animBg="1"/>
      <p:bldP spid="3" grpId="0"/>
      <p:bldP spid="3" grpId="1"/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NIV ~ better, </a:t>
            </a:r>
            <a:r>
              <a:rPr lang="en-US" sz="4000" b="1" dirty="0">
                <a:solidFill>
                  <a:srgbClr val="002060"/>
                </a:solidFill>
              </a:rPr>
              <a:t>Since we live by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0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56323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</a:rPr>
              <a:t>Epictetus, founder of Stoicism (AD 55-135) ~ </a:t>
            </a:r>
            <a:r>
              <a:rPr lang="en-US" sz="3500" b="1" dirty="0">
                <a:solidFill>
                  <a:srgbClr val="800000"/>
                </a:solidFill>
              </a:rPr>
              <a:t>"Have courage to look up to God and to say, 'Deal with me as thou wilt from now on. I am as one with thee; I am </a:t>
            </a:r>
            <a:r>
              <a:rPr lang="en-US" sz="3500" b="1" dirty="0" err="1">
                <a:solidFill>
                  <a:srgbClr val="800000"/>
                </a:solidFill>
              </a:rPr>
              <a:t>thine</a:t>
            </a:r>
            <a:r>
              <a:rPr lang="en-US" sz="3500" b="1" dirty="0">
                <a:solidFill>
                  <a:srgbClr val="800000"/>
                </a:solidFill>
              </a:rPr>
              <a:t>; I flinch from nothing so long as thou dost think that it is good. Lead me where thou wilt; put on me what raiment thou wilt. Wouldst thou have me hold office, or eschew it, stay or fly, be rich or poor? For all this I will defend thee before men.'" </a:t>
            </a:r>
            <a:endParaRPr lang="en-US" sz="35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0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1 Cor. 1:23 ~ </a:t>
            </a:r>
            <a:r>
              <a:rPr lang="en-US" sz="4000" b="1" dirty="0">
                <a:solidFill>
                  <a:srgbClr val="002060"/>
                </a:solidFill>
              </a:rPr>
              <a:t>but we preach Christ crucified, to the Jews a stumbling block and to the Greeks foolishness,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n\AppData\Local\Microsoft\Windows\Temporary Internet Files\Content.IE5\HJ67B5QO\MC9002908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829">
            <a:off x="6038715" y="3709322"/>
            <a:ext cx="2803531" cy="198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5268">
            <a:off x="420203" y="1952672"/>
            <a:ext cx="3161197" cy="36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Ken\AppData\Local\Microsoft\Windows\Temporary Internet Files\Content.IE5\2ZS19DRA\MC9002975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480">
            <a:off x="3745127" y="2560303"/>
            <a:ext cx="2783717" cy="17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369880" y="1139787"/>
            <a:ext cx="2240720" cy="1850234"/>
            <a:chOff x="6369880" y="1123784"/>
            <a:chExt cx="2097732" cy="1850234"/>
          </a:xfrm>
        </p:grpSpPr>
        <p:sp>
          <p:nvSpPr>
            <p:cNvPr id="3" name="Rectangular Callout 2"/>
            <p:cNvSpPr/>
            <p:nvPr/>
          </p:nvSpPr>
          <p:spPr>
            <a:xfrm rot="761675">
              <a:off x="6391497" y="1123784"/>
              <a:ext cx="2076115" cy="1532786"/>
            </a:xfrm>
            <a:prstGeom prst="wedgeRectCallout">
              <a:avLst>
                <a:gd name="adj1" fmla="val -41499"/>
                <a:gd name="adj2" fmla="val 67893"/>
              </a:avLst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720966">
              <a:off x="6369880" y="1158136"/>
              <a:ext cx="2071003" cy="181588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sz="28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Ramma</a:t>
              </a: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damma</a:t>
              </a: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ding dong”</a:t>
              </a:r>
              <a:endPara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55025" y="924830"/>
            <a:ext cx="2097732" cy="1532786"/>
            <a:chOff x="2255025" y="924830"/>
            <a:chExt cx="2097732" cy="1532786"/>
          </a:xfrm>
        </p:grpSpPr>
        <p:sp>
          <p:nvSpPr>
            <p:cNvPr id="11" name="Rectangular Callout 10"/>
            <p:cNvSpPr/>
            <p:nvPr/>
          </p:nvSpPr>
          <p:spPr>
            <a:xfrm rot="20838325" flipH="1">
              <a:off x="2276642" y="924830"/>
              <a:ext cx="2076115" cy="1532786"/>
            </a:xfrm>
            <a:prstGeom prst="wedgeRectCallou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20745908">
              <a:off x="2255025" y="991086"/>
              <a:ext cx="2071003" cy="138499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sz="28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Shoulda</a:t>
              </a: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boughta</a:t>
              </a: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Honda”</a:t>
              </a:r>
              <a:endPara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03928" y="609600"/>
            <a:ext cx="2097732" cy="1532786"/>
            <a:chOff x="4503928" y="609600"/>
            <a:chExt cx="2097732" cy="1532786"/>
          </a:xfrm>
        </p:grpSpPr>
        <p:sp>
          <p:nvSpPr>
            <p:cNvPr id="15" name="Rectangular Callout 14"/>
            <p:cNvSpPr/>
            <p:nvPr/>
          </p:nvSpPr>
          <p:spPr>
            <a:xfrm>
              <a:off x="4525545" y="609600"/>
              <a:ext cx="2076115" cy="1532786"/>
            </a:xfrm>
            <a:prstGeom prst="wedgeRectCallout">
              <a:avLst>
                <a:gd name="adj1" fmla="val -23462"/>
                <a:gd name="adj2" fmla="val 67842"/>
              </a:avLst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1559291">
              <a:off x="4503928" y="675856"/>
              <a:ext cx="2071003" cy="138499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“But I </a:t>
              </a:r>
              <a:r>
                <a:rPr lang="en-US" sz="28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boughta</a:t>
              </a: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Hyundai”</a:t>
              </a:r>
              <a:endPara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39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pic>
        <p:nvPicPr>
          <p:cNvPr id="2050" name="Picture 2" descr="water pol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95350"/>
            <a:ext cx="6400800" cy="4800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891438" y="963246"/>
            <a:ext cx="1285875" cy="3160649"/>
            <a:chOff x="5891439" y="990600"/>
            <a:chExt cx="1285875" cy="3160649"/>
          </a:xfrm>
        </p:grpSpPr>
        <p:pic>
          <p:nvPicPr>
            <p:cNvPr id="2055" name="Picture 7" descr="http://mostlybmws.com/nav/sign_pole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14" r="49999"/>
            <a:stretch/>
          </p:blipFill>
          <p:spPr bwMode="auto">
            <a:xfrm rot="360000">
              <a:off x="6307120" y="2436749"/>
              <a:ext cx="165463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Attention No Swimming Sig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1234">
              <a:off x="5891439" y="990600"/>
              <a:ext cx="1285875" cy="1905000"/>
            </a:xfrm>
            <a:prstGeom prst="rect">
              <a:avLst/>
            </a:prstGeom>
            <a:noFill/>
            <a:scene3d>
              <a:camera prst="perspectiveContrastingLeftFacing"/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592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C. S. Lewis – </a:t>
            </a:r>
            <a:r>
              <a:rPr lang="en-US" sz="4000" b="1" dirty="0" smtClean="0">
                <a:solidFill>
                  <a:srgbClr val="800000"/>
                </a:solidFill>
              </a:rPr>
              <a:t>"There </a:t>
            </a:r>
            <a:r>
              <a:rPr lang="en-US" sz="4000" b="1" dirty="0">
                <a:solidFill>
                  <a:srgbClr val="800000"/>
                </a:solidFill>
              </a:rPr>
              <a:t>are only two kinds of people in the end: those who say to God, 'Thy will do done,' and those to whom God says, 'Thy will be done</a:t>
            </a:r>
            <a:r>
              <a:rPr lang="en-US" sz="4000" b="1" dirty="0" smtClean="0">
                <a:solidFill>
                  <a:srgbClr val="800000"/>
                </a:solidFill>
              </a:rPr>
              <a:t>.'"</a:t>
            </a:r>
            <a:endParaRPr lang="en-US" sz="4000" b="1" dirty="0">
              <a:solidFill>
                <a:srgbClr val="00206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Lust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epithumia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– </a:t>
            </a:r>
            <a:r>
              <a:rPr lang="en-US" sz="4000" b="1" i="1" dirty="0">
                <a:solidFill>
                  <a:srgbClr val="800000"/>
                </a:solidFill>
              </a:rPr>
              <a:t>to burn upon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2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Adultery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moicheia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24142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Fornication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porneia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1774208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</a:rPr>
              <a:t>Uncleaness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katharsia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424752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Idolatry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eidolotreia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05321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Sorcery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pharmakeia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703754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Jealousies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zēlos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3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4" grpId="2"/>
      <p:bldP spid="19" grpId="0"/>
      <p:bldP spid="19" grpId="1"/>
      <p:bldP spid="19" grpId="2"/>
      <p:bldP spid="20" grpId="0"/>
      <p:bldP spid="20" grpId="1"/>
      <p:bldP spid="20" grpId="2"/>
      <p:bldP spid="12" grpId="0"/>
      <p:bldP spid="12" grpId="1"/>
      <p:bldP spid="12" grpId="2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Outbursts of wrath </a:t>
            </a:r>
            <a:r>
              <a:rPr lang="en-US" sz="4000" b="1" dirty="0">
                <a:solidFill>
                  <a:srgbClr val="800000"/>
                </a:solidFill>
              </a:rPr>
              <a:t>~</a:t>
            </a:r>
            <a:r>
              <a:rPr lang="en-US" sz="4000" b="1" dirty="0"/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thumos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24142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Selfish ambitions </a:t>
            </a:r>
            <a:r>
              <a:rPr lang="en-US" sz="4000" b="1" dirty="0">
                <a:solidFill>
                  <a:srgbClr val="800000"/>
                </a:solidFill>
              </a:rPr>
              <a:t>~</a:t>
            </a:r>
            <a:r>
              <a:rPr lang="en-US" sz="4000" b="1" dirty="0"/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eritheia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– </a:t>
            </a:r>
            <a:r>
              <a:rPr lang="en-US" sz="4000" b="1" i="1" dirty="0">
                <a:solidFill>
                  <a:srgbClr val="800000"/>
                </a:solidFill>
              </a:rPr>
              <a:t>politicking</a:t>
            </a:r>
            <a:r>
              <a:rPr lang="en-US" sz="4000" b="1" dirty="0">
                <a:solidFill>
                  <a:srgbClr val="800000"/>
                </a:solidFill>
              </a:rPr>
              <a:t> </a:t>
            </a:r>
            <a:endParaRPr lang="en-US" sz="40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391768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Dissensions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dichostasia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– </a:t>
            </a:r>
            <a:r>
              <a:rPr lang="en-US" sz="4000" b="1" i="1" dirty="0">
                <a:solidFill>
                  <a:srgbClr val="800000"/>
                </a:solidFill>
              </a:rPr>
              <a:t>to divide</a:t>
            </a:r>
            <a:r>
              <a:rPr lang="en-US" sz="4000" b="1" dirty="0">
                <a:solidFill>
                  <a:srgbClr val="800000"/>
                </a:solidFill>
              </a:rPr>
              <a:t> or </a:t>
            </a:r>
            <a:r>
              <a:rPr lang="en-US" sz="4000" b="1" i="1" dirty="0">
                <a:solidFill>
                  <a:srgbClr val="800000"/>
                </a:solidFill>
              </a:rPr>
              <a:t>cut through a </a:t>
            </a:r>
            <a:r>
              <a:rPr lang="en-US" sz="4000" b="1" i="1" dirty="0" err="1">
                <a:solidFill>
                  <a:srgbClr val="800000"/>
                </a:solidFill>
              </a:rPr>
              <a:t>postion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651912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Heresies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hairesis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28037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Envy</a:t>
            </a:r>
            <a:r>
              <a:rPr lang="en-US" sz="4000" b="1" dirty="0">
                <a:solidFill>
                  <a:srgbClr val="800000"/>
                </a:solidFill>
              </a:rPr>
              <a:t> ~ from a root word meaning </a:t>
            </a:r>
            <a:r>
              <a:rPr lang="en-US" sz="4000" b="1" i="1" dirty="0">
                <a:solidFill>
                  <a:srgbClr val="800000"/>
                </a:solidFill>
              </a:rPr>
              <a:t>corrupt</a:t>
            </a:r>
            <a:r>
              <a:rPr lang="en-US" sz="4000" b="1" dirty="0">
                <a:solidFill>
                  <a:srgbClr val="800000"/>
                </a:solidFill>
              </a:rPr>
              <a:t> or </a:t>
            </a:r>
            <a:r>
              <a:rPr lang="en-US" sz="4000" b="1" i="1" dirty="0">
                <a:solidFill>
                  <a:srgbClr val="800000"/>
                </a:solidFill>
              </a:rPr>
              <a:t>defile</a:t>
            </a:r>
            <a:endParaRPr lang="en-US" sz="4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5775"/>
            <a:ext cx="8229600" cy="378565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William Barclay ~ </a:t>
            </a:r>
            <a:r>
              <a:rPr lang="en-US" sz="4000" b="1" dirty="0" smtClean="0">
                <a:solidFill>
                  <a:srgbClr val="800000"/>
                </a:solidFill>
              </a:rPr>
              <a:t>"There is all the difference in the world between believing that we are right and believing that everyone is wrong. Un-shakable conviction is a Christian virtue …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250" y="3533775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               unyielding intolerance is a sin."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9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4" grpId="0"/>
      <p:bldP spid="4" grpId="1"/>
      <p:bldP spid="4" grpId="2"/>
      <p:bldP spid="4" grpId="3"/>
      <p:bldP spid="4" grpId="4"/>
      <p:bldP spid="4" grpId="5"/>
      <p:bldP spid="19" grpId="0"/>
      <p:bldP spid="19" grpId="1"/>
      <p:bldP spid="19" grpId="2"/>
      <p:bldP spid="19" grpId="3"/>
      <p:bldP spid="19" grpId="4"/>
      <p:bldP spid="19" grpId="5"/>
      <p:bldP spid="20" grpId="0"/>
      <p:bldP spid="20" grpId="1"/>
      <p:bldP spid="20" grpId="2"/>
      <p:bldP spid="20" grpId="3"/>
      <p:bldP spid="20" grpId="4"/>
      <p:bldP spid="12" grpId="0"/>
      <p:bldP spid="12" grpId="2"/>
      <p:bldP spid="11" grpId="0"/>
      <p:bldP spid="11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408" y="5969888"/>
            <a:ext cx="276315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5:10-26</a:t>
            </a:r>
            <a:endParaRPr lang="en-US" sz="36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Practice</a:t>
            </a:r>
            <a:r>
              <a:rPr lang="en-US" sz="4000" b="1" dirty="0" smtClean="0">
                <a:solidFill>
                  <a:srgbClr val="800000"/>
                </a:solidFill>
              </a:rPr>
              <a:t> ~ present participle – </a:t>
            </a:r>
            <a:r>
              <a:rPr lang="en-US" sz="4000" b="1" i="1" dirty="0" smtClean="0">
                <a:solidFill>
                  <a:srgbClr val="800000"/>
                </a:solidFill>
              </a:rPr>
              <a:t>are practicing</a:t>
            </a:r>
            <a:r>
              <a:rPr lang="en-US" sz="4000" b="1" dirty="0" smtClean="0">
                <a:solidFill>
                  <a:srgbClr val="800000"/>
                </a:solidFill>
              </a:rPr>
              <a:t> 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0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atians">
  <a:themeElements>
    <a:clrScheme name="Galatians">
      <a:dk1>
        <a:srgbClr val="C00000"/>
      </a:dk1>
      <a:lt1>
        <a:srgbClr val="C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ians">
      <a:majorFont>
        <a:latin typeface="Caligula"/>
        <a:ea typeface=""/>
        <a:cs typeface=""/>
      </a:majorFont>
      <a:minorFont>
        <a:latin typeface="Caligu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wrap="square" rtlCol="0">
        <a:spAutoFit/>
      </a:bodyPr>
      <a:lstStyle>
        <a:defPPr>
          <a:defRPr sz="4000" b="1" dirty="0">
            <a:solidFill>
              <a:srgbClr val="002060"/>
            </a:solidFill>
            <a:latin typeface="Caligul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</Template>
  <TotalTime>2740</TotalTime>
  <Words>507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Caligula</vt:lpstr>
      <vt:lpstr>Grant</vt:lpstr>
      <vt:lpstr>Times New Roman</vt:lpstr>
      <vt:lpstr>Galatians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53</cp:revision>
  <dcterms:created xsi:type="dcterms:W3CDTF">2011-10-27T14:05:26Z</dcterms:created>
  <dcterms:modified xsi:type="dcterms:W3CDTF">2011-10-30T12:19:34Z</dcterms:modified>
</cp:coreProperties>
</file>