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65" r:id="rId3"/>
    <p:sldId id="259" r:id="rId4"/>
    <p:sldId id="264" r:id="rId5"/>
    <p:sldId id="261" r:id="rId6"/>
    <p:sldId id="260" r:id="rId7"/>
    <p:sldId id="266" r:id="rId8"/>
  </p:sldIdLst>
  <p:sldSz cx="9144000" cy="6858000" type="screen4x3"/>
  <p:notesSz cx="6858000" cy="9144000"/>
  <p:embeddedFontLst>
    <p:embeddedFont>
      <p:font typeface="Grant"/>
      <p:regular r:id="rId9"/>
    </p:embeddedFont>
    <p:embeddedFont>
      <p:font typeface="Caligula"/>
      <p:regular r:id="rId10"/>
    </p:embeddedFont>
    <p:embeddedFont>
      <p:font typeface="Lucida Handwriting" pitchFamily="66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00"/>
    <a:srgbClr val="FFFFFF"/>
    <a:srgbClr val="FC9320"/>
    <a:srgbClr val="993300"/>
    <a:srgbClr val="CB9763"/>
    <a:srgbClr val="ECD890"/>
    <a:srgbClr val="E1C14D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4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015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465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6990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1100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5551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503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350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1173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7803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015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8738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6EAEE-E4B6-4718-81E7-34E18634120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959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2575"/>
            <a:ext cx="7696199" cy="4039521"/>
          </a:xfrm>
          <a:prstGeom prst="rect">
            <a:avLst/>
          </a:prstGeom>
          <a:noFill/>
          <a:ln>
            <a:noFill/>
          </a:ln>
          <a:effectLst>
            <a:outerShdw blurRad="88900" dist="215900" dir="2700000" algn="t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1295399" y="2209800"/>
            <a:ext cx="4399643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400" b="1" dirty="0" smtClean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Grant" pitchFamily="2" charset="0"/>
              </a:rPr>
              <a:t>Galatians</a:t>
            </a:r>
            <a:endParaRPr lang="en-US" sz="4400" b="1" dirty="0">
              <a:solidFill>
                <a:srgbClr val="8000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Grant" pitchFamily="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95043" y="2209800"/>
            <a:ext cx="2458357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400" b="1" dirty="0" smtClean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Grant" pitchFamily="2" charset="0"/>
              </a:rPr>
              <a:t>2:1-10</a:t>
            </a:r>
            <a:endParaRPr lang="en-US" sz="4400" b="1" dirty="0">
              <a:solidFill>
                <a:srgbClr val="8000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Grant" pitchFamily="2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056711" y="3124200"/>
            <a:ext cx="7325289" cy="923330"/>
            <a:chOff x="1056711" y="3124200"/>
            <a:chExt cx="7325289" cy="923330"/>
          </a:xfrm>
        </p:grpSpPr>
        <p:sp>
          <p:nvSpPr>
            <p:cNvPr id="43" name="TextBox 42"/>
            <p:cNvSpPr txBox="1"/>
            <p:nvPr/>
          </p:nvSpPr>
          <p:spPr>
            <a:xfrm>
              <a:off x="1752486" y="3124200"/>
              <a:ext cx="662951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rant" pitchFamily="2" charset="0"/>
                </a:rPr>
                <a:t>A CD of this message will be available (free of charge) immediately following today's message</a:t>
              </a:r>
              <a:endParaRPr lang="en-US" dirty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ant" pitchFamily="2" charset="0"/>
              </a:endParaRPr>
            </a:p>
          </p:txBody>
        </p:sp>
        <p:grpSp>
          <p:nvGrpSpPr>
            <p:cNvPr id="44" name="Group 5"/>
            <p:cNvGrpSpPr>
              <a:grpSpLocks noChangeAspect="1"/>
            </p:cNvGrpSpPr>
            <p:nvPr/>
          </p:nvGrpSpPr>
          <p:grpSpPr bwMode="auto">
            <a:xfrm>
              <a:off x="1056711" y="3124200"/>
              <a:ext cx="618414" cy="712788"/>
              <a:chOff x="2074" y="1231"/>
              <a:chExt cx="1612" cy="1858"/>
            </a:xfrm>
          </p:grpSpPr>
          <p:sp>
            <p:nvSpPr>
              <p:cNvPr id="4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074" y="1231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5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46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1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2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3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4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55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56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57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58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59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60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8" name="Group 67"/>
          <p:cNvGrpSpPr/>
          <p:nvPr/>
        </p:nvGrpSpPr>
        <p:grpSpPr>
          <a:xfrm>
            <a:off x="990600" y="4182070"/>
            <a:ext cx="7391400" cy="923330"/>
            <a:chOff x="990600" y="4105870"/>
            <a:chExt cx="7391400" cy="923330"/>
          </a:xfrm>
        </p:grpSpPr>
        <p:sp>
          <p:nvSpPr>
            <p:cNvPr id="69" name="TextBox 68"/>
            <p:cNvSpPr txBox="1"/>
            <p:nvPr/>
          </p:nvSpPr>
          <p:spPr>
            <a:xfrm>
              <a:off x="1752486" y="4105870"/>
              <a:ext cx="662951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rant" pitchFamily="2" charset="0"/>
                </a:rPr>
                <a:t>This message will be available via podcast later this week at calvaryokc.com</a:t>
              </a:r>
              <a:endParaRPr lang="en-US" dirty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ant" pitchFamily="2" charset="0"/>
              </a:endParaRPr>
            </a:p>
          </p:txBody>
        </p:sp>
        <p:pic>
          <p:nvPicPr>
            <p:cNvPr id="70" name="Picture 69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90600" y="4176600"/>
              <a:ext cx="761886" cy="76188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xmlns="" val="3474807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30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00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0"/>
                            </p:stCondLst>
                            <p:childTnLst>
                              <p:par>
                                <p:cTn id="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3000"/>
                            </p:stCondLst>
                            <p:childTnLst>
                              <p:par>
                                <p:cTn id="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8000"/>
                            </p:stCondLst>
                            <p:childTnLst>
                              <p:par>
                                <p:cTn id="10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0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3000"/>
                            </p:stCondLst>
                            <p:childTnLst>
                              <p:par>
                                <p:cTn id="1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2:1-10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094714" y="228600"/>
            <a:ext cx="259964" cy="5539154"/>
            <a:chOff x="4094714" y="228600"/>
            <a:chExt cx="259964" cy="5539154"/>
          </a:xfrm>
        </p:grpSpPr>
        <p:grpSp>
          <p:nvGrpSpPr>
            <p:cNvPr id="9" name="Group 8"/>
            <p:cNvGrpSpPr/>
            <p:nvPr/>
          </p:nvGrpSpPr>
          <p:grpSpPr>
            <a:xfrm>
              <a:off x="4114800" y="228600"/>
              <a:ext cx="220814" cy="5415040"/>
              <a:chOff x="4114800" y="1143000"/>
              <a:chExt cx="220814" cy="4500640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4114800" y="1143000"/>
                <a:ext cx="220814" cy="4500640"/>
              </a:xfrm>
              <a:prstGeom prst="roundRect">
                <a:avLst/>
              </a:prstGeom>
              <a:solidFill>
                <a:srgbClr val="FFFFFF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4114800" y="5255754"/>
                <a:ext cx="22081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4114800" y="4800600"/>
                <a:ext cx="22081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4114800" y="4343400"/>
                <a:ext cx="22081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4114800" y="3886200"/>
                <a:ext cx="22081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4114800" y="3429000"/>
                <a:ext cx="22081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114800" y="2971800"/>
                <a:ext cx="22081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114800" y="2514600"/>
                <a:ext cx="22081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114800" y="2057400"/>
                <a:ext cx="22081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4114800" y="1600200"/>
                <a:ext cx="22081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Oval 4"/>
            <p:cNvSpPr/>
            <p:nvPr/>
          </p:nvSpPr>
          <p:spPr>
            <a:xfrm>
              <a:off x="4094714" y="5572024"/>
              <a:ext cx="259964" cy="19573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120410" y="5526607"/>
            <a:ext cx="220814" cy="1148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18770" y="5473028"/>
            <a:ext cx="220814" cy="57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121340" y="5364847"/>
            <a:ext cx="220814" cy="1148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116523" y="228600"/>
            <a:ext cx="220814" cy="516878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738255" y="5467290"/>
            <a:ext cx="1246909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aligula" pitchFamily="2" charset="0"/>
              </a:rPr>
              <a:t>2 points</a:t>
            </a:r>
            <a:endParaRPr lang="en-US" sz="2000" b="1" dirty="0">
              <a:solidFill>
                <a:srgbClr val="002060"/>
              </a:solidFill>
              <a:latin typeface="Caligula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38250" y="5287170"/>
            <a:ext cx="1246909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aligula" pitchFamily="2" charset="0"/>
              </a:rPr>
              <a:t>1 point</a:t>
            </a:r>
            <a:endParaRPr lang="en-US" sz="2000" b="1" dirty="0">
              <a:solidFill>
                <a:srgbClr val="002060"/>
              </a:solidFill>
              <a:latin typeface="Caligula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38250" y="5093200"/>
            <a:ext cx="1246909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aligula" pitchFamily="2" charset="0"/>
              </a:rPr>
              <a:t>2 points</a:t>
            </a:r>
            <a:endParaRPr lang="en-US" sz="2000" b="1" dirty="0">
              <a:solidFill>
                <a:srgbClr val="002060"/>
              </a:solidFill>
              <a:latin typeface="Caligula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4400" y="2438400"/>
            <a:ext cx="3962400" cy="110799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  <a:latin typeface="Caligula" pitchFamily="2" charset="0"/>
              </a:rPr>
              <a:t>100 points</a:t>
            </a:r>
            <a:endParaRPr lang="en-US" sz="6600" b="1" dirty="0">
              <a:solidFill>
                <a:srgbClr val="002060"/>
              </a:solidFill>
              <a:latin typeface="Caligula" pitchFamily="2" charset="0"/>
            </a:endParaRPr>
          </a:p>
        </p:txBody>
      </p:sp>
      <p:sp>
        <p:nvSpPr>
          <p:cNvPr id="31" name="Explosion 2 30"/>
          <p:cNvSpPr/>
          <p:nvPr/>
        </p:nvSpPr>
        <p:spPr>
          <a:xfrm rot="1432377">
            <a:off x="3965047" y="33163"/>
            <a:ext cx="533400" cy="533400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6938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50"/>
                            </p:stCondLst>
                            <p:childTnLst>
                              <p:par>
                                <p:cTn id="48" presetID="10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0" grpId="2"/>
      <p:bldP spid="31" grpId="0" animBg="1"/>
      <p:bldP spid="3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2:1-10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"John Wesley </a:t>
            </a:r>
            <a:r>
              <a:rPr lang="en-US" sz="4000" b="1" dirty="0" smtClean="0">
                <a:solidFill>
                  <a:srgbClr val="800000"/>
                </a:solidFill>
              </a:rPr>
              <a:t>came to save </a:t>
            </a:r>
            <a:r>
              <a:rPr lang="en-US" sz="4000" b="1" dirty="0">
                <a:solidFill>
                  <a:srgbClr val="800000"/>
                </a:solidFill>
              </a:rPr>
              <a:t>the Indians but who will save John Wesley?"</a:t>
            </a:r>
          </a:p>
        </p:txBody>
      </p:sp>
    </p:spTree>
    <p:extLst>
      <p:ext uri="{BB962C8B-B14F-4D97-AF65-F5344CB8AC3E}">
        <p14:creationId xmlns:p14="http://schemas.microsoft.com/office/powerpoint/2010/main" xmlns="" val="4067704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2:1-10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501675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David </a:t>
            </a:r>
            <a:r>
              <a:rPr lang="en-US" sz="4000" b="1" dirty="0" err="1">
                <a:solidFill>
                  <a:srgbClr val="002060"/>
                </a:solidFill>
              </a:rPr>
              <a:t>Guzik</a:t>
            </a:r>
            <a:r>
              <a:rPr lang="en-US" sz="4000" b="1" dirty="0">
                <a:solidFill>
                  <a:srgbClr val="002060"/>
                </a:solidFill>
              </a:rPr>
              <a:t> ~ </a:t>
            </a:r>
            <a:r>
              <a:rPr lang="en-US" sz="4000" b="1" dirty="0">
                <a:solidFill>
                  <a:srgbClr val="800000"/>
                </a:solidFill>
              </a:rPr>
              <a:t>"What love and sensitivity on Paul’s part! It would have been easy for him to say, 'I’m right and anyone who disagrees with me is wrong, and I can’t wait to get in their face publicly.' But he didn’t. He knew that being right didn’t give you the privilege of being rude."</a:t>
            </a:r>
          </a:p>
        </p:txBody>
      </p:sp>
    </p:spTree>
    <p:extLst>
      <p:ext uri="{BB962C8B-B14F-4D97-AF65-F5344CB8AC3E}">
        <p14:creationId xmlns:p14="http://schemas.microsoft.com/office/powerpoint/2010/main" xmlns="" val="2624102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2:1-10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False brethren </a:t>
            </a:r>
            <a:r>
              <a:rPr lang="en-US" sz="4000" b="1" dirty="0">
                <a:solidFill>
                  <a:srgbClr val="800000"/>
                </a:solidFill>
              </a:rPr>
              <a:t>~ NLT, </a:t>
            </a:r>
            <a:r>
              <a:rPr lang="en-US" sz="4000" b="1" dirty="0">
                <a:solidFill>
                  <a:srgbClr val="002060"/>
                </a:solidFill>
              </a:rPr>
              <a:t>so-called Christians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84360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i="1" dirty="0" smtClean="0">
                <a:solidFill>
                  <a:srgbClr val="800000"/>
                </a:solidFill>
              </a:rPr>
              <a:t> </a:t>
            </a:r>
            <a:r>
              <a:rPr lang="en-US" sz="4000" i="1" dirty="0" err="1" smtClean="0">
                <a:solidFill>
                  <a:srgbClr val="002060"/>
                </a:solidFill>
              </a:rPr>
              <a:t>Pseudadelphos</a:t>
            </a:r>
            <a:endParaRPr lang="en-US" sz="4000" b="1" dirty="0">
              <a:solidFill>
                <a:srgbClr val="002060"/>
              </a:solidFill>
              <a:latin typeface="Caligula" pitchFamily="2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21104531">
            <a:off x="1766876" y="1101981"/>
            <a:ext cx="6059534" cy="3819441"/>
            <a:chOff x="1295400" y="1507457"/>
            <a:chExt cx="6059534" cy="3819441"/>
          </a:xfrm>
        </p:grpSpPr>
        <p:pic>
          <p:nvPicPr>
            <p:cNvPr id="2050" name="Picture 2" descr="http://abetterbalance.files.wordpress.com/2011/05/hello_my_name_is_sticker_by_trexweb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1507457"/>
              <a:ext cx="6059534" cy="38194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1295400" y="3466236"/>
              <a:ext cx="6059534" cy="92333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sz="5400" b="1" dirty="0" smtClean="0">
                  <a:solidFill>
                    <a:srgbClr val="000000"/>
                  </a:solidFill>
                  <a:latin typeface="Lucida Handwriting" pitchFamily="66" charset="0"/>
                </a:rPr>
                <a:t>False Brother</a:t>
              </a:r>
              <a:endParaRPr lang="en-US" sz="5400" b="1" dirty="0">
                <a:solidFill>
                  <a:srgbClr val="000000"/>
                </a:solidFill>
                <a:latin typeface="Lucida Handwriting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91135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3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2:1-10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dirty="0">
                <a:solidFill>
                  <a:srgbClr val="800000"/>
                </a:solidFill>
              </a:rPr>
              <a:t>3 R's of religion: </a:t>
            </a:r>
            <a:endParaRPr lang="en-US" sz="4000" dirty="0">
              <a:solidFill>
                <a:srgbClr val="800000"/>
              </a:solidFill>
              <a:latin typeface="Caligula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096846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800000"/>
                </a:solidFill>
              </a:rPr>
              <a:t>Rules</a:t>
            </a:r>
            <a:endParaRPr lang="en-US" sz="4000" i="1" dirty="0">
              <a:solidFill>
                <a:srgbClr val="800000"/>
              </a:solidFill>
              <a:latin typeface="Caligula" pitchFamily="2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800" y="1711656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800000"/>
                </a:solidFill>
                <a:latin typeface="Caligula" pitchFamily="2" charset="0"/>
              </a:rPr>
              <a:t>Regulations</a:t>
            </a:r>
            <a:endParaRPr lang="en-US" sz="40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" y="2334904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800000"/>
                </a:solidFill>
                <a:latin typeface="Caligula" pitchFamily="2" charset="0"/>
              </a:rPr>
              <a:t>Rituals</a:t>
            </a:r>
            <a:endParaRPr lang="en-US" sz="4000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645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2"/>
      <p:bldP spid="19" grpId="0"/>
      <p:bldP spid="19" grpId="2"/>
      <p:bldP spid="20" grpId="0"/>
      <p:bldP spid="2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2:1-10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St. Augustine ~ </a:t>
            </a:r>
            <a:r>
              <a:rPr lang="en-US" sz="4000" b="1" dirty="0" smtClean="0">
                <a:solidFill>
                  <a:srgbClr val="800000"/>
                </a:solidFill>
              </a:rPr>
              <a:t>"In </a:t>
            </a:r>
            <a:r>
              <a:rPr lang="en-US" sz="4000" b="1" dirty="0">
                <a:solidFill>
                  <a:srgbClr val="800000"/>
                </a:solidFill>
              </a:rPr>
              <a:t>essentials, unity; in non-essentials, liberty; in all things, charity"</a:t>
            </a:r>
          </a:p>
        </p:txBody>
      </p:sp>
    </p:spTree>
    <p:extLst>
      <p:ext uri="{BB962C8B-B14F-4D97-AF65-F5344CB8AC3E}">
        <p14:creationId xmlns:p14="http://schemas.microsoft.com/office/powerpoint/2010/main" xmlns="" val="1958830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alatians">
  <a:themeElements>
    <a:clrScheme name="Galatians">
      <a:dk1>
        <a:srgbClr val="C00000"/>
      </a:dk1>
      <a:lt1>
        <a:srgbClr val="C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latians">
      <a:majorFont>
        <a:latin typeface="Caligula"/>
        <a:ea typeface=""/>
        <a:cs typeface=""/>
      </a:majorFont>
      <a:minorFont>
        <a:latin typeface="Caligul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wrap="square" rtlCol="0">
        <a:spAutoFit/>
      </a:bodyPr>
      <a:lstStyle>
        <a:defPPr>
          <a:defRPr sz="4000" b="1" dirty="0">
            <a:solidFill>
              <a:srgbClr val="002060"/>
            </a:solidFill>
            <a:latin typeface="Caligul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Galatians</Template>
  <TotalTime>1234</TotalTime>
  <Words>166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Grant</vt:lpstr>
      <vt:lpstr>Caligula</vt:lpstr>
      <vt:lpstr>Lucida Handwriting</vt:lpstr>
      <vt:lpstr>Times New Roman</vt:lpstr>
      <vt:lpstr>Galatians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23</cp:revision>
  <dcterms:created xsi:type="dcterms:W3CDTF">2011-09-15T20:15:16Z</dcterms:created>
  <dcterms:modified xsi:type="dcterms:W3CDTF">2011-09-19T19:48:21Z</dcterms:modified>
</cp:coreProperties>
</file>