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72" r:id="rId4"/>
    <p:sldId id="273" r:id="rId5"/>
    <p:sldId id="267" r:id="rId6"/>
    <p:sldId id="263" r:id="rId7"/>
    <p:sldId id="258" r:id="rId8"/>
    <p:sldId id="271" r:id="rId9"/>
    <p:sldId id="265" r:id="rId10"/>
    <p:sldId id="259" r:id="rId11"/>
    <p:sldId id="266" r:id="rId12"/>
    <p:sldId id="261" r:id="rId13"/>
    <p:sldId id="262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Grant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gula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C9320"/>
    <a:srgbClr val="993300"/>
    <a:srgbClr val="CB9763"/>
    <a:srgbClr val="ECD890"/>
    <a:srgbClr val="E1C14D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2864-CBFC-4B43-AED4-99F7BA25CD1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CF34-2B35-459D-8C87-9B22DFA4F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19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CF34-2B35-459D-8C87-9B22DFA4F4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5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4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99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0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55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03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35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1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0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01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73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EAEE-E4B6-4718-81E7-34E186341200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D262-AB86-4B77-BE57-4C3425C78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5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2575"/>
            <a:ext cx="7696199" cy="4039521"/>
          </a:xfrm>
          <a:prstGeom prst="rect">
            <a:avLst/>
          </a:prstGeom>
          <a:noFill/>
          <a:ln>
            <a:noFill/>
          </a:ln>
          <a:effectLst>
            <a:outerShdw blurRad="88900" dist="2159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95399" y="2209800"/>
            <a:ext cx="43996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rant" pitchFamily="2" charset="0"/>
              </a:rPr>
              <a:t>Galatians</a:t>
            </a:r>
            <a:endParaRPr lang="en-US" sz="4400" b="1" dirty="0">
              <a:solidFill>
                <a:srgbClr val="8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rant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95043" y="2209800"/>
            <a:ext cx="24583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rant" pitchFamily="2" charset="0"/>
              </a:rPr>
              <a:t>1:1-8</a:t>
            </a:r>
            <a:endParaRPr lang="en-US" sz="4400" b="1" dirty="0">
              <a:solidFill>
                <a:srgbClr val="8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rant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56711" y="3124200"/>
            <a:ext cx="7325289" cy="923330"/>
            <a:chOff x="1056711" y="3124200"/>
            <a:chExt cx="7325289" cy="923330"/>
          </a:xfrm>
        </p:grpSpPr>
        <p:sp>
          <p:nvSpPr>
            <p:cNvPr id="43" name="TextBox 42"/>
            <p:cNvSpPr txBox="1"/>
            <p:nvPr/>
          </p:nvSpPr>
          <p:spPr>
            <a:xfrm>
              <a:off x="1752486" y="3124200"/>
              <a:ext cx="66295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rant" pitchFamily="2" charset="0"/>
                </a:rPr>
                <a:t>A CD of this message will be available (free of charge) immediately following today's message</a:t>
              </a:r>
              <a:endParaRPr lang="en-US" dirty="0">
                <a:solidFill>
                  <a:srgbClr val="8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nt" pitchFamily="2" charset="0"/>
              </a:endParaRPr>
            </a:p>
          </p:txBody>
        </p:sp>
        <p:grpSp>
          <p:nvGrpSpPr>
            <p:cNvPr id="44" name="Group 5"/>
            <p:cNvGrpSpPr>
              <a:grpSpLocks noChangeAspect="1"/>
            </p:cNvGrpSpPr>
            <p:nvPr/>
          </p:nvGrpSpPr>
          <p:grpSpPr bwMode="auto">
            <a:xfrm>
              <a:off x="1056711" y="3124200"/>
              <a:ext cx="618414" cy="712788"/>
              <a:chOff x="2074" y="1231"/>
              <a:chExt cx="1612" cy="1858"/>
            </a:xfrm>
          </p:grpSpPr>
          <p:sp>
            <p:nvSpPr>
              <p:cNvPr id="4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074" y="1231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990600" y="4182070"/>
            <a:ext cx="7391400" cy="923330"/>
            <a:chOff x="990600" y="4105870"/>
            <a:chExt cx="7391400" cy="923330"/>
          </a:xfrm>
        </p:grpSpPr>
        <p:sp>
          <p:nvSpPr>
            <p:cNvPr id="69" name="TextBox 68"/>
            <p:cNvSpPr txBox="1"/>
            <p:nvPr/>
          </p:nvSpPr>
          <p:spPr>
            <a:xfrm>
              <a:off x="1752486" y="4105870"/>
              <a:ext cx="6629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rant" pitchFamily="2" charset="0"/>
                </a:rPr>
                <a:t>This message will be available via podcast later this week at calvaryokc.com</a:t>
              </a:r>
              <a:endParaRPr lang="en-US" dirty="0">
                <a:solidFill>
                  <a:srgbClr val="8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nt" pitchFamily="2" charset="0"/>
              </a:endParaRPr>
            </a:p>
          </p:txBody>
        </p:sp>
        <p:pic>
          <p:nvPicPr>
            <p:cNvPr id="70" name="Picture 69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176600"/>
              <a:ext cx="761886" cy="76188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47480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Marvel</a:t>
            </a:r>
            <a:r>
              <a:rPr lang="en-US" sz="4000" b="1" dirty="0">
                <a:latin typeface="Caligula" pitchFamily="2" charset="0"/>
              </a:rPr>
              <a:t>;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turning away </a:t>
            </a:r>
            <a:r>
              <a:rPr lang="en-US" sz="4000" b="1" dirty="0">
                <a:latin typeface="Caligula" pitchFamily="2" charset="0"/>
              </a:rPr>
              <a:t>~ present tense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65086"/>
            <a:ext cx="80010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rgbClr val="800000"/>
                </a:solidFill>
                <a:latin typeface="Caligula" pitchFamily="2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Turning away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~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metatithēmi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800000"/>
                </a:solidFill>
                <a:latin typeface="Caligula" pitchFamily="2" charset="0"/>
                <a:cs typeface="Times New Roman" pitchFamily="18" charset="0"/>
              </a:rPr>
              <a:t>– to change place</a:t>
            </a:r>
            <a:endParaRPr lang="en-US" sz="4000" b="1" i="1" dirty="0">
              <a:solidFill>
                <a:srgbClr val="800000"/>
              </a:solidFill>
              <a:latin typeface="Caligula" pitchFamily="2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2408563"/>
            <a:ext cx="8001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i="1" dirty="0" smtClean="0">
                <a:solidFill>
                  <a:srgbClr val="800000"/>
                </a:solidFill>
                <a:latin typeface="Caligula" pitchFamily="2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Soon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 ~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tacheōs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quickly </a:t>
            </a:r>
            <a:endParaRPr lang="en-US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054583"/>
            <a:ext cx="822960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It is really blowing my mind that you are so quickly turning away from grace to a different "gospel." </a:t>
            </a:r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(MSV)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0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4" grpId="0"/>
      <p:bldP spid="4" grpId="1"/>
      <p:bldP spid="4" grpId="2"/>
      <p:bldP spid="19" grpId="0"/>
      <p:bldP spid="19" grpId="1"/>
      <p:bldP spid="19" grpId="2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Two different Greek words for another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65086"/>
            <a:ext cx="8001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heteros</a:t>
            </a:r>
            <a:r>
              <a:rPr lang="en-US" sz="3600" b="1" dirty="0" smtClean="0">
                <a:solidFill>
                  <a:srgbClr val="002060"/>
                </a:solidFill>
                <a:latin typeface="Caligula" pitchFamily="2" charset="0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latin typeface="Caligula" pitchFamily="2" charset="0"/>
              </a:rPr>
              <a:t>~ another of a different kind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1752600"/>
            <a:ext cx="8001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allos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latin typeface="Caligula" pitchFamily="2" charset="0"/>
              </a:rPr>
              <a:t>~ another of the same kind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350325"/>
            <a:ext cx="82296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Different 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(v. 6) ~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heteros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- KJV,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another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35814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Another 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(v. 7) ~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allos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10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Trouble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~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tarassō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– </a:t>
            </a:r>
            <a:r>
              <a:rPr lang="en-US" sz="4000" b="1" i="1" dirty="0">
                <a:solidFill>
                  <a:srgbClr val="800000"/>
                </a:solidFill>
                <a:latin typeface="Caligula" pitchFamily="2" charset="0"/>
              </a:rPr>
              <a:t>to agitate, to cause one inward commotion, to strike one's spirit with fear and dread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4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Accursed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~ 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anathema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6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pic>
        <p:nvPicPr>
          <p:cNvPr id="1035" name="Picture 11" descr="http://www.wallpaperpimper.com/wallpaper/Art_&amp;_3D/Landscape/Stairway-To-Heaven-1-PSKZRYFLKM-1024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0" t="6040"/>
          <a:stretch/>
        </p:blipFill>
        <p:spPr bwMode="auto">
          <a:xfrm flipH="1">
            <a:off x="3352800" y="457200"/>
            <a:ext cx="5448830" cy="42859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8229600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1 Cor. 13:10 ~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But when that which is perfect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(the eternal state) 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has come, then that which is in part will be done away. </a:t>
            </a:r>
            <a:endParaRPr lang="en-US" sz="4000" b="1" dirty="0">
              <a:solidFill>
                <a:srgbClr val="002060"/>
              </a:solidFill>
              <a:latin typeface="Caligul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5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3900" y="2894029"/>
            <a:ext cx="19812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Good works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Buddhism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73514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Hinduism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662752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Judaism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299170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Islam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080448"/>
            <a:ext cx="44958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Jehovah's Witnesses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504722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Mormonism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4120010"/>
            <a:ext cx="38100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Taoism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2729552"/>
            <a:ext cx="19812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Bad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works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1860" y="2886069"/>
            <a:ext cx="19812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My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works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9760" y="2721592"/>
            <a:ext cx="19812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Your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works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3164" y="2886069"/>
            <a:ext cx="16764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Christ's</a:t>
            </a:r>
          </a:p>
          <a:p>
            <a:pPr algn="ctr"/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w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1301" y="2729552"/>
            <a:ext cx="232409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God's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perfection</a:t>
            </a:r>
          </a:p>
        </p:txBody>
      </p:sp>
      <p:pic>
        <p:nvPicPr>
          <p:cNvPr id="2050" name="Picture 2" descr="image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133" y="778923"/>
            <a:ext cx="4910138" cy="44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9961" y="3179957"/>
            <a:ext cx="89506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gula" pitchFamily="2" charset="0"/>
              </a:rPr>
              <a:t>v</a:t>
            </a:r>
            <a:r>
              <a:rPr lang="en-US" sz="4000" b="1" dirty="0" smtClean="0">
                <a:solidFill>
                  <a:schemeClr val="bg1"/>
                </a:solidFill>
                <a:latin typeface="Caligula" pitchFamily="2" charset="0"/>
              </a:rPr>
              <a:t>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35204" y="609600"/>
            <a:ext cx="5027796" cy="5158745"/>
            <a:chOff x="3989696" y="811143"/>
            <a:chExt cx="4781264" cy="5158745"/>
          </a:xfrm>
        </p:grpSpPr>
        <p:sp>
          <p:nvSpPr>
            <p:cNvPr id="5" name="Oval 4"/>
            <p:cNvSpPr/>
            <p:nvPr/>
          </p:nvSpPr>
          <p:spPr>
            <a:xfrm>
              <a:off x="3989696" y="811143"/>
              <a:ext cx="4781264" cy="515874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5" idx="1"/>
              <a:endCxn id="5" idx="5"/>
            </p:cNvCxnSpPr>
            <p:nvPr/>
          </p:nvCxnSpPr>
          <p:spPr>
            <a:xfrm>
              <a:off x="4689896" y="1566624"/>
              <a:ext cx="3380864" cy="364778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143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5" grpId="0"/>
      <p:bldP spid="25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4" name="Straight Connector 1053"/>
          <p:cNvCxnSpPr/>
          <p:nvPr/>
        </p:nvCxnSpPr>
        <p:spPr>
          <a:xfrm flipV="1">
            <a:off x="938348" y="609600"/>
            <a:ext cx="0" cy="73805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129452" y="609600"/>
            <a:ext cx="0" cy="74204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0251" y="1447800"/>
            <a:ext cx="8488907" cy="4420737"/>
          </a:xfrm>
          <a:custGeom>
            <a:avLst/>
            <a:gdLst>
              <a:gd name="connsiteX0" fmla="*/ 0 w 8447964"/>
              <a:gd name="connsiteY0" fmla="*/ 13648 h 4735773"/>
              <a:gd name="connsiteX1" fmla="*/ 627797 w 8447964"/>
              <a:gd name="connsiteY1" fmla="*/ 0 h 4735773"/>
              <a:gd name="connsiteX2" fmla="*/ 736979 w 8447964"/>
              <a:gd name="connsiteY2" fmla="*/ 545911 h 4735773"/>
              <a:gd name="connsiteX3" fmla="*/ 736979 w 8447964"/>
              <a:gd name="connsiteY3" fmla="*/ 941696 h 4735773"/>
              <a:gd name="connsiteX4" fmla="*/ 668740 w 8447964"/>
              <a:gd name="connsiteY4" fmla="*/ 1214651 h 4735773"/>
              <a:gd name="connsiteX5" fmla="*/ 668740 w 8447964"/>
              <a:gd name="connsiteY5" fmla="*/ 1528549 h 4735773"/>
              <a:gd name="connsiteX6" fmla="*/ 846161 w 8447964"/>
              <a:gd name="connsiteY6" fmla="*/ 2169994 h 4735773"/>
              <a:gd name="connsiteX7" fmla="*/ 846161 w 8447964"/>
              <a:gd name="connsiteY7" fmla="*/ 2511188 h 4735773"/>
              <a:gd name="connsiteX8" fmla="*/ 832513 w 8447964"/>
              <a:gd name="connsiteY8" fmla="*/ 2743200 h 4735773"/>
              <a:gd name="connsiteX9" fmla="*/ 750627 w 8447964"/>
              <a:gd name="connsiteY9" fmla="*/ 3261815 h 4735773"/>
              <a:gd name="connsiteX10" fmla="*/ 764274 w 8447964"/>
              <a:gd name="connsiteY10" fmla="*/ 3425588 h 4735773"/>
              <a:gd name="connsiteX11" fmla="*/ 805218 w 8447964"/>
              <a:gd name="connsiteY11" fmla="*/ 3589361 h 4735773"/>
              <a:gd name="connsiteX12" fmla="*/ 818865 w 8447964"/>
              <a:gd name="connsiteY12" fmla="*/ 3671248 h 4735773"/>
              <a:gd name="connsiteX13" fmla="*/ 736979 w 8447964"/>
              <a:gd name="connsiteY13" fmla="*/ 3848669 h 4735773"/>
              <a:gd name="connsiteX14" fmla="*/ 750627 w 8447964"/>
              <a:gd name="connsiteY14" fmla="*/ 4053385 h 4735773"/>
              <a:gd name="connsiteX15" fmla="*/ 791570 w 8447964"/>
              <a:gd name="connsiteY15" fmla="*/ 4162567 h 4735773"/>
              <a:gd name="connsiteX16" fmla="*/ 1023582 w 8447964"/>
              <a:gd name="connsiteY16" fmla="*/ 4503761 h 4735773"/>
              <a:gd name="connsiteX17" fmla="*/ 1214650 w 8447964"/>
              <a:gd name="connsiteY17" fmla="*/ 4558352 h 4735773"/>
              <a:gd name="connsiteX18" fmla="*/ 1596788 w 8447964"/>
              <a:gd name="connsiteY18" fmla="*/ 4612943 h 4735773"/>
              <a:gd name="connsiteX19" fmla="*/ 1828800 w 8447964"/>
              <a:gd name="connsiteY19" fmla="*/ 4572000 h 4735773"/>
              <a:gd name="connsiteX20" fmla="*/ 1910686 w 8447964"/>
              <a:gd name="connsiteY20" fmla="*/ 4599296 h 4735773"/>
              <a:gd name="connsiteX21" fmla="*/ 2169994 w 8447964"/>
              <a:gd name="connsiteY21" fmla="*/ 4694830 h 4735773"/>
              <a:gd name="connsiteX22" fmla="*/ 2402006 w 8447964"/>
              <a:gd name="connsiteY22" fmla="*/ 4640239 h 4735773"/>
              <a:gd name="connsiteX23" fmla="*/ 2661313 w 8447964"/>
              <a:gd name="connsiteY23" fmla="*/ 4667535 h 4735773"/>
              <a:gd name="connsiteX24" fmla="*/ 2947916 w 8447964"/>
              <a:gd name="connsiteY24" fmla="*/ 4626591 h 4735773"/>
              <a:gd name="connsiteX25" fmla="*/ 3234519 w 8447964"/>
              <a:gd name="connsiteY25" fmla="*/ 4612943 h 4735773"/>
              <a:gd name="connsiteX26" fmla="*/ 3398292 w 8447964"/>
              <a:gd name="connsiteY26" fmla="*/ 4572000 h 4735773"/>
              <a:gd name="connsiteX27" fmla="*/ 3521122 w 8447964"/>
              <a:gd name="connsiteY27" fmla="*/ 4572000 h 4735773"/>
              <a:gd name="connsiteX28" fmla="*/ 3562065 w 8447964"/>
              <a:gd name="connsiteY28" fmla="*/ 4612943 h 4735773"/>
              <a:gd name="connsiteX29" fmla="*/ 3903259 w 8447964"/>
              <a:gd name="connsiteY29" fmla="*/ 4735773 h 4735773"/>
              <a:gd name="connsiteX30" fmla="*/ 4135271 w 8447964"/>
              <a:gd name="connsiteY30" fmla="*/ 4626591 h 4735773"/>
              <a:gd name="connsiteX31" fmla="*/ 4271749 w 8447964"/>
              <a:gd name="connsiteY31" fmla="*/ 4612943 h 4735773"/>
              <a:gd name="connsiteX32" fmla="*/ 4353636 w 8447964"/>
              <a:gd name="connsiteY32" fmla="*/ 4612943 h 4735773"/>
              <a:gd name="connsiteX33" fmla="*/ 4558352 w 8447964"/>
              <a:gd name="connsiteY33" fmla="*/ 4558352 h 4735773"/>
              <a:gd name="connsiteX34" fmla="*/ 4844955 w 8447964"/>
              <a:gd name="connsiteY34" fmla="*/ 4531057 h 4735773"/>
              <a:gd name="connsiteX35" fmla="*/ 5090615 w 8447964"/>
              <a:gd name="connsiteY35" fmla="*/ 4531057 h 4735773"/>
              <a:gd name="connsiteX36" fmla="*/ 5254388 w 8447964"/>
              <a:gd name="connsiteY36" fmla="*/ 4449170 h 4735773"/>
              <a:gd name="connsiteX37" fmla="*/ 5295331 w 8447964"/>
              <a:gd name="connsiteY37" fmla="*/ 4462818 h 4735773"/>
              <a:gd name="connsiteX38" fmla="*/ 5732059 w 8447964"/>
              <a:gd name="connsiteY38" fmla="*/ 4585648 h 4735773"/>
              <a:gd name="connsiteX39" fmla="*/ 5800298 w 8447964"/>
              <a:gd name="connsiteY39" fmla="*/ 4503761 h 4735773"/>
              <a:gd name="connsiteX40" fmla="*/ 5977719 w 8447964"/>
              <a:gd name="connsiteY40" fmla="*/ 4517409 h 4735773"/>
              <a:gd name="connsiteX41" fmla="*/ 6100549 w 8447964"/>
              <a:gd name="connsiteY41" fmla="*/ 4531057 h 4735773"/>
              <a:gd name="connsiteX42" fmla="*/ 6387152 w 8447964"/>
              <a:gd name="connsiteY42" fmla="*/ 4476466 h 4735773"/>
              <a:gd name="connsiteX43" fmla="*/ 6578221 w 8447964"/>
              <a:gd name="connsiteY43" fmla="*/ 4449170 h 4735773"/>
              <a:gd name="connsiteX44" fmla="*/ 6810233 w 8447964"/>
              <a:gd name="connsiteY44" fmla="*/ 4449170 h 4735773"/>
              <a:gd name="connsiteX45" fmla="*/ 7055892 w 8447964"/>
              <a:gd name="connsiteY45" fmla="*/ 4449170 h 4735773"/>
              <a:gd name="connsiteX46" fmla="*/ 7178722 w 8447964"/>
              <a:gd name="connsiteY46" fmla="*/ 4449170 h 4735773"/>
              <a:gd name="connsiteX47" fmla="*/ 7287904 w 8447964"/>
              <a:gd name="connsiteY47" fmla="*/ 4503761 h 4735773"/>
              <a:gd name="connsiteX48" fmla="*/ 7588155 w 8447964"/>
              <a:gd name="connsiteY48" fmla="*/ 4449170 h 4735773"/>
              <a:gd name="connsiteX49" fmla="*/ 7820167 w 8447964"/>
              <a:gd name="connsiteY49" fmla="*/ 4517409 h 4735773"/>
              <a:gd name="connsiteX50" fmla="*/ 7888406 w 8447964"/>
              <a:gd name="connsiteY50" fmla="*/ 4421875 h 4735773"/>
              <a:gd name="connsiteX51" fmla="*/ 7970292 w 8447964"/>
              <a:gd name="connsiteY51" fmla="*/ 4353636 h 4735773"/>
              <a:gd name="connsiteX52" fmla="*/ 8147713 w 8447964"/>
              <a:gd name="connsiteY52" fmla="*/ 3916908 h 4735773"/>
              <a:gd name="connsiteX53" fmla="*/ 8215952 w 8447964"/>
              <a:gd name="connsiteY53" fmla="*/ 3657600 h 4735773"/>
              <a:gd name="connsiteX54" fmla="*/ 8147713 w 8447964"/>
              <a:gd name="connsiteY54" fmla="*/ 3179929 h 4735773"/>
              <a:gd name="connsiteX55" fmla="*/ 8120418 w 8447964"/>
              <a:gd name="connsiteY55" fmla="*/ 2906973 h 4735773"/>
              <a:gd name="connsiteX56" fmla="*/ 8079474 w 8447964"/>
              <a:gd name="connsiteY56" fmla="*/ 2661314 h 4735773"/>
              <a:gd name="connsiteX57" fmla="*/ 8134065 w 8447964"/>
              <a:gd name="connsiteY57" fmla="*/ 2497540 h 4735773"/>
              <a:gd name="connsiteX58" fmla="*/ 8147713 w 8447964"/>
              <a:gd name="connsiteY58" fmla="*/ 2347415 h 4735773"/>
              <a:gd name="connsiteX59" fmla="*/ 8134065 w 8447964"/>
              <a:gd name="connsiteY59" fmla="*/ 2197290 h 4735773"/>
              <a:gd name="connsiteX60" fmla="*/ 8134065 w 8447964"/>
              <a:gd name="connsiteY60" fmla="*/ 2183642 h 4735773"/>
              <a:gd name="connsiteX61" fmla="*/ 8134065 w 8447964"/>
              <a:gd name="connsiteY61" fmla="*/ 1842448 h 4735773"/>
              <a:gd name="connsiteX62" fmla="*/ 8106770 w 8447964"/>
              <a:gd name="connsiteY62" fmla="*/ 1774209 h 4735773"/>
              <a:gd name="connsiteX63" fmla="*/ 8011236 w 8447964"/>
              <a:gd name="connsiteY63" fmla="*/ 1487606 h 4735773"/>
              <a:gd name="connsiteX64" fmla="*/ 8011236 w 8447964"/>
              <a:gd name="connsiteY64" fmla="*/ 1296537 h 4735773"/>
              <a:gd name="connsiteX65" fmla="*/ 7983940 w 8447964"/>
              <a:gd name="connsiteY65" fmla="*/ 1037230 h 4735773"/>
              <a:gd name="connsiteX66" fmla="*/ 7983940 w 8447964"/>
              <a:gd name="connsiteY66" fmla="*/ 1037230 h 4735773"/>
              <a:gd name="connsiteX67" fmla="*/ 7902053 w 8447964"/>
              <a:gd name="connsiteY67" fmla="*/ 736979 h 4735773"/>
              <a:gd name="connsiteX68" fmla="*/ 7874758 w 8447964"/>
              <a:gd name="connsiteY68" fmla="*/ 641445 h 4735773"/>
              <a:gd name="connsiteX69" fmla="*/ 7806519 w 8447964"/>
              <a:gd name="connsiteY69" fmla="*/ 327546 h 4735773"/>
              <a:gd name="connsiteX70" fmla="*/ 7833815 w 8447964"/>
              <a:gd name="connsiteY70" fmla="*/ 40943 h 4735773"/>
              <a:gd name="connsiteX71" fmla="*/ 8447964 w 8447964"/>
              <a:gd name="connsiteY71" fmla="*/ 54591 h 4735773"/>
              <a:gd name="connsiteX0" fmla="*/ 0 w 8488907"/>
              <a:gd name="connsiteY0" fmla="*/ 13648 h 4735773"/>
              <a:gd name="connsiteX1" fmla="*/ 627797 w 8488907"/>
              <a:gd name="connsiteY1" fmla="*/ 0 h 4735773"/>
              <a:gd name="connsiteX2" fmla="*/ 736979 w 8488907"/>
              <a:gd name="connsiteY2" fmla="*/ 545911 h 4735773"/>
              <a:gd name="connsiteX3" fmla="*/ 736979 w 8488907"/>
              <a:gd name="connsiteY3" fmla="*/ 941696 h 4735773"/>
              <a:gd name="connsiteX4" fmla="*/ 668740 w 8488907"/>
              <a:gd name="connsiteY4" fmla="*/ 1214651 h 4735773"/>
              <a:gd name="connsiteX5" fmla="*/ 668740 w 8488907"/>
              <a:gd name="connsiteY5" fmla="*/ 1528549 h 4735773"/>
              <a:gd name="connsiteX6" fmla="*/ 846161 w 8488907"/>
              <a:gd name="connsiteY6" fmla="*/ 2169994 h 4735773"/>
              <a:gd name="connsiteX7" fmla="*/ 846161 w 8488907"/>
              <a:gd name="connsiteY7" fmla="*/ 2511188 h 4735773"/>
              <a:gd name="connsiteX8" fmla="*/ 832513 w 8488907"/>
              <a:gd name="connsiteY8" fmla="*/ 2743200 h 4735773"/>
              <a:gd name="connsiteX9" fmla="*/ 750627 w 8488907"/>
              <a:gd name="connsiteY9" fmla="*/ 3261815 h 4735773"/>
              <a:gd name="connsiteX10" fmla="*/ 764274 w 8488907"/>
              <a:gd name="connsiteY10" fmla="*/ 3425588 h 4735773"/>
              <a:gd name="connsiteX11" fmla="*/ 805218 w 8488907"/>
              <a:gd name="connsiteY11" fmla="*/ 3589361 h 4735773"/>
              <a:gd name="connsiteX12" fmla="*/ 818865 w 8488907"/>
              <a:gd name="connsiteY12" fmla="*/ 3671248 h 4735773"/>
              <a:gd name="connsiteX13" fmla="*/ 736979 w 8488907"/>
              <a:gd name="connsiteY13" fmla="*/ 3848669 h 4735773"/>
              <a:gd name="connsiteX14" fmla="*/ 750627 w 8488907"/>
              <a:gd name="connsiteY14" fmla="*/ 4053385 h 4735773"/>
              <a:gd name="connsiteX15" fmla="*/ 791570 w 8488907"/>
              <a:gd name="connsiteY15" fmla="*/ 4162567 h 4735773"/>
              <a:gd name="connsiteX16" fmla="*/ 1023582 w 8488907"/>
              <a:gd name="connsiteY16" fmla="*/ 4503761 h 4735773"/>
              <a:gd name="connsiteX17" fmla="*/ 1214650 w 8488907"/>
              <a:gd name="connsiteY17" fmla="*/ 4558352 h 4735773"/>
              <a:gd name="connsiteX18" fmla="*/ 1596788 w 8488907"/>
              <a:gd name="connsiteY18" fmla="*/ 4612943 h 4735773"/>
              <a:gd name="connsiteX19" fmla="*/ 1828800 w 8488907"/>
              <a:gd name="connsiteY19" fmla="*/ 4572000 h 4735773"/>
              <a:gd name="connsiteX20" fmla="*/ 1910686 w 8488907"/>
              <a:gd name="connsiteY20" fmla="*/ 4599296 h 4735773"/>
              <a:gd name="connsiteX21" fmla="*/ 2169994 w 8488907"/>
              <a:gd name="connsiteY21" fmla="*/ 4694830 h 4735773"/>
              <a:gd name="connsiteX22" fmla="*/ 2402006 w 8488907"/>
              <a:gd name="connsiteY22" fmla="*/ 4640239 h 4735773"/>
              <a:gd name="connsiteX23" fmla="*/ 2661313 w 8488907"/>
              <a:gd name="connsiteY23" fmla="*/ 4667535 h 4735773"/>
              <a:gd name="connsiteX24" fmla="*/ 2947916 w 8488907"/>
              <a:gd name="connsiteY24" fmla="*/ 4626591 h 4735773"/>
              <a:gd name="connsiteX25" fmla="*/ 3234519 w 8488907"/>
              <a:gd name="connsiteY25" fmla="*/ 4612943 h 4735773"/>
              <a:gd name="connsiteX26" fmla="*/ 3398292 w 8488907"/>
              <a:gd name="connsiteY26" fmla="*/ 4572000 h 4735773"/>
              <a:gd name="connsiteX27" fmla="*/ 3521122 w 8488907"/>
              <a:gd name="connsiteY27" fmla="*/ 4572000 h 4735773"/>
              <a:gd name="connsiteX28" fmla="*/ 3562065 w 8488907"/>
              <a:gd name="connsiteY28" fmla="*/ 4612943 h 4735773"/>
              <a:gd name="connsiteX29" fmla="*/ 3903259 w 8488907"/>
              <a:gd name="connsiteY29" fmla="*/ 4735773 h 4735773"/>
              <a:gd name="connsiteX30" fmla="*/ 4135271 w 8488907"/>
              <a:gd name="connsiteY30" fmla="*/ 4626591 h 4735773"/>
              <a:gd name="connsiteX31" fmla="*/ 4271749 w 8488907"/>
              <a:gd name="connsiteY31" fmla="*/ 4612943 h 4735773"/>
              <a:gd name="connsiteX32" fmla="*/ 4353636 w 8488907"/>
              <a:gd name="connsiteY32" fmla="*/ 4612943 h 4735773"/>
              <a:gd name="connsiteX33" fmla="*/ 4558352 w 8488907"/>
              <a:gd name="connsiteY33" fmla="*/ 4558352 h 4735773"/>
              <a:gd name="connsiteX34" fmla="*/ 4844955 w 8488907"/>
              <a:gd name="connsiteY34" fmla="*/ 4531057 h 4735773"/>
              <a:gd name="connsiteX35" fmla="*/ 5090615 w 8488907"/>
              <a:gd name="connsiteY35" fmla="*/ 4531057 h 4735773"/>
              <a:gd name="connsiteX36" fmla="*/ 5254388 w 8488907"/>
              <a:gd name="connsiteY36" fmla="*/ 4449170 h 4735773"/>
              <a:gd name="connsiteX37" fmla="*/ 5295331 w 8488907"/>
              <a:gd name="connsiteY37" fmla="*/ 4462818 h 4735773"/>
              <a:gd name="connsiteX38" fmla="*/ 5732059 w 8488907"/>
              <a:gd name="connsiteY38" fmla="*/ 4585648 h 4735773"/>
              <a:gd name="connsiteX39" fmla="*/ 5800298 w 8488907"/>
              <a:gd name="connsiteY39" fmla="*/ 4503761 h 4735773"/>
              <a:gd name="connsiteX40" fmla="*/ 5977719 w 8488907"/>
              <a:gd name="connsiteY40" fmla="*/ 4517409 h 4735773"/>
              <a:gd name="connsiteX41" fmla="*/ 6100549 w 8488907"/>
              <a:gd name="connsiteY41" fmla="*/ 4531057 h 4735773"/>
              <a:gd name="connsiteX42" fmla="*/ 6387152 w 8488907"/>
              <a:gd name="connsiteY42" fmla="*/ 4476466 h 4735773"/>
              <a:gd name="connsiteX43" fmla="*/ 6578221 w 8488907"/>
              <a:gd name="connsiteY43" fmla="*/ 4449170 h 4735773"/>
              <a:gd name="connsiteX44" fmla="*/ 6810233 w 8488907"/>
              <a:gd name="connsiteY44" fmla="*/ 4449170 h 4735773"/>
              <a:gd name="connsiteX45" fmla="*/ 7055892 w 8488907"/>
              <a:gd name="connsiteY45" fmla="*/ 4449170 h 4735773"/>
              <a:gd name="connsiteX46" fmla="*/ 7178722 w 8488907"/>
              <a:gd name="connsiteY46" fmla="*/ 4449170 h 4735773"/>
              <a:gd name="connsiteX47" fmla="*/ 7287904 w 8488907"/>
              <a:gd name="connsiteY47" fmla="*/ 4503761 h 4735773"/>
              <a:gd name="connsiteX48" fmla="*/ 7588155 w 8488907"/>
              <a:gd name="connsiteY48" fmla="*/ 4449170 h 4735773"/>
              <a:gd name="connsiteX49" fmla="*/ 7820167 w 8488907"/>
              <a:gd name="connsiteY49" fmla="*/ 4517409 h 4735773"/>
              <a:gd name="connsiteX50" fmla="*/ 7888406 w 8488907"/>
              <a:gd name="connsiteY50" fmla="*/ 4421875 h 4735773"/>
              <a:gd name="connsiteX51" fmla="*/ 7970292 w 8488907"/>
              <a:gd name="connsiteY51" fmla="*/ 4353636 h 4735773"/>
              <a:gd name="connsiteX52" fmla="*/ 8147713 w 8488907"/>
              <a:gd name="connsiteY52" fmla="*/ 3916908 h 4735773"/>
              <a:gd name="connsiteX53" fmla="*/ 8215952 w 8488907"/>
              <a:gd name="connsiteY53" fmla="*/ 3657600 h 4735773"/>
              <a:gd name="connsiteX54" fmla="*/ 8147713 w 8488907"/>
              <a:gd name="connsiteY54" fmla="*/ 3179929 h 4735773"/>
              <a:gd name="connsiteX55" fmla="*/ 8120418 w 8488907"/>
              <a:gd name="connsiteY55" fmla="*/ 2906973 h 4735773"/>
              <a:gd name="connsiteX56" fmla="*/ 8079474 w 8488907"/>
              <a:gd name="connsiteY56" fmla="*/ 2661314 h 4735773"/>
              <a:gd name="connsiteX57" fmla="*/ 8134065 w 8488907"/>
              <a:gd name="connsiteY57" fmla="*/ 2497540 h 4735773"/>
              <a:gd name="connsiteX58" fmla="*/ 8147713 w 8488907"/>
              <a:gd name="connsiteY58" fmla="*/ 2347415 h 4735773"/>
              <a:gd name="connsiteX59" fmla="*/ 8134065 w 8488907"/>
              <a:gd name="connsiteY59" fmla="*/ 2197290 h 4735773"/>
              <a:gd name="connsiteX60" fmla="*/ 8134065 w 8488907"/>
              <a:gd name="connsiteY60" fmla="*/ 2183642 h 4735773"/>
              <a:gd name="connsiteX61" fmla="*/ 8134065 w 8488907"/>
              <a:gd name="connsiteY61" fmla="*/ 1842448 h 4735773"/>
              <a:gd name="connsiteX62" fmla="*/ 8106770 w 8488907"/>
              <a:gd name="connsiteY62" fmla="*/ 1774209 h 4735773"/>
              <a:gd name="connsiteX63" fmla="*/ 8011236 w 8488907"/>
              <a:gd name="connsiteY63" fmla="*/ 1487606 h 4735773"/>
              <a:gd name="connsiteX64" fmla="*/ 8011236 w 8488907"/>
              <a:gd name="connsiteY64" fmla="*/ 1296537 h 4735773"/>
              <a:gd name="connsiteX65" fmla="*/ 7983940 w 8488907"/>
              <a:gd name="connsiteY65" fmla="*/ 1037230 h 4735773"/>
              <a:gd name="connsiteX66" fmla="*/ 7983940 w 8488907"/>
              <a:gd name="connsiteY66" fmla="*/ 1037230 h 4735773"/>
              <a:gd name="connsiteX67" fmla="*/ 7902053 w 8488907"/>
              <a:gd name="connsiteY67" fmla="*/ 736979 h 4735773"/>
              <a:gd name="connsiteX68" fmla="*/ 7874758 w 8488907"/>
              <a:gd name="connsiteY68" fmla="*/ 641445 h 4735773"/>
              <a:gd name="connsiteX69" fmla="*/ 7806519 w 8488907"/>
              <a:gd name="connsiteY69" fmla="*/ 327546 h 4735773"/>
              <a:gd name="connsiteX70" fmla="*/ 7833815 w 8488907"/>
              <a:gd name="connsiteY70" fmla="*/ 40943 h 4735773"/>
              <a:gd name="connsiteX71" fmla="*/ 8488907 w 8488907"/>
              <a:gd name="connsiteY71" fmla="*/ 40943 h 4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488907" h="4735773">
                <a:moveTo>
                  <a:pt x="0" y="13648"/>
                </a:moveTo>
                <a:lnTo>
                  <a:pt x="627797" y="0"/>
                </a:lnTo>
                <a:lnTo>
                  <a:pt x="736979" y="545911"/>
                </a:lnTo>
                <a:lnTo>
                  <a:pt x="736979" y="941696"/>
                </a:lnTo>
                <a:lnTo>
                  <a:pt x="668740" y="1214651"/>
                </a:lnTo>
                <a:lnTo>
                  <a:pt x="668740" y="1528549"/>
                </a:lnTo>
                <a:lnTo>
                  <a:pt x="846161" y="2169994"/>
                </a:lnTo>
                <a:lnTo>
                  <a:pt x="846161" y="2511188"/>
                </a:lnTo>
                <a:lnTo>
                  <a:pt x="832513" y="2743200"/>
                </a:lnTo>
                <a:lnTo>
                  <a:pt x="750627" y="3261815"/>
                </a:lnTo>
                <a:cubicBezTo>
                  <a:pt x="765179" y="3407346"/>
                  <a:pt x="764274" y="3352573"/>
                  <a:pt x="764274" y="3425588"/>
                </a:cubicBezTo>
                <a:lnTo>
                  <a:pt x="805218" y="3589361"/>
                </a:lnTo>
                <a:lnTo>
                  <a:pt x="818865" y="3671248"/>
                </a:lnTo>
                <a:lnTo>
                  <a:pt x="736979" y="3848669"/>
                </a:lnTo>
                <a:lnTo>
                  <a:pt x="750627" y="4053385"/>
                </a:lnTo>
                <a:lnTo>
                  <a:pt x="791570" y="4162567"/>
                </a:lnTo>
                <a:lnTo>
                  <a:pt x="1023582" y="4503761"/>
                </a:lnTo>
                <a:lnTo>
                  <a:pt x="1214650" y="4558352"/>
                </a:lnTo>
                <a:lnTo>
                  <a:pt x="1596788" y="4612943"/>
                </a:lnTo>
                <a:lnTo>
                  <a:pt x="1828800" y="4572000"/>
                </a:lnTo>
                <a:lnTo>
                  <a:pt x="1910686" y="4599296"/>
                </a:lnTo>
                <a:lnTo>
                  <a:pt x="2169994" y="4694830"/>
                </a:lnTo>
                <a:lnTo>
                  <a:pt x="2402006" y="4640239"/>
                </a:lnTo>
                <a:lnTo>
                  <a:pt x="2661313" y="4667535"/>
                </a:lnTo>
                <a:lnTo>
                  <a:pt x="2947916" y="4626591"/>
                </a:lnTo>
                <a:lnTo>
                  <a:pt x="3234519" y="4612943"/>
                </a:lnTo>
                <a:lnTo>
                  <a:pt x="3398292" y="4572000"/>
                </a:lnTo>
                <a:lnTo>
                  <a:pt x="3521122" y="4572000"/>
                </a:lnTo>
                <a:lnTo>
                  <a:pt x="3562065" y="4612943"/>
                </a:lnTo>
                <a:lnTo>
                  <a:pt x="3903259" y="4735773"/>
                </a:lnTo>
                <a:lnTo>
                  <a:pt x="4135271" y="4626591"/>
                </a:lnTo>
                <a:cubicBezTo>
                  <a:pt x="4262623" y="4612441"/>
                  <a:pt x="4216906" y="4612943"/>
                  <a:pt x="4271749" y="4612943"/>
                </a:cubicBezTo>
                <a:lnTo>
                  <a:pt x="4353636" y="4612943"/>
                </a:lnTo>
                <a:lnTo>
                  <a:pt x="4558352" y="4558352"/>
                </a:lnTo>
                <a:lnTo>
                  <a:pt x="4844955" y="4531057"/>
                </a:lnTo>
                <a:lnTo>
                  <a:pt x="5090615" y="4531057"/>
                </a:lnTo>
                <a:lnTo>
                  <a:pt x="5254388" y="4449170"/>
                </a:lnTo>
                <a:lnTo>
                  <a:pt x="5295331" y="4462818"/>
                </a:lnTo>
                <a:lnTo>
                  <a:pt x="5732059" y="4585648"/>
                </a:lnTo>
                <a:lnTo>
                  <a:pt x="5800298" y="4503761"/>
                </a:lnTo>
                <a:lnTo>
                  <a:pt x="5977719" y="4517409"/>
                </a:lnTo>
                <a:lnTo>
                  <a:pt x="6100549" y="4531057"/>
                </a:lnTo>
                <a:lnTo>
                  <a:pt x="6387152" y="4476466"/>
                </a:lnTo>
                <a:lnTo>
                  <a:pt x="6578221" y="4449170"/>
                </a:lnTo>
                <a:lnTo>
                  <a:pt x="6810233" y="4449170"/>
                </a:lnTo>
                <a:lnTo>
                  <a:pt x="7055892" y="4449170"/>
                </a:lnTo>
                <a:lnTo>
                  <a:pt x="7178722" y="4449170"/>
                </a:lnTo>
                <a:lnTo>
                  <a:pt x="7287904" y="4503761"/>
                </a:lnTo>
                <a:lnTo>
                  <a:pt x="7588155" y="4449170"/>
                </a:lnTo>
                <a:lnTo>
                  <a:pt x="7820167" y="4517409"/>
                </a:lnTo>
                <a:lnTo>
                  <a:pt x="7888406" y="4421875"/>
                </a:lnTo>
                <a:lnTo>
                  <a:pt x="7970292" y="4353636"/>
                </a:lnTo>
                <a:lnTo>
                  <a:pt x="8147713" y="3916908"/>
                </a:lnTo>
                <a:lnTo>
                  <a:pt x="8215952" y="3657600"/>
                </a:lnTo>
                <a:lnTo>
                  <a:pt x="8147713" y="3179929"/>
                </a:lnTo>
                <a:lnTo>
                  <a:pt x="8120418" y="2906973"/>
                </a:lnTo>
                <a:lnTo>
                  <a:pt x="8079474" y="2661314"/>
                </a:lnTo>
                <a:lnTo>
                  <a:pt x="8134065" y="2497540"/>
                </a:lnTo>
                <a:lnTo>
                  <a:pt x="8147713" y="2347415"/>
                </a:lnTo>
                <a:lnTo>
                  <a:pt x="8134065" y="2197290"/>
                </a:lnTo>
                <a:lnTo>
                  <a:pt x="8134065" y="2183642"/>
                </a:lnTo>
                <a:lnTo>
                  <a:pt x="8134065" y="1842448"/>
                </a:lnTo>
                <a:lnTo>
                  <a:pt x="8106770" y="1774209"/>
                </a:lnTo>
                <a:lnTo>
                  <a:pt x="8011236" y="1487606"/>
                </a:lnTo>
                <a:lnTo>
                  <a:pt x="8011236" y="1296537"/>
                </a:lnTo>
                <a:lnTo>
                  <a:pt x="7983940" y="1037230"/>
                </a:lnTo>
                <a:lnTo>
                  <a:pt x="7983940" y="1037230"/>
                </a:lnTo>
                <a:lnTo>
                  <a:pt x="7902053" y="736979"/>
                </a:lnTo>
                <a:lnTo>
                  <a:pt x="7874758" y="641445"/>
                </a:lnTo>
                <a:lnTo>
                  <a:pt x="7806519" y="327546"/>
                </a:lnTo>
                <a:lnTo>
                  <a:pt x="7833815" y="40943"/>
                </a:lnTo>
                <a:lnTo>
                  <a:pt x="8488907" y="40943"/>
                </a:lnTo>
              </a:path>
            </a:pathLst>
          </a:cu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0" name="Straight Connector 1049"/>
          <p:cNvCxnSpPr/>
          <p:nvPr/>
        </p:nvCxnSpPr>
        <p:spPr>
          <a:xfrm>
            <a:off x="626010" y="1023063"/>
            <a:ext cx="40352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628243" y="1033948"/>
            <a:ext cx="370368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648200" y="1016726"/>
            <a:ext cx="37036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5785" y="983874"/>
            <a:ext cx="436728" cy="473675"/>
            <a:chOff x="395785" y="983874"/>
            <a:chExt cx="436728" cy="473675"/>
          </a:xfrm>
        </p:grpSpPr>
        <p:sp>
          <p:nvSpPr>
            <p:cNvPr id="1051" name="Oval 1050"/>
            <p:cNvSpPr/>
            <p:nvPr/>
          </p:nvSpPr>
          <p:spPr>
            <a:xfrm>
              <a:off x="581298" y="983874"/>
              <a:ext cx="117565" cy="11756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5785" y="1034468"/>
              <a:ext cx="436728" cy="423081"/>
            </a:xfrm>
            <a:custGeom>
              <a:avLst/>
              <a:gdLst>
                <a:gd name="connsiteX0" fmla="*/ 0 w 436728"/>
                <a:gd name="connsiteY0" fmla="*/ 423081 h 423081"/>
                <a:gd name="connsiteX1" fmla="*/ 259308 w 436728"/>
                <a:gd name="connsiteY1" fmla="*/ 0 h 423081"/>
                <a:gd name="connsiteX2" fmla="*/ 436728 w 436728"/>
                <a:gd name="connsiteY2" fmla="*/ 409433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728" h="423081">
                  <a:moveTo>
                    <a:pt x="0" y="423081"/>
                  </a:moveTo>
                  <a:lnTo>
                    <a:pt x="259308" y="0"/>
                  </a:lnTo>
                  <a:lnTo>
                    <a:pt x="436728" y="409433"/>
                  </a:lnTo>
                </a:path>
              </a:pathLst>
            </a:cu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66463" y="970811"/>
            <a:ext cx="436728" cy="516178"/>
            <a:chOff x="8166463" y="970811"/>
            <a:chExt cx="436728" cy="516178"/>
          </a:xfrm>
        </p:grpSpPr>
        <p:sp>
          <p:nvSpPr>
            <p:cNvPr id="66" name="Oval 65"/>
            <p:cNvSpPr/>
            <p:nvPr/>
          </p:nvSpPr>
          <p:spPr>
            <a:xfrm>
              <a:off x="8279676" y="970811"/>
              <a:ext cx="117565" cy="11756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8166463" y="1063908"/>
              <a:ext cx="436728" cy="423081"/>
            </a:xfrm>
            <a:custGeom>
              <a:avLst/>
              <a:gdLst>
                <a:gd name="connsiteX0" fmla="*/ 0 w 436728"/>
                <a:gd name="connsiteY0" fmla="*/ 423081 h 423081"/>
                <a:gd name="connsiteX1" fmla="*/ 259308 w 436728"/>
                <a:gd name="connsiteY1" fmla="*/ 0 h 423081"/>
                <a:gd name="connsiteX2" fmla="*/ 436728 w 436728"/>
                <a:gd name="connsiteY2" fmla="*/ 409433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728" h="423081">
                  <a:moveTo>
                    <a:pt x="0" y="423081"/>
                  </a:moveTo>
                  <a:lnTo>
                    <a:pt x="259308" y="0"/>
                  </a:lnTo>
                  <a:lnTo>
                    <a:pt x="436728" y="409433"/>
                  </a:lnTo>
                </a:path>
              </a:pathLst>
            </a:cu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25537" y="533400"/>
            <a:ext cx="10668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5289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'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092337" y="764232"/>
            <a:ext cx="3010989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953589" y="762000"/>
            <a:ext cx="3010989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308725" y="2928443"/>
            <a:ext cx="11196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295400" y="3352800"/>
            <a:ext cx="1119696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73816" y="2564674"/>
            <a:ext cx="552558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aligula" pitchFamily="2" charset="0"/>
              </a:rPr>
              <a:t>6" steel cable </a:t>
            </a:r>
            <a:r>
              <a:rPr lang="en-US" sz="3200" b="1" dirty="0" smtClean="0">
                <a:solidFill>
                  <a:srgbClr val="002060"/>
                </a:solidFill>
                <a:latin typeface="Caligula" pitchFamily="2" charset="0"/>
              </a:rPr>
              <a:t>~ Jesus' works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75410" y="3028092"/>
            <a:ext cx="552558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aligula" pitchFamily="2" charset="0"/>
              </a:rPr>
              <a:t>Cotton thread </a:t>
            </a:r>
            <a:r>
              <a:rPr lang="en-US" sz="3200" b="1" dirty="0" smtClean="0">
                <a:solidFill>
                  <a:srgbClr val="002060"/>
                </a:solidFill>
                <a:latin typeface="Caligula" pitchFamily="2" charset="0"/>
              </a:rPr>
              <a:t>~ My works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11585" y="957539"/>
            <a:ext cx="594279" cy="980522"/>
            <a:chOff x="6858000" y="2558867"/>
            <a:chExt cx="594279" cy="980522"/>
          </a:xfrm>
        </p:grpSpPr>
        <p:grpSp>
          <p:nvGrpSpPr>
            <p:cNvPr id="40" name="Group 39"/>
            <p:cNvGrpSpPr/>
            <p:nvPr/>
          </p:nvGrpSpPr>
          <p:grpSpPr>
            <a:xfrm>
              <a:off x="6858000" y="2558867"/>
              <a:ext cx="594279" cy="980522"/>
              <a:chOff x="6858000" y="2558867"/>
              <a:chExt cx="594279" cy="980522"/>
            </a:xfrm>
          </p:grpSpPr>
          <p:sp>
            <p:nvSpPr>
              <p:cNvPr id="1033" name="Oval 1032"/>
              <p:cNvSpPr/>
              <p:nvPr/>
            </p:nvSpPr>
            <p:spPr>
              <a:xfrm>
                <a:off x="7067887" y="2558867"/>
                <a:ext cx="84821" cy="93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159779" y="2558867"/>
                <a:ext cx="84821" cy="93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5" name="Straight Connector 1034"/>
              <p:cNvCxnSpPr>
                <a:stCxn id="42" idx="2"/>
              </p:cNvCxnSpPr>
              <p:nvPr/>
            </p:nvCxnSpPr>
            <p:spPr>
              <a:xfrm flipH="1">
                <a:off x="7152710" y="2605768"/>
                <a:ext cx="7069" cy="1880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6" name="Trapezoid 1035"/>
              <p:cNvSpPr/>
              <p:nvPr/>
            </p:nvSpPr>
            <p:spPr>
              <a:xfrm>
                <a:off x="6858000" y="3094698"/>
                <a:ext cx="594279" cy="162856"/>
              </a:xfrm>
              <a:prstGeom prst="trapezoi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/>
              <p:cNvSpPr/>
              <p:nvPr/>
            </p:nvSpPr>
            <p:spPr>
              <a:xfrm rot="16200000">
                <a:off x="6784936" y="2881796"/>
                <a:ext cx="742623" cy="572563"/>
              </a:xfrm>
              <a:prstGeom prst="arc">
                <a:avLst>
                  <a:gd name="adj1" fmla="val 16200000"/>
                  <a:gd name="adj2" fmla="val 53815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 rot="7129815">
              <a:off x="7238389" y="3217684"/>
              <a:ext cx="174043" cy="848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7129815">
              <a:off x="7152674" y="3225740"/>
              <a:ext cx="174043" cy="848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 rot="1630646">
              <a:off x="6898640" y="2936721"/>
              <a:ext cx="225532" cy="65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19485793">
              <a:off x="7187600" y="2927649"/>
              <a:ext cx="225532" cy="65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30646">
              <a:off x="7184487" y="3153941"/>
              <a:ext cx="225532" cy="65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30646">
              <a:off x="7100495" y="3164453"/>
              <a:ext cx="225532" cy="65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5" name="Group 1044"/>
            <p:cNvGrpSpPr/>
            <p:nvPr/>
          </p:nvGrpSpPr>
          <p:grpSpPr>
            <a:xfrm>
              <a:off x="7095497" y="2840960"/>
              <a:ext cx="142320" cy="338272"/>
              <a:chOff x="5765630" y="3329275"/>
              <a:chExt cx="76711" cy="236271"/>
            </a:xfrm>
            <a:solidFill>
              <a:schemeClr val="bg1"/>
            </a:solidFill>
          </p:grpSpPr>
          <p:sp>
            <p:nvSpPr>
              <p:cNvPr id="1042" name="Smiley Face 1041"/>
              <p:cNvSpPr/>
              <p:nvPr/>
            </p:nvSpPr>
            <p:spPr>
              <a:xfrm>
                <a:off x="5765630" y="3329275"/>
                <a:ext cx="76711" cy="99725"/>
              </a:xfrm>
              <a:prstGeom prst="smileyFace">
                <a:avLst/>
              </a:prstGeom>
              <a:grp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Rounded Rectangle 1042"/>
              <p:cNvSpPr/>
              <p:nvPr/>
            </p:nvSpPr>
            <p:spPr>
              <a:xfrm>
                <a:off x="5765630" y="3429000"/>
                <a:ext cx="76711" cy="136546"/>
              </a:xfrm>
              <a:prstGeom prst="roundRect">
                <a:avLst/>
              </a:prstGeom>
              <a:grp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9232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4798E-6 L 0.69861 2.94798E-6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4" grpId="0"/>
      <p:bldP spid="34" grpId="1"/>
      <p:bldP spid="38" grpId="0"/>
      <p:bldP spid="38" grpId="1"/>
      <p:bldP spid="84" grpId="0"/>
      <p:bldP spid="8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Murphy's First Law for Wives: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If you ask your husband to pick up five items at the store and then you add one more as an afterthought, he will forget two of the first five.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98968"/>
            <a:ext cx="82296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  <a:latin typeface="Caligula" pitchFamily="2" charset="0"/>
              </a:rPr>
              <a:t>Lerman's</a:t>
            </a:r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 Law of Technology: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Any technical problem can be overcome given enough time and money.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91418"/>
            <a:ext cx="80010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Corollary:</a:t>
            </a:r>
            <a:r>
              <a:rPr lang="en-US" sz="2800" b="1" dirty="0">
                <a:solidFill>
                  <a:srgbClr val="C00000"/>
                </a:solidFill>
                <a:latin typeface="Caligul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You are never given enough time or money.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53568"/>
            <a:ext cx="82296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Law of the Search: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The first place to look for anything is the last place you would expect to find </a:t>
            </a:r>
            <a:r>
              <a:rPr lang="en-US" sz="2800" b="1" dirty="0" smtClean="0">
                <a:solidFill>
                  <a:srgbClr val="002060"/>
                </a:solidFill>
                <a:latin typeface="Caligula" pitchFamily="2" charset="0"/>
              </a:rPr>
              <a:t>it.</a:t>
            </a:r>
            <a:endParaRPr lang="en-US" sz="28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36705"/>
            <a:ext cx="80010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Corollary:</a:t>
            </a:r>
            <a:r>
              <a:rPr lang="en-US" sz="2800" b="1" dirty="0">
                <a:solidFill>
                  <a:srgbClr val="C00000"/>
                </a:solidFill>
                <a:latin typeface="Caligula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It will not be in the last place you expect to find it.</a:t>
            </a:r>
          </a:p>
        </p:txBody>
      </p:sp>
    </p:spTree>
    <p:extLst>
      <p:ext uri="{BB962C8B-B14F-4D97-AF65-F5344CB8AC3E}">
        <p14:creationId xmlns:p14="http://schemas.microsoft.com/office/powerpoint/2010/main" xmlns="" val="169507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Kauffman's Paradox of the Corporation: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The less important you are to the corporation, the more your tardiness or absence is noticed.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7550"/>
            <a:ext cx="82296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The Salary Axiom: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The pay raise is just large enough to increase your taxes and just small enough to have no effect on your take-home pay.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064825"/>
            <a:ext cx="82296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Miller's Law of Insurance: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Insurance covers everything except what happens.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938650"/>
            <a:ext cx="82296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Kenny's Law of Auto Repair: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The part requiring the most consistent repair or replacement will be housed in the most inaccessible location.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1291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The Grocery Bag Law: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The candy bar you planned to eat on the way home from the market is hidden at the bottom of the grocery bag.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7550"/>
            <a:ext cx="82296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Yeager's Law: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Washing machines break down only during the wash cycle.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631375"/>
            <a:ext cx="80010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Corollary: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All breakdowns occur on the plumber's day off.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17075"/>
            <a:ext cx="82296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  <a:latin typeface="Caligula" pitchFamily="2" charset="0"/>
              </a:rPr>
              <a:t>Lampner's</a:t>
            </a:r>
            <a:r>
              <a:rPr lang="en-US" sz="2800" b="1" dirty="0">
                <a:solidFill>
                  <a:srgbClr val="800000"/>
                </a:solidFill>
                <a:latin typeface="Caligula" pitchFamily="2" charset="0"/>
              </a:rPr>
              <a:t> Law of Employment: </a:t>
            </a:r>
            <a:r>
              <a:rPr lang="en-US" sz="2800" b="1" dirty="0">
                <a:solidFill>
                  <a:srgbClr val="002060"/>
                </a:solidFill>
                <a:latin typeface="Caligula" pitchFamily="2" charset="0"/>
              </a:rPr>
              <a:t>When leaving work late, you will go unnoticed. When you leave work early, you will meet the boss in the parking lot.</a:t>
            </a:r>
          </a:p>
        </p:txBody>
      </p:sp>
    </p:spTree>
    <p:extLst>
      <p:ext uri="{BB962C8B-B14F-4D97-AF65-F5344CB8AC3E}">
        <p14:creationId xmlns:p14="http://schemas.microsoft.com/office/powerpoint/2010/main" xmlns="" val="17103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6" grpId="2"/>
      <p:bldP spid="8" grpId="0"/>
      <p:bldP spid="8" grpId="1"/>
      <p:bldP spid="8" grpId="2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2" t="10529" r="1" b="6878"/>
          <a:stretch/>
        </p:blipFill>
        <p:spPr>
          <a:xfrm>
            <a:off x="1251501" y="395400"/>
            <a:ext cx="6646464" cy="5243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1219200"/>
            <a:ext cx="1410780" cy="384559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3775"/>
              </a:avLst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Galatia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1114" y="431198"/>
            <a:ext cx="5141686" cy="5141684"/>
            <a:chOff x="1905000" y="722087"/>
            <a:chExt cx="5141686" cy="5141684"/>
          </a:xfrm>
        </p:grpSpPr>
        <p:pic>
          <p:nvPicPr>
            <p:cNvPr id="1026" name="Picture 2" descr="http://images.nationmaster.com/images/motw/united_states/usa_blank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077" t="35526" r="35862" b="11025"/>
            <a:stretch/>
          </p:blipFill>
          <p:spPr bwMode="auto">
            <a:xfrm>
              <a:off x="1905000" y="722087"/>
              <a:ext cx="5141686" cy="5141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10000" y="13716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Kansas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3505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Texas</a:t>
              </a:r>
              <a:endParaRPr lang="en-US" sz="28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54714" y="2006025"/>
            <a:ext cx="145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Galatia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9687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7759" y="439387"/>
            <a:ext cx="783099" cy="32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GOD'S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376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Personal </a:t>
            </a:r>
            <a:r>
              <a:rPr lang="en-US" sz="4000" b="1" dirty="0" err="1">
                <a:solidFill>
                  <a:srgbClr val="800000"/>
                </a:solidFill>
                <a:latin typeface="Caligula" pitchFamily="2" charset="0"/>
              </a:rPr>
              <a:t>e</a:t>
            </a:r>
            <a:r>
              <a:rPr lang="en-US" sz="4000" b="1" dirty="0" err="1" smtClean="0">
                <a:solidFill>
                  <a:srgbClr val="800000"/>
                </a:solidFill>
                <a:latin typeface="Caligula" pitchFamily="2" charset="0"/>
              </a:rPr>
              <a:t>xperince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 with </a:t>
            </a:r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(1-2)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0793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Primary doctrine of </a:t>
            </a:r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(3-4)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82798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Practical application in </a:t>
            </a:r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(5-6)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7359" y="439387"/>
            <a:ext cx="783099" cy="32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GRACE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858000" y="685800"/>
            <a:ext cx="529759" cy="2743200"/>
          </a:xfrm>
          <a:prstGeom prst="rightBrac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64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/>
      <p:bldP spid="3" grpId="2"/>
      <p:bldP spid="15" grpId="0"/>
      <p:bldP spid="15" grpId="2"/>
      <p:bldP spid="16" grpId="0"/>
      <p:bldP spid="16" grpId="2"/>
      <p:bldP spid="12" grpId="1"/>
      <p:bldP spid="12" grpId="2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783099" cy="32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GRACE</a:t>
            </a:r>
            <a:endParaRPr lang="en-US" sz="4000" b="1" dirty="0">
              <a:solidFill>
                <a:srgbClr val="002060"/>
              </a:solidFill>
              <a:latin typeface="Caligul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6376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o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d's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056589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Caligula" pitchFamily="2" charset="0"/>
              </a:rPr>
              <a:t>iches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64903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t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2414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Caligula" pitchFamily="2" charset="0"/>
              </a:rPr>
              <a:t>h</a:t>
            </a:r>
            <a:r>
              <a:rPr lang="en-US" sz="4000" b="1" dirty="0" err="1" smtClean="0">
                <a:solidFill>
                  <a:srgbClr val="800000"/>
                </a:solidFill>
                <a:latin typeface="Caligula" pitchFamily="2" charset="0"/>
              </a:rPr>
              <a:t>rist's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28448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Caligula" pitchFamily="2" charset="0"/>
              </a:rPr>
              <a:t>xpense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435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"God's unmerited 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favor" 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4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From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~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– </a:t>
            </a:r>
            <a:r>
              <a:rPr lang="en-US" sz="4000" b="1" i="1" dirty="0">
                <a:solidFill>
                  <a:srgbClr val="800000"/>
                </a:solidFill>
                <a:latin typeface="Caligula" pitchFamily="2" charset="0"/>
              </a:rPr>
              <a:t>out from among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32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5969888"/>
            <a:ext cx="43996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Galatians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69888"/>
            <a:ext cx="2458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>
              <a:bevelT w="152400" h="158750"/>
            </a:sp3d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glow rad="228600">
                    <a:srgbClr val="ECD890"/>
                  </a:glow>
                </a:effectLst>
                <a:latin typeface="Grant" pitchFamily="2" charset="0"/>
              </a:rPr>
              <a:t>1:1-8</a:t>
            </a:r>
            <a:endParaRPr lang="en-US" sz="4000" b="1" dirty="0">
              <a:solidFill>
                <a:srgbClr val="800000"/>
              </a:solidFill>
              <a:effectLst>
                <a:glow rad="228600">
                  <a:srgbClr val="ECD890"/>
                </a:glow>
              </a:effectLst>
              <a:latin typeface="Gra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For</a:t>
            </a:r>
            <a:r>
              <a:rPr lang="en-US" sz="4000" b="1" dirty="0">
                <a:latin typeface="Caligula" pitchFamily="2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Caligula" pitchFamily="2" charset="0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Caligula" pitchFamily="2" charset="0"/>
              </a:rPr>
              <a:t>our </a:t>
            </a:r>
            <a:r>
              <a:rPr lang="en-US" sz="4000" b="1" dirty="0" smtClean="0">
                <a:solidFill>
                  <a:srgbClr val="002060"/>
                </a:solidFill>
                <a:latin typeface="Caligula" pitchFamily="2" charset="0"/>
              </a:rPr>
              <a:t>sins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) ~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huper</a:t>
            </a:r>
            <a:r>
              <a:rPr lang="en-US" sz="4000" b="1" i="1" dirty="0" smtClean="0">
                <a:solidFill>
                  <a:srgbClr val="800000"/>
                </a:solidFill>
                <a:latin typeface="Caligula" pitchFamily="2" charset="0"/>
              </a:rPr>
              <a:t>;</a:t>
            </a:r>
            <a:r>
              <a:rPr lang="en-US" sz="4000" b="1" dirty="0" smtClean="0">
                <a:solidFill>
                  <a:srgbClr val="800000"/>
                </a:solidFill>
                <a:latin typeface="Caligula" pitchFamily="2" charset="0"/>
              </a:rPr>
              <a:t> </a:t>
            </a:r>
            <a:r>
              <a:rPr lang="en-US" sz="4000" b="1" i="1" dirty="0" smtClean="0">
                <a:solidFill>
                  <a:srgbClr val="800000"/>
                </a:solidFill>
                <a:latin typeface="Caligula" pitchFamily="2" charset="0"/>
              </a:rPr>
              <a:t>above</a:t>
            </a:r>
            <a:r>
              <a:rPr lang="en-US" sz="4000" b="1" i="1" dirty="0">
                <a:solidFill>
                  <a:srgbClr val="800000"/>
                </a:solidFill>
                <a:latin typeface="Caligula" pitchFamily="2" charset="0"/>
              </a:rPr>
              <a:t>, beyond</a:t>
            </a:r>
            <a:endParaRPr lang="en-US" sz="4000" b="1" dirty="0">
              <a:solidFill>
                <a:srgbClr val="800000"/>
              </a:solidFill>
              <a:latin typeface="Caligu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8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wrap="square" rtlCol="0">
        <a:spAutoFit/>
      </a:bodyPr>
      <a:lstStyle>
        <a:defPPr>
          <a:defRPr sz="4000" b="1" dirty="0" smtClean="0">
            <a:solidFill>
              <a:srgbClr val="800000"/>
            </a:solidFill>
            <a:latin typeface="Caligula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571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Grant</vt:lpstr>
      <vt:lpstr>Calibri</vt:lpstr>
      <vt:lpstr>Caligula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49</cp:revision>
  <dcterms:created xsi:type="dcterms:W3CDTF">2011-09-01T03:24:24Z</dcterms:created>
  <dcterms:modified xsi:type="dcterms:W3CDTF">2011-09-06T17:38:58Z</dcterms:modified>
</cp:coreProperties>
</file>