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82" r:id="rId9"/>
    <p:sldId id="283" r:id="rId10"/>
    <p:sldId id="275" r:id="rId11"/>
    <p:sldId id="277" r:id="rId12"/>
    <p:sldId id="276" r:id="rId13"/>
    <p:sldId id="265" r:id="rId14"/>
    <p:sldId id="266" r:id="rId15"/>
    <p:sldId id="267" r:id="rId16"/>
    <p:sldId id="268" r:id="rId17"/>
    <p:sldId id="278" r:id="rId18"/>
    <p:sldId id="279" r:id="rId19"/>
    <p:sldId id="269" r:id="rId20"/>
    <p:sldId id="270" r:id="rId21"/>
    <p:sldId id="284" r:id="rId22"/>
    <p:sldId id="285" r:id="rId23"/>
    <p:sldId id="271" r:id="rId24"/>
    <p:sldId id="272" r:id="rId25"/>
    <p:sldId id="273" r:id="rId26"/>
    <p:sldId id="274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4" autoAdjust="0"/>
    <p:restoredTop sz="94660"/>
  </p:normalViewPr>
  <p:slideViewPr>
    <p:cSldViewPr snapToGrid="0">
      <p:cViewPr>
        <p:scale>
          <a:sx n="70" d="100"/>
          <a:sy n="70" d="100"/>
        </p:scale>
        <p:origin x="-215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7921831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Dan. 4:11-12 ~ </a:t>
            </a:r>
            <a:r>
              <a:rPr lang="en-US" sz="2900" baseline="30000" dirty="0"/>
              <a:t>11</a:t>
            </a:r>
            <a:r>
              <a:rPr lang="en-US" sz="2900" dirty="0"/>
              <a:t> </a:t>
            </a:r>
            <a:r>
              <a:rPr lang="en-US" sz="2900" dirty="0">
                <a:solidFill>
                  <a:srgbClr val="FFFF00"/>
                </a:solidFill>
              </a:rPr>
              <a:t>The tree grew and became strong; </a:t>
            </a:r>
          </a:p>
          <a:p>
            <a:r>
              <a:rPr lang="en-US" sz="2900" dirty="0">
                <a:solidFill>
                  <a:srgbClr val="FFFF00"/>
                </a:solidFill>
              </a:rPr>
              <a:t>Its height reached to the heavens, </a:t>
            </a:r>
          </a:p>
          <a:p>
            <a:r>
              <a:rPr lang="en-US" sz="2900" dirty="0">
                <a:solidFill>
                  <a:srgbClr val="FFFF00"/>
                </a:solidFill>
              </a:rPr>
              <a:t>And it could be seen to the ends of all the earth. </a:t>
            </a:r>
          </a:p>
          <a:p>
            <a:r>
              <a:rPr lang="en-US" sz="2900" baseline="30000" dirty="0"/>
              <a:t>12</a:t>
            </a:r>
            <a:r>
              <a:rPr lang="en-US" sz="2900" dirty="0"/>
              <a:t> </a:t>
            </a:r>
            <a:r>
              <a:rPr lang="en-US" sz="2900" dirty="0">
                <a:solidFill>
                  <a:srgbClr val="FFFF00"/>
                </a:solidFill>
              </a:rPr>
              <a:t>Its leaves </a:t>
            </a:r>
            <a:r>
              <a:rPr lang="en-US" sz="2900" i="1" dirty="0">
                <a:solidFill>
                  <a:srgbClr val="FFFF00"/>
                </a:solidFill>
              </a:rPr>
              <a:t>were</a:t>
            </a:r>
            <a:r>
              <a:rPr lang="en-US" sz="2900" dirty="0">
                <a:solidFill>
                  <a:srgbClr val="FFFF00"/>
                </a:solidFill>
              </a:rPr>
              <a:t> lovely, </a:t>
            </a:r>
          </a:p>
          <a:p>
            <a:r>
              <a:rPr lang="en-US" sz="2900" dirty="0">
                <a:solidFill>
                  <a:srgbClr val="FFFF00"/>
                </a:solidFill>
              </a:rPr>
              <a:t>Its fruit abundant, </a:t>
            </a:r>
          </a:p>
          <a:p>
            <a:r>
              <a:rPr lang="en-US" sz="2900" dirty="0">
                <a:solidFill>
                  <a:srgbClr val="FFFF00"/>
                </a:solidFill>
              </a:rPr>
              <a:t>And in it </a:t>
            </a:r>
            <a:r>
              <a:rPr lang="en-US" sz="2900" i="1" dirty="0">
                <a:solidFill>
                  <a:srgbClr val="FFFF00"/>
                </a:solidFill>
              </a:rPr>
              <a:t>was</a:t>
            </a:r>
            <a:r>
              <a:rPr lang="en-US" sz="2900" dirty="0">
                <a:solidFill>
                  <a:srgbClr val="FFFF00"/>
                </a:solidFill>
              </a:rPr>
              <a:t> food for all. </a:t>
            </a:r>
          </a:p>
          <a:p>
            <a:r>
              <a:rPr lang="en-US" sz="2900" dirty="0">
                <a:solidFill>
                  <a:srgbClr val="FFFF00"/>
                </a:solidFill>
              </a:rPr>
              <a:t>The beasts of the field found shade under it, </a:t>
            </a:r>
          </a:p>
          <a:p>
            <a:r>
              <a:rPr lang="en-US" sz="2900" dirty="0">
                <a:solidFill>
                  <a:srgbClr val="FFFF00"/>
                </a:solidFill>
              </a:rPr>
              <a:t>The birds of the heavens dwelt in its branches, </a:t>
            </a:r>
          </a:p>
          <a:p>
            <a:r>
              <a:rPr lang="en-US" sz="2900" dirty="0">
                <a:solidFill>
                  <a:srgbClr val="FFFF00"/>
                </a:solidFill>
              </a:rPr>
              <a:t>And all flesh was fed from it. </a:t>
            </a:r>
          </a:p>
        </p:txBody>
      </p:sp>
    </p:spTree>
    <p:extLst>
      <p:ext uri="{BB962C8B-B14F-4D97-AF65-F5344CB8AC3E}">
        <p14:creationId xmlns:p14="http://schemas.microsoft.com/office/powerpoint/2010/main" val="76880109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Matthew 13:31–32 ~ </a:t>
            </a:r>
            <a:r>
              <a:rPr lang="en-US" sz="3200" baseline="30000" dirty="0"/>
              <a:t>31 </a:t>
            </a:r>
            <a:r>
              <a:rPr lang="en-US" sz="3200" dirty="0">
                <a:solidFill>
                  <a:srgbClr val="FFFF00"/>
                </a:solidFill>
              </a:rPr>
              <a:t>Another parable He put forth to them, saying: "The kingdom of heaven is like a mustard seed, which a man took and sowed in his field, </a:t>
            </a:r>
            <a:r>
              <a:rPr lang="en-US" sz="3200" baseline="30000" dirty="0"/>
              <a:t>32 </a:t>
            </a:r>
            <a:r>
              <a:rPr lang="en-US" sz="3200" dirty="0">
                <a:solidFill>
                  <a:srgbClr val="FFFF00"/>
                </a:solidFill>
              </a:rPr>
              <a:t>which indeed is the least of all the seeds; but when it is grown it is greater than the herbs and becomes a tree, so that the birds of the air come and nest in its branches."</a:t>
            </a:r>
          </a:p>
        </p:txBody>
      </p:sp>
    </p:spTree>
    <p:extLst>
      <p:ext uri="{BB962C8B-B14F-4D97-AF65-F5344CB8AC3E}">
        <p14:creationId xmlns:p14="http://schemas.microsoft.com/office/powerpoint/2010/main" val="149938700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3784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16:18 ~ </a:t>
            </a:r>
            <a:r>
              <a:rPr lang="en-US" sz="3200" dirty="0">
                <a:solidFill>
                  <a:srgbClr val="FFFF00"/>
                </a:solidFill>
              </a:rPr>
              <a:t>Pride goes before destruction,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a haughty spirit before a fall.</a:t>
            </a:r>
          </a:p>
        </p:txBody>
      </p:sp>
    </p:spTree>
    <p:extLst>
      <p:ext uri="{BB962C8B-B14F-4D97-AF65-F5344CB8AC3E}">
        <p14:creationId xmlns:p14="http://schemas.microsoft.com/office/powerpoint/2010/main" val="260707378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2036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Uncircumcised</a:t>
            </a:r>
            <a:r>
              <a:rPr lang="en-US" sz="3200" dirty="0"/>
              <a:t> ~ unbelievers</a:t>
            </a:r>
          </a:p>
        </p:txBody>
      </p:sp>
    </p:spTree>
    <p:extLst>
      <p:ext uri="{BB962C8B-B14F-4D97-AF65-F5344CB8AC3E}">
        <p14:creationId xmlns:p14="http://schemas.microsoft.com/office/powerpoint/2010/main" val="82143497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2088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575" y="1072868"/>
            <a:ext cx="262220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Eze. 30:20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Apr. 28, 587 BC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8773" y="4305544"/>
            <a:ext cx="3839171" cy="90182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Siege of Jerusalem (Jan. 588 BC - Aug. 586 BC)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6195" y="1070893"/>
            <a:ext cx="262220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Eze. 31:1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Jun. 21, 587 BC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2203678" y="1903865"/>
            <a:ext cx="1522807" cy="1038994"/>
          </a:xfrm>
          <a:prstGeom prst="straightConnector1">
            <a:avLst/>
          </a:prstGeom>
          <a:ln w="38100">
            <a:solidFill>
              <a:srgbClr val="FFFFFF">
                <a:alpha val="7490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3895106" y="1901890"/>
            <a:ext cx="1042192" cy="1040969"/>
          </a:xfrm>
          <a:prstGeom prst="straightConnector1">
            <a:avLst/>
          </a:prstGeom>
          <a:ln w="38100">
            <a:solidFill>
              <a:srgbClr val="FFFFFF">
                <a:alpha val="7490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69788" y="2944099"/>
            <a:ext cx="8217011" cy="582014"/>
            <a:chOff x="469788" y="2944099"/>
            <a:chExt cx="8217011" cy="582014"/>
          </a:xfrm>
        </p:grpSpPr>
        <p:grpSp>
          <p:nvGrpSpPr>
            <p:cNvPr id="2" name="Group 1"/>
            <p:cNvGrpSpPr/>
            <p:nvPr/>
          </p:nvGrpSpPr>
          <p:grpSpPr>
            <a:xfrm>
              <a:off x="469788" y="2944099"/>
              <a:ext cx="8217011" cy="582014"/>
              <a:chOff x="1661808" y="2944099"/>
              <a:chExt cx="7024991" cy="58201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661808" y="2944099"/>
                <a:ext cx="7024991" cy="5530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806646" y="2973082"/>
                <a:ext cx="0" cy="55303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000286" y="2970453"/>
                <a:ext cx="0" cy="55303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93926" y="2967824"/>
                <a:ext cx="0" cy="55303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387566" y="2965195"/>
                <a:ext cx="0" cy="55303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581206" y="2962567"/>
                <a:ext cx="0" cy="55303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079713" y="3035409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587 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3037757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586 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86168" y="3043526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588 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88085" y="3033370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589 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84483" y="3048000"/>
              <a:ext cx="10403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 Rounded MT Bold" pitchFamily="34" charset="0"/>
                </a:rPr>
                <a:t>585 BC</a:t>
              </a:r>
              <a:endParaRPr lang="en-US" dirty="0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08885" y="2966186"/>
            <a:ext cx="3550141" cy="553031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3345338" y="2169674"/>
            <a:ext cx="580354" cy="3447023"/>
          </a:xfrm>
          <a:prstGeom prst="leftBrac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69395" y="1066800"/>
            <a:ext cx="2622205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Eze. 32:1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Mar. 3, 585 BC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20000" y="1905000"/>
            <a:ext cx="60497" cy="1037859"/>
          </a:xfrm>
          <a:prstGeom prst="straightConnector1">
            <a:avLst/>
          </a:prstGeom>
          <a:ln w="38100">
            <a:solidFill>
              <a:srgbClr val="FFFFFF">
                <a:alpha val="74902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1158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4" grpId="0" animBg="1"/>
      <p:bldP spid="3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8698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Monstere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tannim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– probably a Nile crocodile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0760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Wail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howl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9714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Carcass</a:t>
            </a:r>
            <a:r>
              <a:rPr lang="en-US" sz="3200" dirty="0"/>
              <a:t> ~ NASB, </a:t>
            </a:r>
            <a:r>
              <a:rPr lang="en-US" sz="3200" dirty="0">
                <a:solidFill>
                  <a:srgbClr val="FFFF00"/>
                </a:solidFill>
              </a:rPr>
              <a:t>refuse</a:t>
            </a:r>
            <a:r>
              <a:rPr lang="en-US" sz="3200" dirty="0"/>
              <a:t>; NIV, </a:t>
            </a:r>
            <a:r>
              <a:rPr lang="en-US" sz="3200" dirty="0">
                <a:solidFill>
                  <a:srgbClr val="FFFF00"/>
                </a:solidFill>
              </a:rPr>
              <a:t>remains</a:t>
            </a:r>
            <a:r>
              <a:rPr lang="en-US" sz="3200" dirty="0"/>
              <a:t>; KJV (literally), </a:t>
            </a:r>
            <a:r>
              <a:rPr lang="en-US" sz="3200" dirty="0">
                <a:solidFill>
                  <a:srgbClr val="FFFF00"/>
                </a:solidFill>
              </a:rPr>
              <a:t>height </a:t>
            </a:r>
          </a:p>
        </p:txBody>
      </p:sp>
    </p:spTree>
    <p:extLst>
      <p:ext uri="{BB962C8B-B14F-4D97-AF65-F5344CB8AC3E}">
        <p14:creationId xmlns:p14="http://schemas.microsoft.com/office/powerpoint/2010/main" val="96018577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544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U. S. ~ almost 250 years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286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Egypt ~ almost 2500 years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3282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56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Hell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sheol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(ESV, NASB)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7275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2079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Assyria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Asshur</a:t>
            </a:r>
          </a:p>
        </p:txBody>
      </p:sp>
    </p:spTree>
    <p:extLst>
      <p:ext uri="{BB962C8B-B14F-4D97-AF65-F5344CB8AC3E}">
        <p14:creationId xmlns:p14="http://schemas.microsoft.com/office/powerpoint/2010/main" val="98469873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6117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6580" r="15165" b="15734"/>
          <a:stretch/>
        </p:blipFill>
        <p:spPr bwMode="auto">
          <a:xfrm>
            <a:off x="447840" y="1219200"/>
            <a:ext cx="7141779" cy="495037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71800" y="1295400"/>
            <a:ext cx="1676400" cy="675620"/>
            <a:chOff x="3124200" y="1534180"/>
            <a:chExt cx="1676400" cy="675620"/>
          </a:xfrm>
        </p:grpSpPr>
        <p:sp>
          <p:nvSpPr>
            <p:cNvPr id="2" name="Oval 1"/>
            <p:cNvSpPr/>
            <p:nvPr/>
          </p:nvSpPr>
          <p:spPr>
            <a:xfrm>
              <a:off x="3425190" y="2057400"/>
              <a:ext cx="16764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4200" y="15341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Migdol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4876800"/>
            <a:ext cx="1676400" cy="685800"/>
            <a:chOff x="3276600" y="4876800"/>
            <a:chExt cx="1676400" cy="685800"/>
          </a:xfrm>
        </p:grpSpPr>
        <p:sp>
          <p:nvSpPr>
            <p:cNvPr id="10" name="Oval 9"/>
            <p:cNvSpPr/>
            <p:nvPr/>
          </p:nvSpPr>
          <p:spPr>
            <a:xfrm>
              <a:off x="3577590" y="4876800"/>
              <a:ext cx="16764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6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Syrene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07104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232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Apr. 29 587 BC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1039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819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June 21, 587 BC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8600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30-32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8813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zekiel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522</TotalTime>
  <Words>275</Words>
  <Application>Microsoft Office PowerPoint</Application>
  <PresentationFormat>On-screen Show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Ezekiel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16</cp:revision>
  <dcterms:created xsi:type="dcterms:W3CDTF">2013-11-19T20:00:50Z</dcterms:created>
  <dcterms:modified xsi:type="dcterms:W3CDTF">2013-11-21T18:31:24Z</dcterms:modified>
</cp:coreProperties>
</file>