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6" r:id="rId4"/>
    <p:sldId id="259" r:id="rId5"/>
    <p:sldId id="260" r:id="rId6"/>
    <p:sldId id="261" r:id="rId7"/>
    <p:sldId id="262" r:id="rId8"/>
    <p:sldId id="273" r:id="rId9"/>
    <p:sldId id="274" r:id="rId10"/>
    <p:sldId id="265" r:id="rId11"/>
    <p:sldId id="268" r:id="rId12"/>
    <p:sldId id="267" r:id="rId13"/>
    <p:sldId id="266" r:id="rId14"/>
    <p:sldId id="271" r:id="rId15"/>
    <p:sldId id="275" r:id="rId16"/>
    <p:sldId id="272" r:id="rId17"/>
    <p:sldId id="278" r:id="rId18"/>
    <p:sldId id="279" r:id="rId19"/>
    <p:sldId id="276" r:id="rId20"/>
    <p:sldId id="277" r:id="rId21"/>
    <p:sldId id="269" r:id="rId22"/>
    <p:sldId id="270" r:id="rId23"/>
    <p:sldId id="280"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8E8E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2166" y="-116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8A93D2-AD82-40CC-8037-12E1267FC806}" type="datetimeFigureOut">
              <a:rPr lang="en-US" smtClean="0"/>
              <a:pPr/>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3309064004"/>
      </p:ext>
    </p:extLst>
  </p:cSld>
  <p:clrMapOvr>
    <a:masterClrMapping/>
  </p:clrMapOvr>
  <p:transition spd="slow">
    <p:spli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A93D2-AD82-40CC-8037-12E1267FC806}" type="datetimeFigureOut">
              <a:rPr lang="en-US" smtClean="0"/>
              <a:pPr/>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882603750"/>
      </p:ext>
    </p:extLst>
  </p:cSld>
  <p:clrMapOvr>
    <a:masterClrMapping/>
  </p:clrMapOvr>
  <p:transition spd="slow">
    <p:spli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A93D2-AD82-40CC-8037-12E1267FC806}" type="datetimeFigureOut">
              <a:rPr lang="en-US" smtClean="0"/>
              <a:pPr/>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2626919147"/>
      </p:ext>
    </p:extLst>
  </p:cSld>
  <p:clrMapOvr>
    <a:masterClrMapping/>
  </p:clrMapOvr>
  <p:transition spd="slow">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A93D2-AD82-40CC-8037-12E1267FC806}" type="datetimeFigureOut">
              <a:rPr lang="en-US" smtClean="0"/>
              <a:pPr/>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3361921694"/>
      </p:ext>
    </p:extLst>
  </p:cSld>
  <p:clrMapOvr>
    <a:masterClrMapping/>
  </p:clrMapOvr>
  <p:transition spd="slow">
    <p:spli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8A93D2-AD82-40CC-8037-12E1267FC806}" type="datetimeFigureOut">
              <a:rPr lang="en-US" smtClean="0"/>
              <a:pPr/>
              <a:t>10/31/2013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882431352"/>
      </p:ext>
    </p:extLst>
  </p:cSld>
  <p:clrMapOvr>
    <a:masterClrMapping/>
  </p:clrMapOvr>
  <p:transition spd="slow">
    <p:spli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8A93D2-AD82-40CC-8037-12E1267FC806}" type="datetimeFigureOut">
              <a:rPr lang="en-US" smtClean="0"/>
              <a:pPr/>
              <a:t>10/31/2013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3018987241"/>
      </p:ext>
    </p:extLst>
  </p:cSld>
  <p:clrMapOvr>
    <a:masterClrMapping/>
  </p:clrMapOvr>
  <p:transition spd="slow">
    <p:spli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8A93D2-AD82-40CC-8037-12E1267FC806}" type="datetimeFigureOut">
              <a:rPr lang="en-US" smtClean="0"/>
              <a:pPr/>
              <a:t>10/31/2013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2698950281"/>
      </p:ext>
    </p:extLst>
  </p:cSld>
  <p:clrMapOvr>
    <a:masterClrMapping/>
  </p:clrMapOvr>
  <p:transition spd="slow">
    <p:spli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8A93D2-AD82-40CC-8037-12E1267FC806}" type="datetimeFigureOut">
              <a:rPr lang="en-US" smtClean="0"/>
              <a:pPr/>
              <a:t>10/31/2013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1528346418"/>
      </p:ext>
    </p:extLst>
  </p:cSld>
  <p:clrMapOvr>
    <a:masterClrMapping/>
  </p:clrMapOvr>
  <p:transition spd="slow">
    <p:spli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A93D2-AD82-40CC-8037-12E1267FC806}" type="datetimeFigureOut">
              <a:rPr lang="en-US" smtClean="0"/>
              <a:pPr/>
              <a:t>10/31/2013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4024489321"/>
      </p:ext>
    </p:extLst>
  </p:cSld>
  <p:clrMapOvr>
    <a:masterClrMapping/>
  </p:clrMapOvr>
  <p:transition spd="slow">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A93D2-AD82-40CC-8037-12E1267FC806}" type="datetimeFigureOut">
              <a:rPr lang="en-US" smtClean="0"/>
              <a:pPr/>
              <a:t>10/31/2013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152231652"/>
      </p:ext>
    </p:extLst>
  </p:cSld>
  <p:clrMapOvr>
    <a:masterClrMapping/>
  </p:clrMapOvr>
  <p:transition spd="slow">
    <p:spli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A93D2-AD82-40CC-8037-12E1267FC806}" type="datetimeFigureOut">
              <a:rPr lang="en-US" smtClean="0"/>
              <a:pPr/>
              <a:t>10/31/2013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3094398553"/>
      </p:ext>
    </p:extLst>
  </p:cSld>
  <p:clrMapOvr>
    <a:masterClrMapping/>
  </p:clrMapOvr>
  <p:transition spd="slow">
    <p:spli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8A93D2-AD82-40CC-8037-12E1267FC806}" type="datetimeFigureOut">
              <a:rPr lang="en-US" smtClean="0"/>
              <a:pPr/>
              <a:t>10/31/2013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EE68D5-F082-43EA-B7EF-465E8D503DF0}" type="slidenum">
              <a:rPr lang="en-US" smtClean="0"/>
              <a:pPr/>
              <a:t>‹#›</a:t>
            </a:fld>
            <a:endParaRPr lang="en-US"/>
          </a:p>
        </p:txBody>
      </p:sp>
    </p:spTree>
    <p:extLst>
      <p:ext uri="{BB962C8B-B14F-4D97-AF65-F5344CB8AC3E}">
        <p14:creationId xmlns:p14="http://schemas.microsoft.com/office/powerpoint/2010/main" xmlns="" val="328393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pli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169685" y="1676400"/>
            <a:ext cx="8348581" cy="3170099"/>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10000" dirty="0" smtClean="0">
                <a:solidFill>
                  <a:schemeClr val="bg1"/>
                </a:solidFill>
                <a:effectLst>
                  <a:glow rad="101600">
                    <a:schemeClr val="accent6">
                      <a:lumMod val="60000"/>
                      <a:lumOff val="40000"/>
                      <a:alpha val="60000"/>
                    </a:schemeClr>
                  </a:glow>
                </a:effectLst>
                <a:latin typeface="PT Taj Mahal" pitchFamily="2" charset="0"/>
              </a:rPr>
              <a:t>Ezekiel 23-24</a:t>
            </a:r>
            <a:endParaRPr lang="en-US" sz="10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xmlns="" val="2045547847"/>
      </p:ext>
    </p:extLst>
  </p:cSld>
  <p:clrMapOvr>
    <a:masterClrMapping/>
  </p:clrMapOvr>
  <p:transition spd="slow">
    <p:spli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23-24</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584775"/>
          </a:xfrm>
          <a:prstGeom prst="rect">
            <a:avLst/>
          </a:prstGeom>
          <a:noFill/>
        </p:spPr>
        <p:txBody>
          <a:bodyPr wrap="square" rtlCol="0">
            <a:spAutoFit/>
          </a:bodyPr>
          <a:lstStyle/>
          <a:p>
            <a:r>
              <a:rPr lang="en-US" sz="3200" dirty="0"/>
              <a:t>Jan. 15, 588 BC </a:t>
            </a:r>
            <a:endParaRPr lang="en-US" sz="3200" dirty="0">
              <a:solidFill>
                <a:schemeClr val="bg1"/>
              </a:solidFill>
              <a:latin typeface="Arial Rounded MT Bold" pitchFamily="34" charset="0"/>
            </a:endParaRPr>
          </a:p>
        </p:txBody>
      </p:sp>
    </p:spTree>
    <p:extLst>
      <p:ext uri="{BB962C8B-B14F-4D97-AF65-F5344CB8AC3E}">
        <p14:creationId xmlns:p14="http://schemas.microsoft.com/office/powerpoint/2010/main" xmlns="" val="1777162504"/>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23-24</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xmlns="" val="491137284"/>
      </p:ext>
    </p:extLst>
  </p:cSld>
  <p:clrMapOvr>
    <a:masterClrMapping/>
  </p:clrMapOvr>
  <p:transition spd="slow">
    <p:spli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23-24</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1077218"/>
          </a:xfrm>
          <a:prstGeom prst="rect">
            <a:avLst/>
          </a:prstGeom>
          <a:noFill/>
        </p:spPr>
        <p:txBody>
          <a:bodyPr wrap="square" rtlCol="0">
            <a:spAutoFit/>
          </a:bodyPr>
          <a:lstStyle/>
          <a:p>
            <a:r>
              <a:rPr lang="en-US" sz="3200" dirty="0">
                <a:solidFill>
                  <a:srgbClr val="FFFF00"/>
                </a:solidFill>
              </a:rPr>
              <a:t>Scum</a:t>
            </a:r>
            <a:r>
              <a:rPr lang="en-US" sz="3200" dirty="0"/>
              <a:t> ~ JFB, </a:t>
            </a:r>
            <a:r>
              <a:rPr lang="en-US" sz="3200" i="1" dirty="0"/>
              <a:t>poisonous scum</a:t>
            </a:r>
            <a:r>
              <a:rPr lang="en-US" sz="3200" dirty="0"/>
              <a:t>; NASB, </a:t>
            </a:r>
            <a:r>
              <a:rPr lang="en-US" sz="3200" dirty="0">
                <a:solidFill>
                  <a:srgbClr val="FFFF00"/>
                </a:solidFill>
              </a:rPr>
              <a:t>rust</a:t>
            </a:r>
          </a:p>
        </p:txBody>
      </p:sp>
    </p:spTree>
    <p:extLst>
      <p:ext uri="{BB962C8B-B14F-4D97-AF65-F5344CB8AC3E}">
        <p14:creationId xmlns:p14="http://schemas.microsoft.com/office/powerpoint/2010/main" xmlns="" val="4270811707"/>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23-24</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xmlns="" val="2798023058"/>
      </p:ext>
    </p:extLst>
  </p:cSld>
  <p:clrMapOvr>
    <a:masterClrMapping/>
  </p:clrMapOvr>
  <p:transition spd="slow">
    <p:spli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23-24</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5509200"/>
          </a:xfrm>
          <a:prstGeom prst="rect">
            <a:avLst/>
          </a:prstGeom>
          <a:noFill/>
        </p:spPr>
        <p:txBody>
          <a:bodyPr wrap="square" rtlCol="0">
            <a:spAutoFit/>
          </a:bodyPr>
          <a:lstStyle/>
          <a:p>
            <a:r>
              <a:rPr lang="en-US" sz="3100" dirty="0"/>
              <a:t>Lev. 17:13-14 ~ </a:t>
            </a:r>
            <a:r>
              <a:rPr lang="en-US" sz="3100" baseline="30000" dirty="0"/>
              <a:t>13</a:t>
            </a:r>
            <a:r>
              <a:rPr lang="en-US" sz="3100" dirty="0"/>
              <a:t> </a:t>
            </a:r>
            <a:r>
              <a:rPr lang="en-US" sz="3100" dirty="0">
                <a:solidFill>
                  <a:srgbClr val="FFFF00"/>
                </a:solidFill>
              </a:rPr>
              <a:t>Whatever man of the children of Israel, or of the strangers who dwell among you, who hunts and catches any animal or bird that may be eaten, he shall pour out its blood and cover it with dust; </a:t>
            </a:r>
            <a:r>
              <a:rPr lang="en-US" sz="3100" baseline="30000" dirty="0"/>
              <a:t>14</a:t>
            </a:r>
            <a:r>
              <a:rPr lang="en-US" sz="3100" dirty="0"/>
              <a:t> </a:t>
            </a:r>
            <a:r>
              <a:rPr lang="en-US" sz="3100" dirty="0">
                <a:solidFill>
                  <a:srgbClr val="FFFF00"/>
                </a:solidFill>
              </a:rPr>
              <a:t>for </a:t>
            </a:r>
            <a:r>
              <a:rPr lang="en-US" sz="3100" i="1" dirty="0">
                <a:solidFill>
                  <a:srgbClr val="FFFF00"/>
                </a:solidFill>
              </a:rPr>
              <a:t>it is</a:t>
            </a:r>
            <a:r>
              <a:rPr lang="en-US" sz="3100" dirty="0">
                <a:solidFill>
                  <a:srgbClr val="FFFF00"/>
                </a:solidFill>
              </a:rPr>
              <a:t> the life of all flesh. Its blood sustains its life. Therefore I said to the children of Israel, "You shall not eat the blood of any flesh, for the life of all flesh is its blood. Whoever eats it </a:t>
            </a:r>
            <a:r>
              <a:rPr lang="en-US" sz="3100" dirty="0" smtClean="0">
                <a:solidFill>
                  <a:srgbClr val="FFFF00"/>
                </a:solidFill>
              </a:rPr>
              <a:t>shall</a:t>
            </a:r>
          </a:p>
          <a:p>
            <a:r>
              <a:rPr lang="en-US" sz="3100" dirty="0" smtClean="0">
                <a:solidFill>
                  <a:srgbClr val="FFFF00"/>
                </a:solidFill>
              </a:rPr>
              <a:t>be </a:t>
            </a:r>
            <a:r>
              <a:rPr lang="en-US" sz="3100" dirty="0">
                <a:solidFill>
                  <a:srgbClr val="FFFF00"/>
                </a:solidFill>
              </a:rPr>
              <a:t>cut off."</a:t>
            </a:r>
          </a:p>
        </p:txBody>
      </p:sp>
    </p:spTree>
    <p:extLst>
      <p:ext uri="{BB962C8B-B14F-4D97-AF65-F5344CB8AC3E}">
        <p14:creationId xmlns:p14="http://schemas.microsoft.com/office/powerpoint/2010/main" xmlns="" val="2809992703"/>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23-24</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2062103"/>
          </a:xfrm>
          <a:prstGeom prst="rect">
            <a:avLst/>
          </a:prstGeom>
          <a:noFill/>
        </p:spPr>
        <p:txBody>
          <a:bodyPr wrap="square" rtlCol="0">
            <a:spAutoFit/>
          </a:bodyPr>
          <a:lstStyle/>
          <a:p>
            <a:r>
              <a:rPr lang="en-US" sz="3200" dirty="0"/>
              <a:t>Is. 5:20 ~ </a:t>
            </a:r>
            <a:r>
              <a:rPr lang="en-US" sz="3200" dirty="0">
                <a:solidFill>
                  <a:srgbClr val="FFFF00"/>
                </a:solidFill>
              </a:rPr>
              <a:t>Woe to those who call evil good, and good evil; Who put darkness for light, and light for darkness; Who put bitter for sweet, and sweet for bitter!</a:t>
            </a:r>
            <a:endParaRPr lang="en-US" sz="3100" dirty="0">
              <a:solidFill>
                <a:srgbClr val="FFFF00"/>
              </a:solidFill>
            </a:endParaRPr>
          </a:p>
        </p:txBody>
      </p:sp>
    </p:spTree>
    <p:extLst>
      <p:ext uri="{BB962C8B-B14F-4D97-AF65-F5344CB8AC3E}">
        <p14:creationId xmlns:p14="http://schemas.microsoft.com/office/powerpoint/2010/main" xmlns="" val="967607893"/>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23-24</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xmlns="" val="992694502"/>
      </p:ext>
    </p:extLst>
  </p:cSld>
  <p:clrMapOvr>
    <a:masterClrMapping/>
  </p:clrMapOvr>
  <p:transition spd="slow">
    <p:spli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23-24</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2554545"/>
          </a:xfrm>
          <a:prstGeom prst="rect">
            <a:avLst/>
          </a:prstGeom>
          <a:noFill/>
        </p:spPr>
        <p:txBody>
          <a:bodyPr wrap="square" rtlCol="0">
            <a:spAutoFit/>
          </a:bodyPr>
          <a:lstStyle/>
          <a:p>
            <a:r>
              <a:rPr lang="en-US" sz="3200" dirty="0"/>
              <a:t>1 Cor. 2:14 ~ </a:t>
            </a:r>
            <a:r>
              <a:rPr lang="en-US" sz="3200" dirty="0">
                <a:solidFill>
                  <a:srgbClr val="FFFF00"/>
                </a:solidFill>
              </a:rPr>
              <a:t>But the natural man does not receive the things of the Spirit of God, for they are foolishness to him; nor can he know </a:t>
            </a:r>
            <a:r>
              <a:rPr lang="en-US" sz="3200" i="1" dirty="0">
                <a:solidFill>
                  <a:srgbClr val="FFFF00"/>
                </a:solidFill>
              </a:rPr>
              <a:t>them</a:t>
            </a:r>
            <a:r>
              <a:rPr lang="en-US" sz="3200" dirty="0">
                <a:solidFill>
                  <a:srgbClr val="FFFF00"/>
                </a:solidFill>
              </a:rPr>
              <a:t>, because they are spiritually discerned.</a:t>
            </a:r>
          </a:p>
        </p:txBody>
      </p:sp>
    </p:spTree>
    <p:extLst>
      <p:ext uri="{BB962C8B-B14F-4D97-AF65-F5344CB8AC3E}">
        <p14:creationId xmlns:p14="http://schemas.microsoft.com/office/powerpoint/2010/main" xmlns="" val="3241352848"/>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23-24</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xmlns="" val="376659264"/>
      </p:ext>
    </p:extLst>
  </p:cSld>
  <p:clrMapOvr>
    <a:masterClrMapping/>
  </p:clrMapOvr>
  <p:transition spd="slow">
    <p:spli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23-24</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1077218"/>
          </a:xfrm>
          <a:prstGeom prst="rect">
            <a:avLst/>
          </a:prstGeom>
          <a:noFill/>
        </p:spPr>
        <p:txBody>
          <a:bodyPr wrap="square" rtlCol="0">
            <a:spAutoFit/>
          </a:bodyPr>
          <a:lstStyle/>
          <a:p>
            <a:r>
              <a:rPr lang="en-US" sz="3200" dirty="0">
                <a:solidFill>
                  <a:srgbClr val="FFFF00"/>
                </a:solidFill>
              </a:rPr>
              <a:t>Stroke</a:t>
            </a:r>
            <a:r>
              <a:rPr lang="en-US" sz="3200" dirty="0"/>
              <a:t> ~ KJV, 22x </a:t>
            </a:r>
            <a:r>
              <a:rPr lang="en-US" sz="3200" dirty="0">
                <a:solidFill>
                  <a:srgbClr val="FFFF00"/>
                </a:solidFill>
              </a:rPr>
              <a:t>plague(d)</a:t>
            </a:r>
            <a:r>
              <a:rPr lang="en-US" sz="3200" dirty="0"/>
              <a:t>; 3x </a:t>
            </a:r>
            <a:r>
              <a:rPr lang="en-US" sz="3200" dirty="0">
                <a:solidFill>
                  <a:srgbClr val="FFFF00"/>
                </a:solidFill>
              </a:rPr>
              <a:t>slaughter</a:t>
            </a:r>
            <a:endParaRPr lang="en-US" sz="3100" dirty="0">
              <a:solidFill>
                <a:srgbClr val="FFFF00"/>
              </a:solidFill>
            </a:endParaRPr>
          </a:p>
        </p:txBody>
      </p:sp>
    </p:spTree>
    <p:extLst>
      <p:ext uri="{BB962C8B-B14F-4D97-AF65-F5344CB8AC3E}">
        <p14:creationId xmlns:p14="http://schemas.microsoft.com/office/powerpoint/2010/main" xmlns="" val="2897867012"/>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23-24</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1077218"/>
          </a:xfrm>
          <a:prstGeom prst="rect">
            <a:avLst/>
          </a:prstGeom>
          <a:noFill/>
        </p:spPr>
        <p:txBody>
          <a:bodyPr wrap="square" rtlCol="0">
            <a:spAutoFit/>
          </a:bodyPr>
          <a:lstStyle/>
          <a:p>
            <a:r>
              <a:rPr lang="en-US" sz="3200" dirty="0">
                <a:solidFill>
                  <a:srgbClr val="FFFF00"/>
                </a:solidFill>
              </a:rPr>
              <a:t>Oholah</a:t>
            </a:r>
            <a:r>
              <a:rPr lang="en-US" sz="3200" dirty="0"/>
              <a:t> ~ </a:t>
            </a:r>
            <a:r>
              <a:rPr lang="en-US" sz="3200" i="1" dirty="0"/>
              <a:t>a </a:t>
            </a:r>
            <a:r>
              <a:rPr lang="en-US" sz="3200" i="1" dirty="0" smtClean="0"/>
              <a:t>tent </a:t>
            </a:r>
            <a:r>
              <a:rPr lang="en-US" sz="3200" dirty="0" smtClean="0"/>
              <a:t>(as </a:t>
            </a:r>
            <a:r>
              <a:rPr lang="en-US" sz="3200" dirty="0"/>
              <a:t>in a pagan worship </a:t>
            </a:r>
            <a:r>
              <a:rPr lang="en-US" sz="3200" dirty="0" smtClean="0"/>
              <a:t>site)</a:t>
            </a:r>
            <a:endParaRPr lang="en-US" sz="3200" dirty="0">
              <a:solidFill>
                <a:schemeClr val="bg1"/>
              </a:solidFill>
              <a:latin typeface="Arial Rounded MT Bold" pitchFamily="34" charset="0"/>
            </a:endParaRPr>
          </a:p>
        </p:txBody>
      </p:sp>
      <p:sp>
        <p:nvSpPr>
          <p:cNvPr id="7" name="TextBox 6"/>
          <p:cNvSpPr txBox="1"/>
          <p:nvPr/>
        </p:nvSpPr>
        <p:spPr>
          <a:xfrm>
            <a:off x="685800" y="1905000"/>
            <a:ext cx="8001000" cy="584775"/>
          </a:xfrm>
          <a:prstGeom prst="rect">
            <a:avLst/>
          </a:prstGeom>
          <a:noFill/>
        </p:spPr>
        <p:txBody>
          <a:bodyPr wrap="square" rtlCol="0">
            <a:spAutoFit/>
          </a:bodyPr>
          <a:lstStyle/>
          <a:p>
            <a:pPr marL="344488" indent="-344488">
              <a:buFont typeface="Arial" pitchFamily="34" charset="0"/>
              <a:buChar char="•"/>
            </a:pPr>
            <a:r>
              <a:rPr lang="en-US" sz="3200" i="1" dirty="0" smtClean="0">
                <a:solidFill>
                  <a:schemeClr val="bg1"/>
                </a:solidFill>
              </a:rPr>
              <a:t> </a:t>
            </a:r>
            <a:r>
              <a:rPr lang="en-US" sz="3200" dirty="0" smtClean="0">
                <a:solidFill>
                  <a:srgbClr val="FFFF00"/>
                </a:solidFill>
              </a:rPr>
              <a:t>Oholibah</a:t>
            </a:r>
            <a:r>
              <a:rPr lang="en-US" sz="3200" dirty="0" smtClean="0"/>
              <a:t>  ~ </a:t>
            </a:r>
            <a:r>
              <a:rPr lang="en-US" sz="3200" i="1" dirty="0" smtClean="0"/>
              <a:t>My </a:t>
            </a:r>
            <a:r>
              <a:rPr lang="en-US" sz="3200" i="1" dirty="0"/>
              <a:t>tent is in her</a:t>
            </a:r>
            <a:endParaRPr lang="en-US" sz="3200" dirty="0">
              <a:solidFill>
                <a:srgbClr val="FFFF00"/>
              </a:solidFill>
            </a:endParaRPr>
          </a:p>
        </p:txBody>
      </p:sp>
    </p:spTree>
    <p:extLst>
      <p:ext uri="{BB962C8B-B14F-4D97-AF65-F5344CB8AC3E}">
        <p14:creationId xmlns:p14="http://schemas.microsoft.com/office/powerpoint/2010/main" xmlns="" val="3093186527"/>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23-24</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xmlns="" val="3945431912"/>
      </p:ext>
    </p:extLst>
  </p:cSld>
  <p:clrMapOvr>
    <a:masterClrMapping/>
  </p:clrMapOvr>
  <p:transition spd="slow">
    <p:spli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23-24</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584775"/>
          </a:xfrm>
          <a:prstGeom prst="rect">
            <a:avLst/>
          </a:prstGeom>
          <a:noFill/>
        </p:spPr>
        <p:txBody>
          <a:bodyPr wrap="square" rtlCol="0">
            <a:spAutoFit/>
          </a:bodyPr>
          <a:lstStyle/>
          <a:p>
            <a:r>
              <a:rPr lang="en-US" sz="3200" dirty="0">
                <a:solidFill>
                  <a:srgbClr val="FFFF00"/>
                </a:solidFill>
              </a:rPr>
              <a:t>Bind your turban </a:t>
            </a:r>
            <a:r>
              <a:rPr lang="en-US" sz="3200" dirty="0"/>
              <a:t>~ KJV, </a:t>
            </a:r>
            <a:r>
              <a:rPr lang="en-US" sz="3200" dirty="0">
                <a:solidFill>
                  <a:srgbClr val="FFFF00"/>
                </a:solidFill>
              </a:rPr>
              <a:t>bind the tire </a:t>
            </a:r>
          </a:p>
        </p:txBody>
      </p:sp>
      <p:sp>
        <p:nvSpPr>
          <p:cNvPr id="6" name="TextBox 5"/>
          <p:cNvSpPr txBox="1"/>
          <p:nvPr/>
        </p:nvSpPr>
        <p:spPr>
          <a:xfrm>
            <a:off x="457200" y="2467100"/>
            <a:ext cx="8229600" cy="2062103"/>
          </a:xfrm>
          <a:prstGeom prst="rect">
            <a:avLst/>
          </a:prstGeom>
          <a:noFill/>
        </p:spPr>
        <p:txBody>
          <a:bodyPr wrap="square" rtlCol="0">
            <a:spAutoFit/>
          </a:bodyPr>
          <a:lstStyle/>
          <a:p>
            <a:r>
              <a:rPr lang="en-US" sz="3200" dirty="0"/>
              <a:t>Message ~ </a:t>
            </a:r>
            <a:r>
              <a:rPr lang="en-US" sz="3200" dirty="0">
                <a:solidFill>
                  <a:srgbClr val="FFFF00"/>
                </a:solidFill>
              </a:rPr>
              <a:t>Keep your grief to yourself. No public mourning. Get dressed as usual and go about your work—none of the usual funeral rituals.</a:t>
            </a:r>
          </a:p>
        </p:txBody>
      </p:sp>
      <p:sp>
        <p:nvSpPr>
          <p:cNvPr id="7" name="TextBox 6"/>
          <p:cNvSpPr txBox="1"/>
          <p:nvPr/>
        </p:nvSpPr>
        <p:spPr>
          <a:xfrm>
            <a:off x="457200" y="1420175"/>
            <a:ext cx="8229600" cy="1077218"/>
          </a:xfrm>
          <a:prstGeom prst="rect">
            <a:avLst/>
          </a:prstGeom>
          <a:noFill/>
        </p:spPr>
        <p:txBody>
          <a:bodyPr wrap="square" rtlCol="0">
            <a:spAutoFit/>
          </a:bodyPr>
          <a:lstStyle/>
          <a:p>
            <a:r>
              <a:rPr lang="en-US" sz="3200" dirty="0">
                <a:solidFill>
                  <a:srgbClr val="FFFF00"/>
                </a:solidFill>
              </a:rPr>
              <a:t>Bread of sorrow </a:t>
            </a:r>
            <a:r>
              <a:rPr lang="en-US" sz="3200" dirty="0"/>
              <a:t>~ </a:t>
            </a:r>
            <a:r>
              <a:rPr lang="en-US" sz="3200" dirty="0" smtClean="0"/>
              <a:t>KJV, NASB, </a:t>
            </a:r>
            <a:r>
              <a:rPr lang="en-US" sz="3200" dirty="0">
                <a:solidFill>
                  <a:srgbClr val="FFFF00"/>
                </a:solidFill>
              </a:rPr>
              <a:t>bread of </a:t>
            </a:r>
            <a:r>
              <a:rPr lang="en-US" sz="3200" dirty="0" smtClean="0">
                <a:solidFill>
                  <a:srgbClr val="FFFF00"/>
                </a:solidFill>
              </a:rPr>
              <a:t>men </a:t>
            </a:r>
            <a:r>
              <a:rPr lang="en-US" sz="3200" dirty="0"/>
              <a:t>(literal)</a:t>
            </a:r>
            <a:endParaRPr lang="en-US" sz="3200" dirty="0">
              <a:solidFill>
                <a:srgbClr val="FFFF00"/>
              </a:solidFill>
            </a:endParaRPr>
          </a:p>
        </p:txBody>
      </p:sp>
    </p:spTree>
    <p:extLst>
      <p:ext uri="{BB962C8B-B14F-4D97-AF65-F5344CB8AC3E}">
        <p14:creationId xmlns:p14="http://schemas.microsoft.com/office/powerpoint/2010/main" xmlns="" val="1375921998"/>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par>
                          <p:cTn id="17" fill="hold">
                            <p:stCondLst>
                              <p:cond delay="500"/>
                            </p:stCondLst>
                            <p:childTnLst>
                              <p:par>
                                <p:cTn id="18" presetID="9" presetClass="emph" presetSubtype="0" grpId="1" nodeType="afterEffect">
                                  <p:stCondLst>
                                    <p:cond delay="0"/>
                                  </p:stCondLst>
                                  <p:childTnLst>
                                    <p:set>
                                      <p:cBhvr rctx="PPT">
                                        <p:cTn id="19" dur="indefinite"/>
                                        <p:tgtEl>
                                          <p:spTgt spid="5"/>
                                        </p:tgtEl>
                                        <p:attrNameLst>
                                          <p:attrName>style.opacity</p:attrName>
                                        </p:attrNameLst>
                                      </p:cBhvr>
                                      <p:to>
                                        <p:strVal val="0.5"/>
                                      </p:to>
                                    </p:set>
                                    <p:animEffect filter="image" prLst="opacity: 0.5">
                                      <p:cBhvr rctx="IE">
                                        <p:cTn id="20" dur="indefinite"/>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500"/>
                            </p:stCondLst>
                            <p:childTnLst>
                              <p:par>
                                <p:cTn id="29" presetID="9" presetClass="emph" presetSubtype="0" grpId="1" nodeType="afterEffect">
                                  <p:stCondLst>
                                    <p:cond delay="0"/>
                                  </p:stCondLst>
                                  <p:childTnLst>
                                    <p:set>
                                      <p:cBhvr rctx="PPT">
                                        <p:cTn id="30" dur="indefinite"/>
                                        <p:tgtEl>
                                          <p:spTgt spid="7"/>
                                        </p:tgtEl>
                                        <p:attrNameLst>
                                          <p:attrName>style.opacity</p:attrName>
                                        </p:attrNameLst>
                                      </p:cBhvr>
                                      <p:to>
                                        <p:strVal val="0.5"/>
                                      </p:to>
                                    </p:set>
                                    <p:animEffect filter="image" prLst="opacity: 0.5">
                                      <p:cBhvr rctx="IE">
                                        <p:cTn id="31" dur="indefinite"/>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7" grpId="0"/>
      <p:bldP spid="7"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23-24</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xmlns="" val="23832124"/>
      </p:ext>
    </p:extLst>
  </p:cSld>
  <p:clrMapOvr>
    <a:masterClrMapping/>
  </p:clrMapOvr>
  <p:transition spd="slow">
    <p:spli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23-24</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1077218"/>
          </a:xfrm>
          <a:prstGeom prst="rect">
            <a:avLst/>
          </a:prstGeom>
          <a:noFill/>
        </p:spPr>
        <p:txBody>
          <a:bodyPr wrap="square" rtlCol="0">
            <a:spAutoFit/>
          </a:bodyPr>
          <a:lstStyle/>
          <a:p>
            <a:r>
              <a:rPr lang="en-US" sz="3200" dirty="0"/>
              <a:t>Two important lessons of Bible prophecy:</a:t>
            </a:r>
            <a:endParaRPr lang="en-US" sz="3200" dirty="0">
              <a:solidFill>
                <a:srgbClr val="FFFF00"/>
              </a:solidFill>
            </a:endParaRPr>
          </a:p>
        </p:txBody>
      </p:sp>
      <p:sp>
        <p:nvSpPr>
          <p:cNvPr id="6" name="TextBox 5"/>
          <p:cNvSpPr txBox="1"/>
          <p:nvPr/>
        </p:nvSpPr>
        <p:spPr>
          <a:xfrm>
            <a:off x="685800" y="2965573"/>
            <a:ext cx="8001000" cy="1077218"/>
          </a:xfrm>
          <a:prstGeom prst="rect">
            <a:avLst/>
          </a:prstGeom>
          <a:noFill/>
        </p:spPr>
        <p:txBody>
          <a:bodyPr wrap="square" rtlCol="0">
            <a:spAutoFit/>
          </a:bodyPr>
          <a:lstStyle/>
          <a:p>
            <a:pPr marL="341313" indent="-341313">
              <a:buFont typeface="Arial" panose="020B0604020202020204" pitchFamily="34" charset="0"/>
              <a:buChar char="•"/>
            </a:pPr>
            <a:r>
              <a:rPr lang="en-US" sz="3200" dirty="0"/>
              <a:t>And every one of them have so far been fulfilled literally</a:t>
            </a:r>
          </a:p>
        </p:txBody>
      </p:sp>
      <p:sp>
        <p:nvSpPr>
          <p:cNvPr id="7" name="TextBox 6"/>
          <p:cNvSpPr txBox="1"/>
          <p:nvPr/>
        </p:nvSpPr>
        <p:spPr>
          <a:xfrm>
            <a:off x="685800" y="1918648"/>
            <a:ext cx="8001000" cy="1077218"/>
          </a:xfrm>
          <a:prstGeom prst="rect">
            <a:avLst/>
          </a:prstGeom>
          <a:noFill/>
        </p:spPr>
        <p:txBody>
          <a:bodyPr wrap="square" rtlCol="0">
            <a:spAutoFit/>
          </a:bodyPr>
          <a:lstStyle/>
          <a:p>
            <a:pPr marL="341313" indent="-341313">
              <a:buFont typeface="Arial" panose="020B0604020202020204" pitchFamily="34" charset="0"/>
              <a:buChar char="•"/>
            </a:pPr>
            <a:r>
              <a:rPr lang="en-US" sz="3200" dirty="0"/>
              <a:t>The Bible currently has a 100% track record fulfilling prophecy</a:t>
            </a:r>
            <a:endParaRPr lang="en-US" sz="3200" dirty="0">
              <a:solidFill>
                <a:srgbClr val="FFFF00"/>
              </a:solidFill>
            </a:endParaRPr>
          </a:p>
        </p:txBody>
      </p:sp>
    </p:spTree>
    <p:extLst>
      <p:ext uri="{BB962C8B-B14F-4D97-AF65-F5344CB8AC3E}">
        <p14:creationId xmlns:p14="http://schemas.microsoft.com/office/powerpoint/2010/main" xmlns="" val="3699740307"/>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par>
                          <p:cTn id="24" fill="hold">
                            <p:stCondLst>
                              <p:cond delay="500"/>
                            </p:stCondLst>
                            <p:childTnLst>
                              <p:par>
                                <p:cTn id="25" presetID="9" presetClass="emph" presetSubtype="0" grpId="1" nodeType="afterEffect">
                                  <p:stCondLst>
                                    <p:cond delay="0"/>
                                  </p:stCondLst>
                                  <p:childTnLst>
                                    <p:set>
                                      <p:cBhvr rctx="PPT">
                                        <p:cTn id="26" dur="indefinite"/>
                                        <p:tgtEl>
                                          <p:spTgt spid="7"/>
                                        </p:tgtEl>
                                        <p:attrNameLst>
                                          <p:attrName>style.opacity</p:attrName>
                                        </p:attrNameLst>
                                      </p:cBhvr>
                                      <p:to>
                                        <p:strVal val="0.5"/>
                                      </p:to>
                                    </p:set>
                                    <p:animEffect filter="image" prLst="opacity: 0.5">
                                      <p:cBhvr rctx="IE">
                                        <p:cTn id="27" dur="indefinite"/>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7" grpId="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23-24</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xmlns="" val="4254726117"/>
      </p:ext>
    </p:extLst>
  </p:cSld>
  <p:clrMapOvr>
    <a:masterClrMapping/>
  </p:clrMapOvr>
  <p:transition spd="slow">
    <p:spli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23-24</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xmlns="" val="3208147082"/>
      </p:ext>
    </p:extLst>
  </p:cSld>
  <p:clrMapOvr>
    <a:masterClrMapping/>
  </p:clrMapOvr>
  <p:transition spd="slow">
    <p:spli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23-24</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grpSp>
        <p:nvGrpSpPr>
          <p:cNvPr id="9" name="Group 8"/>
          <p:cNvGrpSpPr/>
          <p:nvPr/>
        </p:nvGrpSpPr>
        <p:grpSpPr>
          <a:xfrm rot="228028">
            <a:off x="446451" y="1037859"/>
            <a:ext cx="4834721" cy="4762466"/>
            <a:chOff x="2525546" y="892008"/>
            <a:chExt cx="4518359" cy="4518360"/>
          </a:xfrm>
        </p:grpSpPr>
        <p:grpSp>
          <p:nvGrpSpPr>
            <p:cNvPr id="3" name="Group 2"/>
            <p:cNvGrpSpPr/>
            <p:nvPr/>
          </p:nvGrpSpPr>
          <p:grpSpPr>
            <a:xfrm>
              <a:off x="2525546" y="892008"/>
              <a:ext cx="4518359" cy="4518360"/>
              <a:chOff x="2525546" y="892008"/>
              <a:chExt cx="4518359" cy="4518360"/>
            </a:xfrm>
          </p:grpSpPr>
          <p:pic>
            <p:nvPicPr>
              <p:cNvPr id="1026" name="Picture 2" descr="http://rlv.zcache.com/big_mama_text_mug-r18e13124085e4b3fa79d4dd6fb23aacf_x7jgr_8byvr_32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25546" y="892008"/>
                <a:ext cx="4518359" cy="4518360"/>
              </a:xfrm>
              <a:prstGeom prst="rect">
                <a:avLst/>
              </a:prstGeom>
              <a:noFill/>
              <a:effectLst>
                <a:softEdge rad="127000"/>
              </a:effectLst>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3628849" y="2817826"/>
                <a:ext cx="2362200" cy="762000"/>
              </a:xfrm>
              <a:prstGeom prst="rect">
                <a:avLst/>
              </a:prstGeom>
              <a:gradFill flip="none" rotWithShape="1">
                <a:gsLst>
                  <a:gs pos="80000">
                    <a:srgbClr val="F3F3F3"/>
                  </a:gs>
                  <a:gs pos="0">
                    <a:schemeClr val="tx1">
                      <a:lumMod val="85000"/>
                    </a:schemeClr>
                  </a:gs>
                  <a:gs pos="39000">
                    <a:schemeClr val="bg1"/>
                  </a:gs>
                  <a:gs pos="99000">
                    <a:srgbClr val="E8E8E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3590245" y="2439392"/>
              <a:ext cx="2362200" cy="1754326"/>
            </a:xfrm>
            <a:prstGeom prst="rect">
              <a:avLst/>
            </a:prstGeom>
            <a:noFill/>
          </p:spPr>
          <p:txBody>
            <a:bodyPr wrap="square" rtlCol="0">
              <a:prstTxWarp prst="textCanDown">
                <a:avLst/>
              </a:prstTxWarp>
              <a:spAutoFit/>
            </a:bodyPr>
            <a:lstStyle/>
            <a:p>
              <a:pPr algn="ctr"/>
              <a:r>
                <a:rPr lang="en-US" sz="5400" dirty="0" smtClean="0">
                  <a:solidFill>
                    <a:srgbClr val="000000"/>
                  </a:solidFill>
                  <a:latin typeface="BubbleSoft" panose="00000400000000000000" pitchFamily="2" charset="0"/>
                </a:rPr>
                <a:t>Big</a:t>
              </a:r>
            </a:p>
            <a:p>
              <a:pPr algn="ctr"/>
              <a:r>
                <a:rPr lang="en-US" sz="5400" dirty="0" smtClean="0">
                  <a:solidFill>
                    <a:srgbClr val="000000"/>
                  </a:solidFill>
                  <a:latin typeface="BubbleSoft" panose="00000400000000000000" pitchFamily="2" charset="0"/>
                </a:rPr>
                <a:t>Mama</a:t>
              </a:r>
              <a:endParaRPr lang="en-US" sz="5400" dirty="0">
                <a:solidFill>
                  <a:srgbClr val="000000"/>
                </a:solidFill>
                <a:latin typeface="BubbleSoft" panose="00000400000000000000" pitchFamily="2" charset="0"/>
              </a:endParaRPr>
            </a:p>
          </p:txBody>
        </p:sp>
      </p:grpSp>
      <p:pic>
        <p:nvPicPr>
          <p:cNvPr id="5" name="Picture 2" descr="http://na.wwrd.com/content/ebiz/wwrdus/invt/798901365105/798901365105_lg.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1122853">
            <a:off x="5269862" y="2196404"/>
            <a:ext cx="2445374" cy="2445375"/>
          </a:xfrm>
          <a:prstGeom prst="rect">
            <a:avLst/>
          </a:prstGeom>
          <a:noFill/>
          <a:effectLst>
            <a:softEdge rad="1270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8952776"/>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par>
                          <p:cTn id="17" fill="hold">
                            <p:stCondLst>
                              <p:cond delay="500"/>
                            </p:stCondLst>
                            <p:childTnLst>
                              <p:par>
                                <p:cTn id="18" presetID="9" presetClass="emph" presetSubtype="0" nodeType="afterEffect">
                                  <p:stCondLst>
                                    <p:cond delay="0"/>
                                  </p:stCondLst>
                                  <p:childTnLst>
                                    <p:set>
                                      <p:cBhvr rctx="PPT">
                                        <p:cTn id="19" dur="indefinite"/>
                                        <p:tgtEl>
                                          <p:spTgt spid="5"/>
                                        </p:tgtEl>
                                        <p:attrNameLst>
                                          <p:attrName>style.opacity</p:attrName>
                                        </p:attrNameLst>
                                      </p:cBhvr>
                                      <p:to>
                                        <p:strVal val="0.5"/>
                                      </p:to>
                                    </p:set>
                                    <p:animEffect filter="image" prLst="opacity: 0.5">
                                      <p:cBhvr rctx="IE">
                                        <p:cTn id="20"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23-24</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xmlns="" val="2582275075"/>
      </p:ext>
    </p:extLst>
  </p:cSld>
  <p:clrMapOvr>
    <a:masterClrMapping/>
  </p:clrMapOvr>
  <p:transition spd="slow">
    <p:spli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23-24</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
        <p:nvSpPr>
          <p:cNvPr id="5" name="TextBox 4"/>
          <p:cNvSpPr txBox="1"/>
          <p:nvPr/>
        </p:nvSpPr>
        <p:spPr>
          <a:xfrm>
            <a:off x="457200" y="882868"/>
            <a:ext cx="8229600" cy="584775"/>
          </a:xfrm>
          <a:prstGeom prst="rect">
            <a:avLst/>
          </a:prstGeom>
          <a:noFill/>
        </p:spPr>
        <p:txBody>
          <a:bodyPr wrap="square" rtlCol="0">
            <a:spAutoFit/>
          </a:bodyPr>
          <a:lstStyle/>
          <a:p>
            <a:r>
              <a:rPr lang="en-US" sz="3200" dirty="0">
                <a:solidFill>
                  <a:srgbClr val="FFFF00"/>
                </a:solidFill>
              </a:rPr>
              <a:t>Tear at </a:t>
            </a:r>
            <a:r>
              <a:rPr lang="en-US" sz="3200" dirty="0"/>
              <a:t>~ KJV, </a:t>
            </a:r>
            <a:r>
              <a:rPr lang="en-US" sz="3200" dirty="0">
                <a:solidFill>
                  <a:srgbClr val="FFFF00"/>
                </a:solidFill>
              </a:rPr>
              <a:t>pluck off </a:t>
            </a:r>
            <a:r>
              <a:rPr lang="en-US" sz="3200" dirty="0"/>
              <a:t>(literal)</a:t>
            </a:r>
            <a:endParaRPr lang="en-US" sz="3200" dirty="0">
              <a:solidFill>
                <a:schemeClr val="bg1"/>
              </a:solidFill>
              <a:latin typeface="Arial Rounded MT Bold" pitchFamily="34" charset="0"/>
            </a:endParaRPr>
          </a:p>
        </p:txBody>
      </p:sp>
    </p:spTree>
    <p:extLst>
      <p:ext uri="{BB962C8B-B14F-4D97-AF65-F5344CB8AC3E}">
        <p14:creationId xmlns:p14="http://schemas.microsoft.com/office/powerpoint/2010/main" xmlns="" val="1268949689"/>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23-24</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xmlns="" val="3644148505"/>
      </p:ext>
    </p:extLst>
  </p:cSld>
  <p:clrMapOvr>
    <a:masterClrMapping/>
  </p:clrMapOvr>
  <p:transition spd="slow">
    <p:spli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23-24</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grpSp>
        <p:nvGrpSpPr>
          <p:cNvPr id="6" name="Group 5"/>
          <p:cNvGrpSpPr/>
          <p:nvPr/>
        </p:nvGrpSpPr>
        <p:grpSpPr>
          <a:xfrm>
            <a:off x="2035835" y="1170499"/>
            <a:ext cx="5256983" cy="4164332"/>
            <a:chOff x="2035835" y="1170499"/>
            <a:chExt cx="5256983" cy="4164332"/>
          </a:xfrm>
        </p:grpSpPr>
        <p:sp>
          <p:nvSpPr>
            <p:cNvPr id="7" name="Flowchart: Delay 6"/>
            <p:cNvSpPr/>
            <p:nvPr/>
          </p:nvSpPr>
          <p:spPr>
            <a:xfrm rot="16200000">
              <a:off x="2625316" y="796876"/>
              <a:ext cx="4027192" cy="5048718"/>
            </a:xfrm>
            <a:prstGeom prst="flowChartDelay">
              <a:avLst/>
            </a:prstGeom>
            <a:noFill/>
            <a:ln w="381000">
              <a:gradFill>
                <a:gsLst>
                  <a:gs pos="0">
                    <a:schemeClr val="tx1"/>
                  </a:gs>
                  <a:gs pos="91000">
                    <a:srgbClr val="FF7C80"/>
                  </a:gs>
                  <a:gs pos="100000">
                    <a:srgbClr val="FF00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8" name="TextBox 7"/>
            <p:cNvSpPr txBox="1"/>
            <p:nvPr/>
          </p:nvSpPr>
          <p:spPr>
            <a:xfrm rot="17700000">
              <a:off x="1889332" y="2587522"/>
              <a:ext cx="639862" cy="346855"/>
            </a:xfrm>
            <a:prstGeom prst="rect">
              <a:avLst/>
            </a:prstGeom>
            <a:noFill/>
          </p:spPr>
          <p:txBody>
            <a:bodyPr wrap="square" rtlCol="0">
              <a:prstTxWarp prst="textChevron">
                <a:avLst/>
              </a:prstTxWarp>
              <a:spAutoFit/>
            </a:bodyPr>
            <a:lstStyle/>
            <a:p>
              <a:pPr algn="ctr"/>
              <a:r>
                <a:rPr lang="en-US" sz="2400" dirty="0" smtClean="0">
                  <a:solidFill>
                    <a:srgbClr val="000000"/>
                  </a:solidFill>
                  <a:latin typeface="Eras Demi ITC" pitchFamily="34" charset="0"/>
                </a:rPr>
                <a:t>Me</a:t>
              </a:r>
            </a:p>
          </p:txBody>
        </p:sp>
        <p:sp>
          <p:nvSpPr>
            <p:cNvPr id="9" name="TextBox 8"/>
            <p:cNvSpPr txBox="1"/>
            <p:nvPr/>
          </p:nvSpPr>
          <p:spPr>
            <a:xfrm rot="21540000">
              <a:off x="3894582" y="1170499"/>
              <a:ext cx="1371600" cy="381541"/>
            </a:xfrm>
            <a:prstGeom prst="rect">
              <a:avLst/>
            </a:prstGeom>
            <a:noFill/>
          </p:spPr>
          <p:txBody>
            <a:bodyPr wrap="square" rtlCol="0">
              <a:prstTxWarp prst="textChevron">
                <a:avLst/>
              </a:prstTxWarp>
              <a:spAutoFit/>
            </a:bodyPr>
            <a:lstStyle/>
            <a:p>
              <a:pPr algn="ctr"/>
              <a:r>
                <a:rPr lang="en-US" sz="2400" dirty="0" smtClean="0">
                  <a:solidFill>
                    <a:srgbClr val="000000"/>
                  </a:solidFill>
                  <a:latin typeface="Eras Demi ITC" pitchFamily="34" charset="0"/>
                </a:rPr>
                <a:t>You</a:t>
              </a:r>
            </a:p>
          </p:txBody>
        </p:sp>
        <p:sp>
          <p:nvSpPr>
            <p:cNvPr id="10" name="TextBox 9"/>
            <p:cNvSpPr txBox="1"/>
            <p:nvPr/>
          </p:nvSpPr>
          <p:spPr>
            <a:xfrm rot="4320000">
              <a:off x="6478120" y="2578509"/>
              <a:ext cx="1133554" cy="495843"/>
            </a:xfrm>
            <a:prstGeom prst="rect">
              <a:avLst/>
            </a:prstGeom>
            <a:noFill/>
          </p:spPr>
          <p:txBody>
            <a:bodyPr wrap="square" rtlCol="0">
              <a:prstTxWarp prst="textChevron">
                <a:avLst>
                  <a:gd name="adj" fmla="val 38255"/>
                </a:avLst>
              </a:prstTxWarp>
              <a:spAutoFit/>
            </a:bodyPr>
            <a:lstStyle/>
            <a:p>
              <a:pPr algn="ctr"/>
              <a:r>
                <a:rPr lang="en-US" sz="2400" dirty="0" smtClean="0">
                  <a:solidFill>
                    <a:srgbClr val="000000"/>
                  </a:solidFill>
                  <a:latin typeface="Eras Demi ITC" pitchFamily="34" charset="0"/>
                </a:rPr>
                <a:t>Them</a:t>
              </a:r>
            </a:p>
          </p:txBody>
        </p:sp>
      </p:grpSp>
      <p:grpSp>
        <p:nvGrpSpPr>
          <p:cNvPr id="11" name="Group 10"/>
          <p:cNvGrpSpPr/>
          <p:nvPr/>
        </p:nvGrpSpPr>
        <p:grpSpPr>
          <a:xfrm rot="-5160000">
            <a:off x="4939520" y="1669336"/>
            <a:ext cx="0" cy="4572000"/>
            <a:chOff x="4800600" y="1219200"/>
            <a:chExt cx="0" cy="4572000"/>
          </a:xfrm>
        </p:grpSpPr>
        <p:cxnSp>
          <p:nvCxnSpPr>
            <p:cNvPr id="12" name="Straight Arrow Connector 11"/>
            <p:cNvCxnSpPr/>
            <p:nvPr/>
          </p:nvCxnSpPr>
          <p:spPr>
            <a:xfrm flipV="1">
              <a:off x="4800600" y="1219200"/>
              <a:ext cx="0" cy="2286000"/>
            </a:xfrm>
            <a:prstGeom prst="straightConnector1">
              <a:avLst/>
            </a:prstGeom>
            <a:ln w="1778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800600" y="3505200"/>
              <a:ext cx="0" cy="2286000"/>
            </a:xfrm>
            <a:prstGeom prst="straightConnector1">
              <a:avLst/>
            </a:prstGeom>
            <a:ln w="177800">
              <a:no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1854202" y="1066799"/>
            <a:ext cx="5537198" cy="4724401"/>
            <a:chOff x="1035050" y="609599"/>
            <a:chExt cx="5537198" cy="4724401"/>
          </a:xfrm>
        </p:grpSpPr>
        <p:sp>
          <p:nvSpPr>
            <p:cNvPr id="15" name="Flowchart: Delay 14"/>
            <p:cNvSpPr/>
            <p:nvPr/>
          </p:nvSpPr>
          <p:spPr>
            <a:xfrm rot="16200000">
              <a:off x="1528482" y="147918"/>
              <a:ext cx="4563041" cy="5486404"/>
            </a:xfrm>
            <a:prstGeom prst="flowChartDelay">
              <a:avLst/>
            </a:prstGeom>
            <a:noFill/>
            <a:ln w="1206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035050" y="3352800"/>
              <a:ext cx="5537198" cy="1819841"/>
            </a:xfrm>
            <a:prstGeom prst="rect">
              <a:avLst/>
            </a:prstGeom>
            <a:solidFill>
              <a:srgbClr val="FFFF0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225803" y="2971805"/>
              <a:ext cx="1219200" cy="914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760973" y="3210342"/>
              <a:ext cx="4313970" cy="2123658"/>
            </a:xfrm>
            <a:prstGeom prst="rect">
              <a:avLst/>
            </a:prstGeom>
            <a:noFill/>
          </p:spPr>
          <p:txBody>
            <a:bodyPr wrap="square" rtlCol="0">
              <a:spAutoFit/>
            </a:bodyPr>
            <a:lstStyle/>
            <a:p>
              <a:pPr algn="ctr"/>
              <a:r>
                <a:rPr lang="en-US" sz="6600" dirty="0" smtClean="0">
                  <a:solidFill>
                    <a:srgbClr val="000000"/>
                  </a:solidFill>
                  <a:latin typeface="Eras Demi ITC" pitchFamily="34" charset="0"/>
                </a:rPr>
                <a:t>Sin-o-meter</a:t>
              </a:r>
            </a:p>
          </p:txBody>
        </p:sp>
      </p:grpSp>
    </p:spTree>
    <p:extLst>
      <p:ext uri="{BB962C8B-B14F-4D97-AF65-F5344CB8AC3E}">
        <p14:creationId xmlns:p14="http://schemas.microsoft.com/office/powerpoint/2010/main" xmlns="" val="2944480172"/>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200000">
                                      <p:cBhvr>
                                        <p:cTn id="6" dur="2000" fill="hold"/>
                                        <p:tgtEl>
                                          <p:spTgt spid="11"/>
                                        </p:tgtEl>
                                        <p:attrNameLst>
                                          <p:attrName>r</p:attrName>
                                        </p:attrNameLst>
                                      </p:cBhvr>
                                    </p:animRot>
                                  </p:childTnLst>
                                </p:cTn>
                              </p:par>
                              <p:par>
                                <p:cTn id="7" presetID="22" presetClass="entr" presetSubtype="8" fill="hold" nodeType="withEffect">
                                  <p:stCondLst>
                                    <p:cond delay="150"/>
                                  </p:stCondLst>
                                  <p:childTnLst>
                                    <p:set>
                                      <p:cBhvr>
                                        <p:cTn id="8" dur="1" fill="hold">
                                          <p:stCondLst>
                                            <p:cond delay="0"/>
                                          </p:stCondLst>
                                        </p:cTn>
                                        <p:tgtEl>
                                          <p:spTgt spid="6"/>
                                        </p:tgtEl>
                                        <p:attrNameLst>
                                          <p:attrName>style.visibility</p:attrName>
                                        </p:attrNameLst>
                                      </p:cBhvr>
                                      <p:to>
                                        <p:strVal val="visible"/>
                                      </p:to>
                                    </p:set>
                                    <p:animEffect transition="in" filter="wipe(left)">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2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0" y="-132795"/>
            <a:ext cx="7589619" cy="1015663"/>
          </a:xfrm>
          <a:prstGeom prst="rect">
            <a:avLst/>
          </a:prstGeom>
          <a:noFill/>
        </p:spPr>
        <p:txBody>
          <a:bodyPr wrap="square" rtlCol="0">
            <a:spAutoFit/>
            <a:scene3d>
              <a:camera prst="orthographicFront"/>
              <a:lightRig rig="threePt" dir="t"/>
            </a:scene3d>
            <a:sp3d extrusionH="57150" contourW="12700" prstMaterial="dkEdge">
              <a:bevelT w="152400" h="152400" prst="angle"/>
              <a:extrusionClr>
                <a:schemeClr val="tx1">
                  <a:lumMod val="50000"/>
                  <a:lumOff val="50000"/>
                </a:schemeClr>
              </a:extrusionClr>
              <a:contourClr>
                <a:schemeClr val="tx1">
                  <a:lumMod val="85000"/>
                  <a:lumOff val="15000"/>
                </a:schemeClr>
              </a:contourClr>
            </a:sp3d>
          </a:bodyPr>
          <a:lstStyle/>
          <a:p>
            <a:r>
              <a:rPr lang="en-US" sz="6000" dirty="0" smtClean="0">
                <a:solidFill>
                  <a:schemeClr val="bg1"/>
                </a:solidFill>
                <a:effectLst>
                  <a:glow rad="101600">
                    <a:schemeClr val="accent6">
                      <a:lumMod val="60000"/>
                      <a:lumOff val="40000"/>
                      <a:alpha val="60000"/>
                    </a:schemeClr>
                  </a:glow>
                </a:effectLst>
                <a:latin typeface="PT Taj Mahal" pitchFamily="2" charset="0"/>
              </a:rPr>
              <a:t>Ezekiel 23-24</a:t>
            </a:r>
            <a:endParaRPr lang="en-US" sz="6000" dirty="0">
              <a:solidFill>
                <a:schemeClr val="bg1"/>
              </a:solidFill>
              <a:effectLst>
                <a:glow rad="101600">
                  <a:schemeClr val="accent6">
                    <a:lumMod val="60000"/>
                    <a:lumOff val="40000"/>
                    <a:alpha val="60000"/>
                  </a:schemeClr>
                </a:glow>
              </a:effectLst>
              <a:latin typeface="PT Taj Mahal" pitchFamily="2" charset="0"/>
            </a:endParaRPr>
          </a:p>
        </p:txBody>
      </p:sp>
    </p:spTree>
    <p:extLst>
      <p:ext uri="{BB962C8B-B14F-4D97-AF65-F5344CB8AC3E}">
        <p14:creationId xmlns:p14="http://schemas.microsoft.com/office/powerpoint/2010/main" xmlns="" val="3994010728"/>
      </p:ext>
    </p:extLst>
  </p:cSld>
  <p:clrMapOvr>
    <a:masterClrMapping/>
  </p:clrMapOvr>
  <p:transition spd="slow">
    <p:split/>
  </p:transition>
  <p:timing>
    <p:tnLst>
      <p:par>
        <p:cTn id="1" dur="indefinite" restart="never" nodeType="tmRoot"/>
      </p:par>
    </p:tnLst>
  </p:timing>
</p:sld>
</file>

<file path=ppt/theme/theme1.xml><?xml version="1.0" encoding="utf-8"?>
<a:theme xmlns:a="http://schemas.openxmlformats.org/drawingml/2006/main" name="Ezekiel">
  <a:themeElements>
    <a:clrScheme name="Ezekiel">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zekiel">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dirty="0">
            <a:solidFill>
              <a:schemeClr val="bg1"/>
            </a:solidFill>
            <a:latin typeface="Arial Rounded MT Bold"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Ezekiel</Template>
  <TotalTime>451</TotalTime>
  <Words>366</Words>
  <Application>Microsoft Office PowerPoint</Application>
  <PresentationFormat>On-screen Show (4:3)</PresentationFormat>
  <Paragraphs>46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Ezekiel</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Kathy</cp:lastModifiedBy>
  <cp:revision>15</cp:revision>
  <dcterms:created xsi:type="dcterms:W3CDTF">2013-10-30T13:11:58Z</dcterms:created>
  <dcterms:modified xsi:type="dcterms:W3CDTF">2013-10-31T16:35:56Z</dcterms:modified>
</cp:coreProperties>
</file>