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56" r:id="rId4"/>
    <p:sldId id="261" r:id="rId5"/>
    <p:sldId id="262" r:id="rId6"/>
    <p:sldId id="263" r:id="rId7"/>
    <p:sldId id="266" r:id="rId8"/>
    <p:sldId id="267" r:id="rId9"/>
    <p:sldId id="281" r:id="rId10"/>
    <p:sldId id="268" r:id="rId11"/>
    <p:sldId id="269" r:id="rId12"/>
    <p:sldId id="271" r:id="rId13"/>
    <p:sldId id="272" r:id="rId14"/>
    <p:sldId id="270" r:id="rId15"/>
    <p:sldId id="273" r:id="rId16"/>
    <p:sldId id="274" r:id="rId17"/>
    <p:sldId id="275" r:id="rId18"/>
    <p:sldId id="276" r:id="rId19"/>
    <p:sldId id="282" r:id="rId20"/>
    <p:sldId id="283" r:id="rId21"/>
    <p:sldId id="259" r:id="rId22"/>
    <p:sldId id="277" r:id="rId23"/>
    <p:sldId id="278" r:id="rId24"/>
    <p:sldId id="279" r:id="rId25"/>
    <p:sldId id="280" r:id="rId26"/>
    <p:sldId id="26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80" d="100"/>
          <a:sy n="80" d="100"/>
        </p:scale>
        <p:origin x="-1902" y="-10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7E71054-5B81-4EC5-94D9-41CE1B23C8A6}" type="datetimeFigureOut">
              <a:rPr lang="en-US" smtClean="0"/>
              <a:t>10/24/2013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FA90D2-5FE5-4CE3-976B-37DE0D289E2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161145-4DDD-4FD4-9C1C-C1DB242A43CC}" type="datetimeFigureOut">
              <a:rPr lang="en-US" smtClean="0"/>
              <a:t>10/24/2013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2E94EE-4A10-4F25-A23D-55323F2D645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E94EE-4A10-4F25-A23D-55323F2D6454}"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09064004"/>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603750"/>
      </p:ext>
    </p:extLst>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26919147"/>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61921694"/>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43135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1898724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98950281"/>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8346418"/>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4024489321"/>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231652"/>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94398553"/>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A93D2-AD82-40CC-8037-12E1267FC806}" type="datetimeFigureOut">
              <a:rPr lang="en-US" smtClean="0"/>
              <a:pPr/>
              <a:t>10/24/2013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2839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1676400"/>
            <a:ext cx="7589619" cy="1631216"/>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10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10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045547847"/>
      </p:ext>
    </p:extLst>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020653883"/>
      </p:ext>
    </p:extLst>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Overthrown</a:t>
            </a:r>
            <a:r>
              <a:rPr lang="en-US" sz="3200" dirty="0"/>
              <a:t> ~ better, </a:t>
            </a:r>
            <a:r>
              <a:rPr lang="en-US" sz="3200" dirty="0">
                <a:solidFill>
                  <a:srgbClr val="FFFF00"/>
                </a:solidFill>
              </a:rPr>
              <a:t>ruin</a:t>
            </a:r>
            <a:r>
              <a:rPr lang="en-US" sz="3200" dirty="0"/>
              <a:t> (NIV, NASB) or rubble</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128018634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pic>
        <p:nvPicPr>
          <p:cNvPr id="6" name="Picture 2" descr="lprophec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369587">
            <a:off x="826826" y="926955"/>
            <a:ext cx="7557025" cy="4473864"/>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1455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3046988"/>
          </a:xfrm>
          <a:prstGeom prst="rect">
            <a:avLst/>
          </a:prstGeom>
          <a:noFill/>
        </p:spPr>
        <p:txBody>
          <a:bodyPr wrap="square" rtlCol="0">
            <a:spAutoFit/>
          </a:bodyPr>
          <a:lstStyle/>
          <a:p>
            <a:r>
              <a:rPr lang="en-US" sz="3200" dirty="0"/>
              <a:t>Gen. 49:10 ~ </a:t>
            </a:r>
            <a:r>
              <a:rPr lang="en-US" sz="3200" dirty="0">
                <a:solidFill>
                  <a:srgbClr val="FFFF00"/>
                </a:solidFill>
              </a:rPr>
              <a:t>The scepter shall not depart from Judah,</a:t>
            </a:r>
          </a:p>
          <a:p>
            <a:r>
              <a:rPr lang="en-US" sz="3200" dirty="0" smtClean="0">
                <a:solidFill>
                  <a:srgbClr val="FFFF00"/>
                </a:solidFill>
              </a:rPr>
              <a:t>Nor </a:t>
            </a:r>
            <a:r>
              <a:rPr lang="en-US" sz="3200" dirty="0">
                <a:solidFill>
                  <a:srgbClr val="FFFF00"/>
                </a:solidFill>
              </a:rPr>
              <a:t>a lawgiver from between his feet,</a:t>
            </a:r>
          </a:p>
          <a:p>
            <a:r>
              <a:rPr lang="en-US" sz="3200" dirty="0">
                <a:solidFill>
                  <a:srgbClr val="FFFF00"/>
                </a:solidFill>
              </a:rPr>
              <a:t>Until Shiloh comes;</a:t>
            </a:r>
          </a:p>
          <a:p>
            <a:r>
              <a:rPr lang="en-US" sz="3200" dirty="0">
                <a:solidFill>
                  <a:srgbClr val="FFFF00"/>
                </a:solidFill>
              </a:rPr>
              <a:t>And to Him </a:t>
            </a:r>
            <a:r>
              <a:rPr lang="en-US" sz="3200" i="1" dirty="0">
                <a:solidFill>
                  <a:srgbClr val="FFFF00"/>
                </a:solidFill>
              </a:rPr>
              <a:t>shall be</a:t>
            </a:r>
            <a:r>
              <a:rPr lang="en-US" sz="3200" dirty="0">
                <a:solidFill>
                  <a:srgbClr val="FFFF00"/>
                </a:solidFill>
              </a:rPr>
              <a:t> the obedience of the people.</a:t>
            </a:r>
          </a:p>
        </p:txBody>
      </p:sp>
    </p:spTree>
    <p:extLst>
      <p:ext uri="{BB962C8B-B14F-4D97-AF65-F5344CB8AC3E}">
        <p14:creationId xmlns:p14="http://schemas.microsoft.com/office/powerpoint/2010/main" xmlns="" val="45932517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409947567"/>
      </p:ext>
    </p:extLst>
  </p:cSld>
  <p:clrMapOvr>
    <a:masterClrMapping/>
  </p:clrMapOvr>
  <p:transition spd="slow">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smtClean="0">
                <a:solidFill>
                  <a:srgbClr val="FFFF00"/>
                </a:solidFill>
              </a:rPr>
              <a:t>Reproach</a:t>
            </a:r>
            <a:r>
              <a:rPr lang="en-US" sz="3200" dirty="0" smtClean="0"/>
              <a:t> </a:t>
            </a:r>
            <a:r>
              <a:rPr lang="en-US" sz="3200" dirty="0"/>
              <a:t>~ NIV, </a:t>
            </a:r>
            <a:r>
              <a:rPr lang="en-US" sz="3200" dirty="0">
                <a:solidFill>
                  <a:srgbClr val="FFFF00"/>
                </a:solidFill>
              </a:rPr>
              <a:t>insults</a:t>
            </a:r>
          </a:p>
        </p:txBody>
      </p:sp>
    </p:spTree>
    <p:extLst>
      <p:ext uri="{BB962C8B-B14F-4D97-AF65-F5344CB8AC3E}">
        <p14:creationId xmlns:p14="http://schemas.microsoft.com/office/powerpoint/2010/main" xmlns="" val="240937950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825195948"/>
      </p:ext>
    </p:extLst>
  </p:cSld>
  <p:clrMapOvr>
    <a:masterClrMapping/>
  </p:clrMapOvr>
  <p:transition spd="slow">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569660"/>
          </a:xfrm>
          <a:prstGeom prst="rect">
            <a:avLst/>
          </a:prstGeom>
          <a:noFill/>
        </p:spPr>
        <p:txBody>
          <a:bodyPr wrap="square" rtlCol="0">
            <a:spAutoFit/>
          </a:bodyPr>
          <a:lstStyle/>
          <a:p>
            <a:r>
              <a:rPr lang="en-US" sz="3200" dirty="0"/>
              <a:t>Lev. 18:8 ~ </a:t>
            </a:r>
            <a:r>
              <a:rPr lang="en-US" sz="3200" dirty="0">
                <a:solidFill>
                  <a:srgbClr val="FFFF00"/>
                </a:solidFill>
              </a:rPr>
              <a:t>The nakedness of your father's wife you shall not uncover; it </a:t>
            </a:r>
            <a:r>
              <a:rPr lang="en-US" sz="3200" i="1" dirty="0">
                <a:solidFill>
                  <a:srgbClr val="FFFF00"/>
                </a:solidFill>
              </a:rPr>
              <a:t>is</a:t>
            </a:r>
            <a:r>
              <a:rPr lang="en-US" sz="3200" dirty="0">
                <a:solidFill>
                  <a:srgbClr val="FFFF00"/>
                </a:solidFill>
              </a:rPr>
              <a:t> your father's nakedness.</a:t>
            </a:r>
          </a:p>
        </p:txBody>
      </p:sp>
    </p:spTree>
    <p:extLst>
      <p:ext uri="{BB962C8B-B14F-4D97-AF65-F5344CB8AC3E}">
        <p14:creationId xmlns:p14="http://schemas.microsoft.com/office/powerpoint/2010/main" xmlns="" val="43295535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160121782"/>
      </p:ext>
    </p:extLst>
  </p:cSld>
  <p:clrMapOvr>
    <a:masterClrMapping/>
  </p:clrMapOvr>
  <p:transition spd="slow">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509200"/>
          </a:xfrm>
          <a:prstGeom prst="rect">
            <a:avLst/>
          </a:prstGeom>
          <a:noFill/>
        </p:spPr>
        <p:txBody>
          <a:bodyPr wrap="square" rtlCol="0">
            <a:spAutoFit/>
          </a:bodyPr>
          <a:lstStyle/>
          <a:p>
            <a:r>
              <a:rPr lang="en-US" sz="3200" dirty="0">
                <a:solidFill>
                  <a:srgbClr val="FFFF00"/>
                </a:solidFill>
              </a:rPr>
              <a:t>Peter Jeffery ~ </a:t>
            </a:r>
            <a:r>
              <a:rPr lang="en-US" sz="3200" dirty="0"/>
              <a:t>"It is not </a:t>
            </a:r>
            <a:r>
              <a:rPr lang="en-US" sz="3200" dirty="0" smtClean="0"/>
              <a:t>'conviction </a:t>
            </a:r>
            <a:r>
              <a:rPr lang="en-US" sz="3200" dirty="0"/>
              <a:t>of </a:t>
            </a:r>
            <a:r>
              <a:rPr lang="en-US" sz="3200" dirty="0" smtClean="0"/>
              <a:t>sin' </a:t>
            </a:r>
            <a:r>
              <a:rPr lang="en-US" sz="3200" dirty="0"/>
              <a:t>for a person to feel bad because he or she is drinking too much or generally making a mess of life. Sin is not just a violation of socially accepted standards. To see sin only in social or moral terms will not lead people to conviction. Sin must be seen in the light of the law and holiness of God. The gospel is not an aspirin for the aches of life, </a:t>
            </a:r>
            <a:r>
              <a:rPr lang="en-US" sz="3200" dirty="0" smtClean="0"/>
              <a:t>to</a:t>
            </a:r>
          </a:p>
          <a:p>
            <a:r>
              <a:rPr lang="en-US" sz="3200" dirty="0" smtClean="0"/>
              <a:t>soothe </a:t>
            </a:r>
            <a:r>
              <a:rPr lang="en-US" sz="3200" dirty="0"/>
              <a:t>and comfort people in </a:t>
            </a:r>
            <a:r>
              <a:rPr lang="en-US" sz="3200" dirty="0" smtClean="0"/>
              <a:t>their</a:t>
            </a:r>
            <a:endParaRPr lang="en-US" sz="3200" dirty="0">
              <a:solidFill>
                <a:srgbClr val="FFFF00"/>
              </a:solidFill>
            </a:endParaRPr>
          </a:p>
        </p:txBody>
      </p:sp>
      <p:sp>
        <p:nvSpPr>
          <p:cNvPr id="6" name="TextBox 5"/>
          <p:cNvSpPr txBox="1"/>
          <p:nvPr/>
        </p:nvSpPr>
        <p:spPr>
          <a:xfrm>
            <a:off x="457200" y="880615"/>
            <a:ext cx="8229600" cy="2062103"/>
          </a:xfrm>
          <a:prstGeom prst="rect">
            <a:avLst/>
          </a:prstGeom>
          <a:noFill/>
        </p:spPr>
        <p:txBody>
          <a:bodyPr wrap="square" rtlCol="0">
            <a:spAutoFit/>
          </a:bodyPr>
          <a:lstStyle/>
          <a:p>
            <a:r>
              <a:rPr lang="en-US" sz="3200"/>
              <a:t>misery. </a:t>
            </a:r>
            <a:r>
              <a:rPr lang="en-US" sz="3200" smtClean="0"/>
              <a:t>It </a:t>
            </a:r>
            <a:r>
              <a:rPr lang="en-US" sz="3200" dirty="0"/>
              <a:t>is a holy </a:t>
            </a:r>
            <a:r>
              <a:rPr lang="en-US" sz="3200" dirty="0" smtClean="0"/>
              <a:t>God's </a:t>
            </a:r>
            <a:r>
              <a:rPr lang="en-US" sz="3200" dirty="0"/>
              <a:t>answer to the violation of divine law by human beings whose very nature is to rebel against him."</a:t>
            </a:r>
            <a:endParaRPr lang="en-US" sz="3200" dirty="0">
              <a:solidFill>
                <a:srgbClr val="FFFF00"/>
              </a:solidFill>
            </a:endParaRPr>
          </a:p>
        </p:txBody>
      </p:sp>
    </p:spTree>
    <p:extLst>
      <p:ext uri="{BB962C8B-B14F-4D97-AF65-F5344CB8AC3E}">
        <p14:creationId xmlns:p14="http://schemas.microsoft.com/office/powerpoint/2010/main" xmlns="" val="322594682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Heart</a:t>
            </a:r>
            <a:r>
              <a:rPr lang="en-US" sz="3200" dirty="0"/>
              <a:t> ~ literally </a:t>
            </a:r>
            <a:r>
              <a:rPr lang="en-US" sz="3200" dirty="0">
                <a:solidFill>
                  <a:srgbClr val="FFFF00"/>
                </a:solidFill>
              </a:rPr>
              <a:t>loins</a:t>
            </a:r>
            <a:r>
              <a:rPr lang="en-US" sz="3200" dirty="0"/>
              <a:t> (as in KJV)</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30931865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4072948941"/>
      </p:ext>
    </p:extLst>
  </p:cSld>
  <p:clrMapOvr>
    <a:masterClrMapping/>
  </p:clrMapOvr>
  <p:transition spd="slow">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938992"/>
          </a:xfrm>
          <a:prstGeom prst="rect">
            <a:avLst/>
          </a:prstGeom>
          <a:noFill/>
        </p:spPr>
        <p:txBody>
          <a:bodyPr wrap="square" rtlCol="0">
            <a:spAutoFit/>
          </a:bodyPr>
          <a:lstStyle/>
          <a:p>
            <a:r>
              <a:rPr lang="en-US" sz="3000" dirty="0" smtClean="0"/>
              <a:t>"Lord," </a:t>
            </a:r>
            <a:r>
              <a:rPr lang="en-US" sz="3000" dirty="0"/>
              <a:t>I said, </a:t>
            </a:r>
            <a:r>
              <a:rPr lang="en-US" sz="3000" dirty="0" smtClean="0"/>
              <a:t>"I </a:t>
            </a:r>
            <a:r>
              <a:rPr lang="en-US" sz="3000" dirty="0"/>
              <a:t>want to be your man, not my own.</a:t>
            </a:r>
            <a:br>
              <a:rPr lang="en-US" sz="3000" dirty="0"/>
            </a:br>
            <a:r>
              <a:rPr lang="en-US" sz="3000" dirty="0"/>
              <a:t>So to you I give my money, my car—even my home</a:t>
            </a:r>
            <a:r>
              <a:rPr lang="en-US" sz="3000" dirty="0" smtClean="0"/>
              <a:t>."</a:t>
            </a:r>
            <a:endParaRPr lang="en-US" sz="3000" dirty="0">
              <a:solidFill>
                <a:schemeClr val="bg1"/>
              </a:solidFill>
              <a:latin typeface="Arial Rounded MT Bold" pitchFamily="34" charset="0"/>
            </a:endParaRPr>
          </a:p>
        </p:txBody>
      </p:sp>
      <p:sp>
        <p:nvSpPr>
          <p:cNvPr id="6" name="TextBox 5"/>
          <p:cNvSpPr txBox="1"/>
          <p:nvPr/>
        </p:nvSpPr>
        <p:spPr>
          <a:xfrm>
            <a:off x="457200" y="2771272"/>
            <a:ext cx="8229600" cy="4247317"/>
          </a:xfrm>
          <a:prstGeom prst="rect">
            <a:avLst/>
          </a:prstGeom>
          <a:noFill/>
        </p:spPr>
        <p:txBody>
          <a:bodyPr wrap="square" rtlCol="0">
            <a:spAutoFit/>
          </a:bodyPr>
          <a:lstStyle/>
          <a:p>
            <a:r>
              <a:rPr lang="en-US" sz="3000" dirty="0"/>
              <a:t>Then, smug and content, I relaxed with a smile</a:t>
            </a:r>
            <a:br>
              <a:rPr lang="en-US" sz="3000" dirty="0"/>
            </a:br>
            <a:r>
              <a:rPr lang="en-US" sz="3000" dirty="0"/>
              <a:t>And whispered to God, </a:t>
            </a:r>
            <a:r>
              <a:rPr lang="en-US" sz="3000" dirty="0" smtClean="0"/>
              <a:t>"I </a:t>
            </a:r>
            <a:r>
              <a:rPr lang="en-US" sz="3000" dirty="0"/>
              <a:t>bet it’s been a while,</a:t>
            </a:r>
            <a:br>
              <a:rPr lang="en-US" sz="3000" dirty="0"/>
            </a:br>
            <a:r>
              <a:rPr lang="en-US" sz="3000" dirty="0"/>
              <a:t>Since anyone has given so much – so freely</a:t>
            </a:r>
            <a:r>
              <a:rPr lang="en-US" sz="3000" dirty="0" smtClean="0"/>
              <a:t>?"</a:t>
            </a:r>
            <a:r>
              <a:rPr lang="en-US" sz="3000" dirty="0"/>
              <a:t/>
            </a:r>
            <a:br>
              <a:rPr lang="en-US" sz="3000" dirty="0"/>
            </a:br>
            <a:r>
              <a:rPr lang="en-US" sz="3000" dirty="0"/>
              <a:t>His answer surprised me. He replied, </a:t>
            </a:r>
            <a:endParaRPr lang="en-US" sz="3000" dirty="0" smtClean="0"/>
          </a:p>
          <a:p>
            <a:r>
              <a:rPr lang="en-US" sz="3000" dirty="0" smtClean="0"/>
              <a:t>"Not </a:t>
            </a:r>
            <a:r>
              <a:rPr lang="en-US" sz="3000" dirty="0"/>
              <a:t>really</a:t>
            </a:r>
            <a:r>
              <a:rPr lang="en-US" sz="3000" dirty="0" smtClean="0"/>
              <a:t>."</a:t>
            </a:r>
            <a:r>
              <a:rPr lang="en-US" sz="3000" dirty="0"/>
              <a:t/>
            </a:r>
            <a:br>
              <a:rPr lang="en-US" sz="3000" dirty="0"/>
            </a:br>
            <a:endParaRPr lang="en-US" sz="3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088801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3785652"/>
          </a:xfrm>
          <a:prstGeom prst="rect">
            <a:avLst/>
          </a:prstGeom>
          <a:noFill/>
        </p:spPr>
        <p:txBody>
          <a:bodyPr wrap="square" rtlCol="0">
            <a:spAutoFit/>
          </a:bodyPr>
          <a:lstStyle/>
          <a:p>
            <a:r>
              <a:rPr lang="en-US" sz="3000" dirty="0"/>
              <a:t>"Not a day has gone by since the beginning of time,</a:t>
            </a:r>
            <a:br>
              <a:rPr lang="en-US" sz="3000" dirty="0"/>
            </a:br>
            <a:r>
              <a:rPr lang="en-US" sz="3000" dirty="0"/>
              <a:t>That someone hasn’t offered meager nickels and dimes,</a:t>
            </a:r>
            <a:br>
              <a:rPr lang="en-US" sz="3000" dirty="0"/>
            </a:br>
            <a:r>
              <a:rPr lang="en-US" sz="3000" dirty="0"/>
              <a:t>Golden altars and crosses, contributions and penance,</a:t>
            </a:r>
            <a:br>
              <a:rPr lang="en-US" sz="3000" dirty="0"/>
            </a:br>
            <a:r>
              <a:rPr lang="en-US" sz="3000" dirty="0"/>
              <a:t>Stone monuments and steeples; but why not repentance?</a:t>
            </a:r>
            <a:endParaRPr lang="en-US" sz="3000" dirty="0">
              <a:solidFill>
                <a:schemeClr val="bg1"/>
              </a:solidFill>
              <a:latin typeface="Arial Rounded MT Bold" pitchFamily="34" charset="0"/>
            </a:endParaRPr>
          </a:p>
        </p:txBody>
      </p:sp>
    </p:spTree>
    <p:extLst>
      <p:ext uri="{BB962C8B-B14F-4D97-AF65-F5344CB8AC3E}">
        <p14:creationId xmlns:p14="http://schemas.microsoft.com/office/powerpoint/2010/main" xmlns="" val="290637883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3785652"/>
          </a:xfrm>
          <a:prstGeom prst="rect">
            <a:avLst/>
          </a:prstGeom>
          <a:noFill/>
        </p:spPr>
        <p:txBody>
          <a:bodyPr wrap="square" rtlCol="0">
            <a:spAutoFit/>
          </a:bodyPr>
          <a:lstStyle/>
          <a:p>
            <a:r>
              <a:rPr lang="en-US" sz="3000" dirty="0"/>
              <a:t>"The money, the statues, the cathedrals you’ve built,</a:t>
            </a:r>
            <a:br>
              <a:rPr lang="en-US" sz="3000" dirty="0"/>
            </a:br>
            <a:r>
              <a:rPr lang="en-US" sz="3000" dirty="0"/>
              <a:t>Do you really think I need your offerings of guilt?</a:t>
            </a:r>
            <a:br>
              <a:rPr lang="en-US" sz="3000" dirty="0"/>
            </a:br>
            <a:r>
              <a:rPr lang="en-US" sz="3000" dirty="0"/>
              <a:t>What good is money that’s meant only to salve </a:t>
            </a:r>
            <a:br>
              <a:rPr lang="en-US" sz="3000" dirty="0"/>
            </a:br>
            <a:r>
              <a:rPr lang="en-US" sz="3000" dirty="0"/>
              <a:t>The hurting conscience that so many of you have</a:t>
            </a:r>
            <a:r>
              <a:rPr lang="en-US" sz="3000" dirty="0" smtClean="0"/>
              <a:t>?</a:t>
            </a:r>
            <a:endParaRPr lang="en-US" sz="3000" dirty="0">
              <a:solidFill>
                <a:schemeClr val="bg1"/>
              </a:solidFill>
              <a:latin typeface="Arial Rounded MT Bold" pitchFamily="34" charset="0"/>
            </a:endParaRPr>
          </a:p>
        </p:txBody>
      </p:sp>
    </p:spTree>
    <p:extLst>
      <p:ext uri="{BB962C8B-B14F-4D97-AF65-F5344CB8AC3E}">
        <p14:creationId xmlns:p14="http://schemas.microsoft.com/office/powerpoint/2010/main" xmlns="" val="2547721484"/>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938992"/>
          </a:xfrm>
          <a:prstGeom prst="rect">
            <a:avLst/>
          </a:prstGeom>
          <a:noFill/>
        </p:spPr>
        <p:txBody>
          <a:bodyPr wrap="square" rtlCol="0">
            <a:spAutoFit/>
          </a:bodyPr>
          <a:lstStyle/>
          <a:p>
            <a:r>
              <a:rPr lang="en-US" sz="3000" smtClean="0"/>
              <a:t>"Your lips know no prayers. Your eyes, no compassion.</a:t>
            </a:r>
            <a:br>
              <a:rPr lang="en-US" sz="3000" smtClean="0"/>
            </a:br>
            <a:r>
              <a:rPr lang="en-US" sz="3000" smtClean="0"/>
              <a:t>But you will go to church (when church-going’s in fashion).</a:t>
            </a:r>
            <a:endParaRPr lang="en-US" sz="3000" dirty="0">
              <a:solidFill>
                <a:schemeClr val="bg1"/>
              </a:solidFill>
              <a:latin typeface="Arial Rounded MT Bold" pitchFamily="34" charset="0"/>
            </a:endParaRPr>
          </a:p>
        </p:txBody>
      </p:sp>
      <p:sp>
        <p:nvSpPr>
          <p:cNvPr id="6" name="TextBox 5"/>
          <p:cNvSpPr txBox="1"/>
          <p:nvPr/>
        </p:nvSpPr>
        <p:spPr>
          <a:xfrm>
            <a:off x="457200" y="2709208"/>
            <a:ext cx="8229600" cy="3785652"/>
          </a:xfrm>
          <a:prstGeom prst="rect">
            <a:avLst/>
          </a:prstGeom>
          <a:noFill/>
        </p:spPr>
        <p:txBody>
          <a:bodyPr wrap="square" rtlCol="0">
            <a:spAutoFit/>
          </a:bodyPr>
          <a:lstStyle/>
          <a:p>
            <a:r>
              <a:rPr lang="en-US" sz="3000" dirty="0"/>
              <a:t>"Just give me a tear—a heart ready to mold.</a:t>
            </a:r>
            <a:br>
              <a:rPr lang="en-US" sz="3000" dirty="0"/>
            </a:br>
            <a:r>
              <a:rPr lang="en-US" sz="3000" dirty="0"/>
              <a:t>And I’ll give you a mission, a message so bold—</a:t>
            </a:r>
            <a:br>
              <a:rPr lang="en-US" sz="3000" dirty="0"/>
            </a:br>
            <a:r>
              <a:rPr lang="en-US" sz="3000" dirty="0"/>
              <a:t>That a fire will be stirred where there was only death,</a:t>
            </a:r>
            <a:br>
              <a:rPr lang="en-US" sz="3000" dirty="0"/>
            </a:br>
            <a:r>
              <a:rPr lang="en-US" sz="3000" dirty="0"/>
              <a:t>And your heart will be flamed by my </a:t>
            </a:r>
            <a:r>
              <a:rPr lang="en-US" sz="3000" dirty="0" smtClean="0"/>
              <a:t>life</a:t>
            </a:r>
          </a:p>
          <a:p>
            <a:r>
              <a:rPr lang="en-US" sz="3000" dirty="0" smtClean="0"/>
              <a:t>and </a:t>
            </a:r>
            <a:r>
              <a:rPr lang="en-US" sz="3000" dirty="0"/>
              <a:t>my breath."</a:t>
            </a:r>
            <a:endParaRPr lang="en-US" sz="3000" dirty="0">
              <a:solidFill>
                <a:schemeClr val="bg1"/>
              </a:solidFill>
              <a:latin typeface="Arial Rounded MT Bold" pitchFamily="34" charset="0"/>
            </a:endParaRPr>
          </a:p>
        </p:txBody>
      </p:sp>
    </p:spTree>
    <p:extLst>
      <p:ext uri="{BB962C8B-B14F-4D97-AF65-F5344CB8AC3E}">
        <p14:creationId xmlns:p14="http://schemas.microsoft.com/office/powerpoint/2010/main" xmlns="" val="266564147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4770537"/>
          </a:xfrm>
          <a:prstGeom prst="rect">
            <a:avLst/>
          </a:prstGeom>
          <a:noFill/>
        </p:spPr>
        <p:txBody>
          <a:bodyPr wrap="square" rtlCol="0">
            <a:spAutoFit/>
          </a:bodyPr>
          <a:lstStyle/>
          <a:p>
            <a:r>
              <a:rPr lang="en-US" sz="3000" dirty="0"/>
              <a:t>I stuck my hands in my pockets and kicked at the dirt.</a:t>
            </a:r>
            <a:br>
              <a:rPr lang="en-US" sz="3000" dirty="0"/>
            </a:br>
            <a:r>
              <a:rPr lang="en-US" sz="3000" dirty="0"/>
              <a:t>It’s tough to be corrected (I guess my feelings were hurt).</a:t>
            </a:r>
            <a:br>
              <a:rPr lang="en-US" sz="3000" dirty="0"/>
            </a:br>
            <a:r>
              <a:rPr lang="en-US" sz="3000" dirty="0"/>
              <a:t>But it was worth the struggle to realize the thought.</a:t>
            </a:r>
            <a:br>
              <a:rPr lang="en-US" sz="3000" dirty="0"/>
            </a:br>
            <a:r>
              <a:rPr lang="en-US" sz="3000" dirty="0"/>
              <a:t>That the cross isn’t for sale and Christ’s blood can’t be bought.</a:t>
            </a:r>
            <a:br>
              <a:rPr lang="en-US" sz="3000" dirty="0"/>
            </a:br>
            <a:r>
              <a:rPr lang="en-US" sz="3000" dirty="0">
                <a:solidFill>
                  <a:srgbClr val="FFFF00"/>
                </a:solidFill>
              </a:rPr>
              <a:t>Author: Max </a:t>
            </a:r>
            <a:r>
              <a:rPr lang="en-US" sz="3000" dirty="0" err="1" smtClean="0">
                <a:solidFill>
                  <a:srgbClr val="FFFF00"/>
                </a:solidFill>
              </a:rPr>
              <a:t>Lucado</a:t>
            </a:r>
            <a:r>
              <a:rPr lang="en-US" sz="3000" dirty="0" smtClean="0">
                <a:solidFill>
                  <a:srgbClr val="FFFF00"/>
                </a:solidFill>
              </a:rPr>
              <a:t> ~ </a:t>
            </a:r>
            <a:r>
              <a:rPr lang="en-US" sz="3200" dirty="0">
                <a:solidFill>
                  <a:srgbClr val="FFFF00"/>
                </a:solidFill>
              </a:rPr>
              <a:t>Christ’s </a:t>
            </a:r>
            <a:r>
              <a:rPr lang="en-US" sz="3200" dirty="0" smtClean="0">
                <a:solidFill>
                  <a:srgbClr val="FFFF00"/>
                </a:solidFill>
              </a:rPr>
              <a:t>Blood Can’t </a:t>
            </a:r>
            <a:r>
              <a:rPr lang="en-US" sz="3200" dirty="0">
                <a:solidFill>
                  <a:srgbClr val="FFFF00"/>
                </a:solidFill>
              </a:rPr>
              <a:t>B</a:t>
            </a:r>
            <a:r>
              <a:rPr lang="en-US" sz="3200" dirty="0" smtClean="0">
                <a:solidFill>
                  <a:srgbClr val="FFFF00"/>
                </a:solidFill>
              </a:rPr>
              <a:t>e Bought</a:t>
            </a:r>
            <a:endParaRPr lang="en-US" sz="3000" dirty="0">
              <a:solidFill>
                <a:srgbClr val="FFFF00"/>
              </a:solidFill>
              <a:latin typeface="Arial Rounded MT Bold" pitchFamily="34" charset="0"/>
            </a:endParaRPr>
          </a:p>
        </p:txBody>
      </p:sp>
    </p:spTree>
    <p:extLst>
      <p:ext uri="{BB962C8B-B14F-4D97-AF65-F5344CB8AC3E}">
        <p14:creationId xmlns:p14="http://schemas.microsoft.com/office/powerpoint/2010/main" xmlns="" val="424393370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671815405"/>
      </p:ext>
    </p:extLst>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208147082"/>
      </p:ext>
    </p:extLst>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Strike your thigh</a:t>
            </a:r>
            <a:r>
              <a:rPr lang="en-US" sz="3200" dirty="0"/>
              <a:t> ~ or, </a:t>
            </a:r>
            <a:r>
              <a:rPr lang="en-US" sz="3200" dirty="0">
                <a:solidFill>
                  <a:srgbClr val="FFFF00"/>
                </a:solidFill>
              </a:rPr>
              <a:t>beat your breast</a:t>
            </a:r>
            <a:r>
              <a:rPr lang="en-US" sz="3200" dirty="0"/>
              <a:t> (as in NIV)</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320805895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33172263"/>
      </p:ext>
    </p:extLst>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6" name="TextBox 5"/>
          <p:cNvSpPr txBox="1"/>
          <p:nvPr/>
        </p:nvSpPr>
        <p:spPr>
          <a:xfrm>
            <a:off x="1014350" y="1066800"/>
            <a:ext cx="1970102"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1</a:t>
            </a:r>
            <a:r>
              <a:rPr lang="en-US" sz="2400" baseline="30000" dirty="0" smtClean="0">
                <a:solidFill>
                  <a:srgbClr val="000000"/>
                </a:solidFill>
                <a:latin typeface="Arial Rounded MT Bold" pitchFamily="34" charset="0"/>
              </a:rPr>
              <a:t>st</a:t>
            </a:r>
            <a:r>
              <a:rPr lang="en-US" sz="2400" dirty="0" smtClean="0">
                <a:solidFill>
                  <a:srgbClr val="000000"/>
                </a:solidFill>
                <a:latin typeface="Arial Rounded MT Bold" pitchFamily="34" charset="0"/>
              </a:rPr>
              <a:t> captivity 605 BC</a:t>
            </a:r>
            <a:endParaRPr lang="en-US" sz="2400" dirty="0">
              <a:solidFill>
                <a:srgbClr val="000000"/>
              </a:solidFill>
              <a:latin typeface="Arial Rounded MT Bold" pitchFamily="34" charset="0"/>
            </a:endParaRPr>
          </a:p>
        </p:txBody>
      </p:sp>
      <p:grpSp>
        <p:nvGrpSpPr>
          <p:cNvPr id="3" name="Group 2"/>
          <p:cNvGrpSpPr/>
          <p:nvPr/>
        </p:nvGrpSpPr>
        <p:grpSpPr>
          <a:xfrm>
            <a:off x="457200" y="2938031"/>
            <a:ext cx="8229600" cy="582014"/>
            <a:chOff x="457200" y="2938031"/>
            <a:chExt cx="8229600" cy="582014"/>
          </a:xfrm>
        </p:grpSpPr>
        <p:grpSp>
          <p:nvGrpSpPr>
            <p:cNvPr id="2" name="Group 1"/>
            <p:cNvGrpSpPr/>
            <p:nvPr/>
          </p:nvGrpSpPr>
          <p:grpSpPr>
            <a:xfrm>
              <a:off x="457200" y="2938031"/>
              <a:ext cx="8229600" cy="582014"/>
              <a:chOff x="457200" y="2938031"/>
              <a:chExt cx="7132419" cy="582014"/>
            </a:xfrm>
          </p:grpSpPr>
          <p:sp>
            <p:nvSpPr>
              <p:cNvPr id="12" name="Rectangle 11"/>
              <p:cNvSpPr/>
              <p:nvPr/>
            </p:nvSpPr>
            <p:spPr>
              <a:xfrm>
                <a:off x="457200" y="2938031"/>
                <a:ext cx="7132419" cy="553031"/>
              </a:xfrm>
              <a:prstGeom prst="rect">
                <a:avLst/>
              </a:prstGeom>
              <a:solidFill>
                <a:schemeClr val="accent6">
                  <a:lumMod val="60000"/>
                  <a:lumOff val="40000"/>
                </a:scheme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661809" y="2938031"/>
                <a:ext cx="0" cy="55303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06646" y="2967014"/>
                <a:ext cx="0" cy="55303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00286" y="2964385"/>
                <a:ext cx="0" cy="55303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93926" y="2961756"/>
                <a:ext cx="0" cy="55303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87566" y="2959127"/>
                <a:ext cx="0" cy="55303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21883" y="3034040"/>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610BC</a:t>
              </a:r>
              <a:endParaRPr lang="en-US" dirty="0">
                <a:solidFill>
                  <a:srgbClr val="000000"/>
                </a:solidFill>
                <a:latin typeface="Arial Rounded MT Bold" pitchFamily="34" charset="0"/>
              </a:endParaRPr>
            </a:p>
          </p:txBody>
        </p:sp>
        <p:sp>
          <p:nvSpPr>
            <p:cNvPr id="10" name="TextBox 9"/>
            <p:cNvSpPr txBox="1"/>
            <p:nvPr/>
          </p:nvSpPr>
          <p:spPr>
            <a:xfrm>
              <a:off x="4024508" y="3032065"/>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600BC</a:t>
              </a:r>
              <a:endParaRPr lang="en-US" dirty="0">
                <a:solidFill>
                  <a:srgbClr val="000000"/>
                </a:solidFill>
                <a:latin typeface="Arial Rounded MT Bold" pitchFamily="34" charset="0"/>
              </a:endParaRPr>
            </a:p>
          </p:txBody>
        </p:sp>
        <p:sp>
          <p:nvSpPr>
            <p:cNvPr id="11" name="TextBox 10"/>
            <p:cNvSpPr txBox="1"/>
            <p:nvPr/>
          </p:nvSpPr>
          <p:spPr>
            <a:xfrm>
              <a:off x="6831820" y="3041965"/>
              <a:ext cx="945743"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590BC</a:t>
              </a:r>
              <a:endParaRPr lang="en-US" dirty="0">
                <a:solidFill>
                  <a:srgbClr val="000000"/>
                </a:solidFill>
                <a:latin typeface="Arial Rounded MT Bold" pitchFamily="34" charset="0"/>
              </a:endParaRPr>
            </a:p>
          </p:txBody>
        </p:sp>
      </p:grpSp>
      <p:cxnSp>
        <p:nvCxnSpPr>
          <p:cNvPr id="19" name="Straight Arrow Connector 18"/>
          <p:cNvCxnSpPr>
            <a:stCxn id="6" idx="2"/>
          </p:cNvCxnSpPr>
          <p:nvPr/>
        </p:nvCxnSpPr>
        <p:spPr>
          <a:xfrm>
            <a:off x="1999401" y="1897797"/>
            <a:ext cx="1168661" cy="976923"/>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81961" y="1066800"/>
            <a:ext cx="1970102"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2</a:t>
            </a:r>
            <a:r>
              <a:rPr lang="en-US" sz="2400" baseline="30000" dirty="0" smtClean="0">
                <a:solidFill>
                  <a:srgbClr val="000000"/>
                </a:solidFill>
                <a:latin typeface="Arial Rounded MT Bold" pitchFamily="34" charset="0"/>
              </a:rPr>
              <a:t>nd</a:t>
            </a:r>
            <a:r>
              <a:rPr lang="en-US" sz="2400" dirty="0" smtClean="0">
                <a:solidFill>
                  <a:srgbClr val="000000"/>
                </a:solidFill>
                <a:latin typeface="Arial Rounded MT Bold" pitchFamily="34" charset="0"/>
              </a:rPr>
              <a:t> captivity 597 BC</a:t>
            </a:r>
            <a:endParaRPr lang="en-US" sz="2400" dirty="0">
              <a:solidFill>
                <a:srgbClr val="000000"/>
              </a:solidFill>
              <a:latin typeface="Arial Rounded MT Bold" pitchFamily="34" charset="0"/>
            </a:endParaRPr>
          </a:p>
        </p:txBody>
      </p:sp>
      <p:cxnSp>
        <p:nvCxnSpPr>
          <p:cNvPr id="35" name="Straight Arrow Connector 34"/>
          <p:cNvCxnSpPr>
            <a:stCxn id="34" idx="2"/>
          </p:cNvCxnSpPr>
          <p:nvPr/>
        </p:nvCxnSpPr>
        <p:spPr>
          <a:xfrm>
            <a:off x="4467012" y="1897797"/>
            <a:ext cx="931156" cy="976923"/>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313393" y="1054768"/>
            <a:ext cx="1970102"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3</a:t>
            </a:r>
            <a:r>
              <a:rPr lang="en-US" sz="2400" baseline="30000" dirty="0" smtClean="0">
                <a:solidFill>
                  <a:srgbClr val="000000"/>
                </a:solidFill>
                <a:latin typeface="Arial Rounded MT Bold" pitchFamily="34" charset="0"/>
              </a:rPr>
              <a:t>rd</a:t>
            </a:r>
            <a:r>
              <a:rPr lang="en-US" sz="2400" dirty="0" smtClean="0">
                <a:solidFill>
                  <a:srgbClr val="000000"/>
                </a:solidFill>
                <a:latin typeface="Arial Rounded MT Bold" pitchFamily="34" charset="0"/>
              </a:rPr>
              <a:t> captivity 586 BC</a:t>
            </a:r>
            <a:endParaRPr lang="en-US" sz="2400" dirty="0">
              <a:solidFill>
                <a:srgbClr val="000000"/>
              </a:solidFill>
              <a:latin typeface="Arial Rounded MT Bold" pitchFamily="34" charset="0"/>
            </a:endParaRPr>
          </a:p>
        </p:txBody>
      </p:sp>
      <p:cxnSp>
        <p:nvCxnSpPr>
          <p:cNvPr id="38" name="Straight Arrow Connector 37"/>
          <p:cNvCxnSpPr>
            <a:stCxn id="37" idx="2"/>
          </p:cNvCxnSpPr>
          <p:nvPr/>
        </p:nvCxnSpPr>
        <p:spPr>
          <a:xfrm>
            <a:off x="7298444" y="1885765"/>
            <a:ext cx="1083556" cy="988955"/>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6289681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up)">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up)">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173947037"/>
      </p:ext>
    </p:extLst>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7490" t="42550" r="42952" b="19803"/>
          <a:stretch/>
        </p:blipFill>
        <p:spPr>
          <a:xfrm>
            <a:off x="1219200" y="838200"/>
            <a:ext cx="6553200" cy="5093984"/>
          </a:xfrm>
          <a:prstGeom prst="rect">
            <a:avLst/>
          </a:prstGeom>
          <a:effectLst>
            <a:softEdge rad="127000"/>
          </a:effectLst>
        </p:spPr>
      </p:pic>
      <p:sp>
        <p:nvSpPr>
          <p:cNvPr id="8" name="Freeform 7"/>
          <p:cNvSpPr/>
          <p:nvPr/>
        </p:nvSpPr>
        <p:spPr>
          <a:xfrm>
            <a:off x="1901070" y="1460408"/>
            <a:ext cx="599846" cy="2628863"/>
          </a:xfrm>
          <a:custGeom>
            <a:avLst/>
            <a:gdLst>
              <a:gd name="connsiteX0" fmla="*/ 314553 w 314553"/>
              <a:gd name="connsiteY0" fmla="*/ 0 h 1521561"/>
              <a:gd name="connsiteX1" fmla="*/ 182880 w 314553"/>
              <a:gd name="connsiteY1" fmla="*/ 351129 h 1521561"/>
              <a:gd name="connsiteX2" fmla="*/ 109728 w 314553"/>
              <a:gd name="connsiteY2" fmla="*/ 621792 h 1521561"/>
              <a:gd name="connsiteX3" fmla="*/ 153619 w 314553"/>
              <a:gd name="connsiteY3" fmla="*/ 833932 h 1521561"/>
              <a:gd name="connsiteX4" fmla="*/ 153619 w 314553"/>
              <a:gd name="connsiteY4" fmla="*/ 987552 h 1521561"/>
              <a:gd name="connsiteX5" fmla="*/ 124358 w 314553"/>
              <a:gd name="connsiteY5" fmla="*/ 1243584 h 1521561"/>
              <a:gd name="connsiteX6" fmla="*/ 80467 w 314553"/>
              <a:gd name="connsiteY6" fmla="*/ 1419148 h 1521561"/>
              <a:gd name="connsiteX7" fmla="*/ 0 w 314553"/>
              <a:gd name="connsiteY7" fmla="*/ 1521561 h 1521561"/>
              <a:gd name="connsiteX0" fmla="*/ 599846 w 599846"/>
              <a:gd name="connsiteY0" fmla="*/ 0 h 2172614"/>
              <a:gd name="connsiteX1" fmla="*/ 182880 w 599846"/>
              <a:gd name="connsiteY1" fmla="*/ 1002182 h 2172614"/>
              <a:gd name="connsiteX2" fmla="*/ 109728 w 599846"/>
              <a:gd name="connsiteY2" fmla="*/ 1272845 h 2172614"/>
              <a:gd name="connsiteX3" fmla="*/ 153619 w 599846"/>
              <a:gd name="connsiteY3" fmla="*/ 1484985 h 2172614"/>
              <a:gd name="connsiteX4" fmla="*/ 153619 w 599846"/>
              <a:gd name="connsiteY4" fmla="*/ 1638605 h 2172614"/>
              <a:gd name="connsiteX5" fmla="*/ 124358 w 599846"/>
              <a:gd name="connsiteY5" fmla="*/ 1894637 h 2172614"/>
              <a:gd name="connsiteX6" fmla="*/ 80467 w 599846"/>
              <a:gd name="connsiteY6" fmla="*/ 2070201 h 2172614"/>
              <a:gd name="connsiteX7" fmla="*/ 0 w 599846"/>
              <a:gd name="connsiteY7" fmla="*/ 2172614 h 21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846" h="2172614">
                <a:moveTo>
                  <a:pt x="599846" y="0"/>
                </a:moveTo>
                <a:lnTo>
                  <a:pt x="182880" y="1002182"/>
                </a:lnTo>
                <a:lnTo>
                  <a:pt x="109728" y="1272845"/>
                </a:lnTo>
                <a:lnTo>
                  <a:pt x="153619" y="1484985"/>
                </a:lnTo>
                <a:lnTo>
                  <a:pt x="153619" y="1638605"/>
                </a:lnTo>
                <a:lnTo>
                  <a:pt x="124358" y="1894637"/>
                </a:lnTo>
                <a:lnTo>
                  <a:pt x="80467" y="2070201"/>
                </a:lnTo>
                <a:lnTo>
                  <a:pt x="0" y="2172614"/>
                </a:lnTo>
              </a:path>
            </a:pathLst>
          </a:custGeom>
          <a:noFill/>
          <a:ln w="152400">
            <a:solidFill>
              <a:schemeClr val="bg1"/>
            </a:solidFill>
            <a:headEnd type="none" w="med" len="med"/>
            <a:tailEnd type="triangle" w="med" len="me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48276" y="1524000"/>
            <a:ext cx="277978" cy="2354338"/>
          </a:xfrm>
          <a:custGeom>
            <a:avLst/>
            <a:gdLst>
              <a:gd name="connsiteX0" fmla="*/ 277978 w 277978"/>
              <a:gd name="connsiteY0" fmla="*/ 0 h 1982420"/>
              <a:gd name="connsiteX1" fmla="*/ 146304 w 277978"/>
              <a:gd name="connsiteY1" fmla="*/ 526695 h 1982420"/>
              <a:gd name="connsiteX2" fmla="*/ 58522 w 277978"/>
              <a:gd name="connsiteY2" fmla="*/ 987552 h 1982420"/>
              <a:gd name="connsiteX3" fmla="*/ 0 w 277978"/>
              <a:gd name="connsiteY3" fmla="*/ 1258215 h 1982420"/>
              <a:gd name="connsiteX4" fmla="*/ 0 w 277978"/>
              <a:gd name="connsiteY4" fmla="*/ 1572768 h 1982420"/>
              <a:gd name="connsiteX5" fmla="*/ 21946 w 277978"/>
              <a:gd name="connsiteY5" fmla="*/ 1755648 h 1982420"/>
              <a:gd name="connsiteX6" fmla="*/ 43892 w 277978"/>
              <a:gd name="connsiteY6" fmla="*/ 1982420 h 198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978" h="1982420">
                <a:moveTo>
                  <a:pt x="277978" y="0"/>
                </a:moveTo>
                <a:lnTo>
                  <a:pt x="146304" y="526695"/>
                </a:lnTo>
                <a:lnTo>
                  <a:pt x="58522" y="987552"/>
                </a:lnTo>
                <a:lnTo>
                  <a:pt x="0" y="1258215"/>
                </a:lnTo>
                <a:lnTo>
                  <a:pt x="0" y="1572768"/>
                </a:lnTo>
                <a:lnTo>
                  <a:pt x="21946" y="1755648"/>
                </a:lnTo>
                <a:lnTo>
                  <a:pt x="43892" y="1982420"/>
                </a:lnTo>
              </a:path>
            </a:pathLst>
          </a:custGeom>
          <a:noFill/>
          <a:ln w="152400">
            <a:solidFill>
              <a:schemeClr val="bg1"/>
            </a:solidFill>
            <a:headEnd type="none" w="med" len="med"/>
            <a:tailEnd type="triangle" w="med" len="me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33400" y="4095690"/>
            <a:ext cx="1578311" cy="476310"/>
            <a:chOff x="555289" y="4495800"/>
            <a:chExt cx="1578311" cy="476310"/>
          </a:xfrm>
        </p:grpSpPr>
        <p:sp>
          <p:nvSpPr>
            <p:cNvPr id="3" name="Oval 2"/>
            <p:cNvSpPr/>
            <p:nvPr/>
          </p:nvSpPr>
          <p:spPr>
            <a:xfrm>
              <a:off x="1828800" y="4495800"/>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TextBox 9"/>
            <p:cNvSpPr txBox="1"/>
            <p:nvPr/>
          </p:nvSpPr>
          <p:spPr>
            <a:xfrm>
              <a:off x="555289" y="4572000"/>
              <a:ext cx="1578311"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latin typeface="Arial Rounded MT Bold" pitchFamily="34" charset="0"/>
                </a:rPr>
                <a:t>Jerusalem</a:t>
              </a:r>
              <a:endParaRPr lang="en-US" sz="2000" dirty="0">
                <a:solidFill>
                  <a:srgbClr val="FFFF00"/>
                </a:solidFill>
                <a:effectLst>
                  <a:outerShdw blurRad="38100" dist="38100" dir="2700000" algn="tl">
                    <a:srgbClr val="000000">
                      <a:alpha val="43137"/>
                    </a:srgbClr>
                  </a:outerShdw>
                </a:effectLst>
                <a:latin typeface="Arial Rounded MT Bold" pitchFamily="34" charset="0"/>
              </a:endParaRPr>
            </a:p>
          </p:txBody>
        </p:sp>
      </p:grpSp>
      <p:grpSp>
        <p:nvGrpSpPr>
          <p:cNvPr id="13" name="Group 12"/>
          <p:cNvGrpSpPr/>
          <p:nvPr/>
        </p:nvGrpSpPr>
        <p:grpSpPr>
          <a:xfrm>
            <a:off x="2362200" y="3942557"/>
            <a:ext cx="1316755" cy="515935"/>
            <a:chOff x="2362200" y="4495800"/>
            <a:chExt cx="1316755" cy="515935"/>
          </a:xfrm>
        </p:grpSpPr>
        <p:sp>
          <p:nvSpPr>
            <p:cNvPr id="6" name="Oval 5"/>
            <p:cNvSpPr/>
            <p:nvPr/>
          </p:nvSpPr>
          <p:spPr>
            <a:xfrm>
              <a:off x="2362200" y="4495800"/>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a:off x="2362200" y="4611625"/>
              <a:ext cx="1316755" cy="400110"/>
            </a:xfrm>
            <a:prstGeom prst="rect">
              <a:avLst/>
            </a:prstGeom>
            <a:noFill/>
          </p:spPr>
          <p:txBody>
            <a:bodyPr wrap="square" rtlCol="0">
              <a:spAutoFit/>
            </a:bodyPr>
            <a:lstStyle/>
            <a:p>
              <a:r>
                <a:rPr lang="en-US" sz="2000" dirty="0" err="1" smtClean="0">
                  <a:solidFill>
                    <a:srgbClr val="FFFF00"/>
                  </a:solidFill>
                  <a:effectLst>
                    <a:outerShdw blurRad="38100" dist="38100" dir="2700000" algn="tl">
                      <a:srgbClr val="000000">
                        <a:alpha val="43137"/>
                      </a:srgbClr>
                    </a:outerShdw>
                  </a:effectLst>
                  <a:latin typeface="Arial Rounded MT Bold" pitchFamily="34" charset="0"/>
                </a:rPr>
                <a:t>Rabbah</a:t>
              </a:r>
              <a:endParaRPr lang="en-US" sz="2000" dirty="0">
                <a:solidFill>
                  <a:srgbClr val="FFFF00"/>
                </a:solidFill>
                <a:effectLst>
                  <a:outerShdw blurRad="38100" dist="38100" dir="2700000" algn="tl">
                    <a:srgbClr val="000000">
                      <a:alpha val="43137"/>
                    </a:srgbClr>
                  </a:outerShdw>
                </a:effectLst>
                <a:latin typeface="Arial Rounded MT Bold" pitchFamily="34" charset="0"/>
              </a:endParaRPr>
            </a:p>
          </p:txBody>
        </p:sp>
      </p:grpSp>
    </p:spTree>
    <p:extLst>
      <p:ext uri="{BB962C8B-B14F-4D97-AF65-F5344CB8AC3E}">
        <p14:creationId xmlns:p14="http://schemas.microsoft.com/office/powerpoint/2010/main" xmlns="" val="22680738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14" name="TextBox 13"/>
          <p:cNvSpPr txBox="1"/>
          <p:nvPr/>
        </p:nvSpPr>
        <p:spPr>
          <a:xfrm>
            <a:off x="685800" y="1524000"/>
            <a:ext cx="8001000" cy="1569660"/>
          </a:xfrm>
          <a:prstGeom prst="rect">
            <a:avLst/>
          </a:prstGeom>
          <a:noFill/>
        </p:spPr>
        <p:txBody>
          <a:bodyPr wrap="square" rtlCol="0">
            <a:spAutoFit/>
          </a:bodyPr>
          <a:lstStyle/>
          <a:p>
            <a:pPr marL="344488" indent="-344488">
              <a:buFont typeface="Arial" panose="020B0604020202020204" pitchFamily="34" charset="0"/>
              <a:buChar char="•"/>
            </a:pPr>
            <a:r>
              <a:rPr lang="en-US" sz="3200" dirty="0" err="1"/>
              <a:t>Targum</a:t>
            </a:r>
            <a:r>
              <a:rPr lang="en-US" sz="3200" dirty="0"/>
              <a:t> </a:t>
            </a:r>
            <a:r>
              <a:rPr lang="en-US" sz="3200" dirty="0" smtClean="0"/>
              <a:t>Pseudo-Jonathan says they </a:t>
            </a:r>
            <a:r>
              <a:rPr lang="en-US" sz="3200" dirty="0"/>
              <a:t>were shrunken </a:t>
            </a:r>
            <a:r>
              <a:rPr lang="en-US" sz="3200" dirty="0" smtClean="0"/>
              <a:t>heads 1</a:t>
            </a:r>
            <a:r>
              <a:rPr lang="en-US" sz="3200" baseline="30000" dirty="0" smtClean="0"/>
              <a:t>st</a:t>
            </a:r>
            <a:r>
              <a:rPr lang="en-US" sz="3200" dirty="0" smtClean="0"/>
              <a:t> born adult males</a:t>
            </a:r>
            <a:endParaRPr lang="en-US" sz="3200" dirty="0">
              <a:solidFill>
                <a:schemeClr val="bg1"/>
              </a:solidFill>
              <a:latin typeface="Arial Rounded MT Bold" pitchFamily="34" charset="0"/>
            </a:endParaRPr>
          </a:p>
        </p:txBody>
      </p:sp>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21-22</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Images</a:t>
            </a:r>
            <a:r>
              <a:rPr lang="en-US" sz="3200" dirty="0"/>
              <a:t> ~ </a:t>
            </a:r>
            <a:r>
              <a:rPr lang="en-US" sz="3200" b="1" i="1" dirty="0" err="1">
                <a:solidFill>
                  <a:srgbClr val="FFFF00"/>
                </a:solidFill>
                <a:latin typeface="Times New Roman" panose="02020603050405020304" pitchFamily="18" charset="0"/>
                <a:cs typeface="Times New Roman" panose="02020603050405020304" pitchFamily="18" charset="0"/>
              </a:rPr>
              <a:t>teraphim</a:t>
            </a:r>
            <a:r>
              <a:rPr lang="en-US" sz="3200" dirty="0"/>
              <a:t> (Gen. 31)</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180528198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theme/theme1.xml><?xml version="1.0" encoding="utf-8"?>
<a:theme xmlns:a="http://schemas.openxmlformats.org/drawingml/2006/main" name="Office Theme">
  <a:themeElements>
    <a:clrScheme name="Ezekiel">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ekiel">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a:solidFill>
              <a:schemeClr val="bg1"/>
            </a:solidFill>
            <a:latin typeface="Arial Rounded MT Bold"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Ezekiel</Template>
  <TotalTime>555</TotalTime>
  <Words>396</Words>
  <Application>Microsoft Office PowerPoint</Application>
  <PresentationFormat>On-screen Show (4:3)</PresentationFormat>
  <Paragraphs>58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14</cp:revision>
  <dcterms:created xsi:type="dcterms:W3CDTF">2013-10-22T10:41:49Z</dcterms:created>
  <dcterms:modified xsi:type="dcterms:W3CDTF">2013-10-24T15:07:15Z</dcterms:modified>
</cp:coreProperties>
</file>