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67" r:id="rId5"/>
    <p:sldId id="268" r:id="rId6"/>
    <p:sldId id="259" r:id="rId7"/>
    <p:sldId id="260" r:id="rId8"/>
    <p:sldId id="263" r:id="rId9"/>
    <p:sldId id="264" r:id="rId10"/>
    <p:sldId id="265" r:id="rId11"/>
    <p:sldId id="266" r:id="rId12"/>
    <p:sldId id="261" r:id="rId13"/>
    <p:sldId id="271" r:id="rId14"/>
    <p:sldId id="272" r:id="rId15"/>
    <p:sldId id="262" r:id="rId16"/>
    <p:sldId id="269" r:id="rId17"/>
    <p:sldId id="270"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85" d="100"/>
          <a:sy n="85" d="100"/>
        </p:scale>
        <p:origin x="-1758" y="-978"/>
      </p:cViewPr>
      <p:guideLst>
        <p:guide orient="horz" pos="2160"/>
        <p:guide pos="2880"/>
      </p:guideLst>
    </p:cSldViewPr>
  </p:slideViewPr>
  <p:notesTextViewPr>
    <p:cViewPr>
      <p:scale>
        <a:sx n="1" d="1"/>
        <a:sy n="1" d="1"/>
      </p:scale>
      <p:origin x="0" y="0"/>
    </p:cViewPr>
  </p:notesTextViewPr>
  <p:gridSpacing cx="39014400" cy="39014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309064004"/>
      </p:ext>
    </p:extLst>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882603750"/>
      </p:ext>
    </p:extLst>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2626919147"/>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361921694"/>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A93D2-AD82-40CC-8037-12E1267FC806}"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88243135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A93D2-AD82-40CC-8037-12E1267FC806}"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01898724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A93D2-AD82-40CC-8037-12E1267FC806}" type="datetimeFigureOut">
              <a:rPr lang="en-US" smtClean="0"/>
              <a:pPr/>
              <a:t>10/10/2013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2698950281"/>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A93D2-AD82-40CC-8037-12E1267FC806}" type="datetimeFigureOut">
              <a:rPr lang="en-US" smtClean="0"/>
              <a:pPr/>
              <a:t>10/10/2013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1528346418"/>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A93D2-AD82-40CC-8037-12E1267FC806}" type="datetimeFigureOut">
              <a:rPr lang="en-US" smtClean="0"/>
              <a:pPr/>
              <a:t>10/10/2013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4024489321"/>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152231652"/>
      </p:ext>
    </p:extLst>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094398553"/>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A93D2-AD82-40CC-8037-12E1267FC806}" type="datetimeFigureOut">
              <a:rPr lang="en-US" smtClean="0"/>
              <a:pPr/>
              <a:t>10/10/2013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2839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1676400"/>
            <a:ext cx="7924800" cy="1631216"/>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10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10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045547847"/>
      </p:ext>
    </p:extLst>
  </p:cSld>
  <p:clrMapOvr>
    <a:masterClrMapping/>
  </p:clrMapOvr>
  <p:transition spd="slow">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Zedekiah</a:t>
            </a:r>
            <a:endParaRPr lang="en-US" sz="3200" dirty="0">
              <a:solidFill>
                <a:srgbClr val="FFFF00"/>
              </a:solidFill>
              <a:latin typeface="Arial Rounded MT Bold" pitchFamily="34" charset="0"/>
            </a:endParaRPr>
          </a:p>
        </p:txBody>
      </p:sp>
      <p:sp>
        <p:nvSpPr>
          <p:cNvPr id="6" name="TextBox 5"/>
          <p:cNvSpPr txBox="1"/>
          <p:nvPr/>
        </p:nvSpPr>
        <p:spPr>
          <a:xfrm>
            <a:off x="1016499" y="1691559"/>
            <a:ext cx="1791002" cy="830997"/>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Jehoahaz</a:t>
            </a:r>
          </a:p>
          <a:p>
            <a:pPr algn="ctr"/>
            <a:r>
              <a:rPr lang="en-US" sz="2400" dirty="0" smtClean="0">
                <a:solidFill>
                  <a:srgbClr val="000000"/>
                </a:solidFill>
                <a:latin typeface="Arial Rounded MT Bold" pitchFamily="34" charset="0"/>
              </a:rPr>
              <a:t>(609 </a:t>
            </a:r>
            <a:r>
              <a:rPr lang="en-US" sz="2400" dirty="0">
                <a:solidFill>
                  <a:srgbClr val="000000"/>
                </a:solidFill>
                <a:latin typeface="Arial Rounded MT Bold" pitchFamily="34" charset="0"/>
              </a:rPr>
              <a:t>BC)</a:t>
            </a:r>
          </a:p>
        </p:txBody>
      </p:sp>
      <p:grpSp>
        <p:nvGrpSpPr>
          <p:cNvPr id="7" name="Group 6"/>
          <p:cNvGrpSpPr/>
          <p:nvPr/>
        </p:nvGrpSpPr>
        <p:grpSpPr>
          <a:xfrm>
            <a:off x="457200" y="3562790"/>
            <a:ext cx="8229600" cy="582014"/>
            <a:chOff x="457200" y="2944099"/>
            <a:chExt cx="8229600" cy="582014"/>
          </a:xfrm>
        </p:grpSpPr>
        <p:grpSp>
          <p:nvGrpSpPr>
            <p:cNvPr id="8" name="Group 7"/>
            <p:cNvGrpSpPr/>
            <p:nvPr/>
          </p:nvGrpSpPr>
          <p:grpSpPr>
            <a:xfrm>
              <a:off x="457200" y="2944099"/>
              <a:ext cx="8229600" cy="582014"/>
              <a:chOff x="457200" y="3016468"/>
              <a:chExt cx="8009906" cy="437276"/>
            </a:xfrm>
          </p:grpSpPr>
          <p:sp>
            <p:nvSpPr>
              <p:cNvPr id="12" name="Rectangle 11"/>
              <p:cNvSpPr/>
              <p:nvPr/>
            </p:nvSpPr>
            <p:spPr>
              <a:xfrm>
                <a:off x="457200" y="3016468"/>
                <a:ext cx="8009906" cy="415501"/>
              </a:xfrm>
              <a:prstGeom prst="rect">
                <a:avLst/>
              </a:prstGeom>
              <a:solidFill>
                <a:schemeClr val="accent6">
                  <a:lumMod val="60000"/>
                  <a:lumOff val="40000"/>
                </a:scheme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629651" y="301646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926" y="303824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05701" y="303626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67476" y="303429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29251" y="303231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91026" y="303034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142395" y="3040108"/>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615BC</a:t>
              </a:r>
              <a:endParaRPr lang="en-US" dirty="0">
                <a:solidFill>
                  <a:srgbClr val="000000"/>
                </a:solidFill>
                <a:latin typeface="Arial Rounded MT Bold" pitchFamily="34" charset="0"/>
              </a:endParaRPr>
            </a:p>
          </p:txBody>
        </p:sp>
        <p:sp>
          <p:nvSpPr>
            <p:cNvPr id="10" name="TextBox 9"/>
            <p:cNvSpPr txBox="1"/>
            <p:nvPr/>
          </p:nvSpPr>
          <p:spPr>
            <a:xfrm>
              <a:off x="3479795" y="3038133"/>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585BC</a:t>
              </a:r>
              <a:endParaRPr lang="en-US" dirty="0">
                <a:solidFill>
                  <a:srgbClr val="000000"/>
                </a:solidFill>
                <a:latin typeface="Arial Rounded MT Bold" pitchFamily="34" charset="0"/>
              </a:endParaRPr>
            </a:p>
          </p:txBody>
        </p:sp>
        <p:sp>
          <p:nvSpPr>
            <p:cNvPr id="11" name="TextBox 10"/>
            <p:cNvSpPr txBox="1"/>
            <p:nvPr/>
          </p:nvSpPr>
          <p:spPr>
            <a:xfrm>
              <a:off x="5876570" y="3048033"/>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545BC</a:t>
              </a:r>
              <a:endParaRPr lang="en-US" dirty="0">
                <a:solidFill>
                  <a:srgbClr val="000000"/>
                </a:solidFill>
                <a:latin typeface="Arial Rounded MT Bold" pitchFamily="34" charset="0"/>
              </a:endParaRPr>
            </a:p>
          </p:txBody>
        </p:sp>
      </p:grpSp>
      <p:sp>
        <p:nvSpPr>
          <p:cNvPr id="19" name="TextBox 18"/>
          <p:cNvSpPr txBox="1"/>
          <p:nvPr/>
        </p:nvSpPr>
        <p:spPr>
          <a:xfrm>
            <a:off x="2888583" y="1689584"/>
            <a:ext cx="1970102" cy="830997"/>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Jehoiachin</a:t>
            </a:r>
            <a:endParaRPr lang="en-US" sz="2400" dirty="0">
              <a:solidFill>
                <a:srgbClr val="000000"/>
              </a:solidFill>
              <a:latin typeface="Arial Rounded MT Bold" pitchFamily="34" charset="0"/>
            </a:endParaRPr>
          </a:p>
          <a:p>
            <a:pPr algn="ctr"/>
            <a:r>
              <a:rPr lang="en-US" sz="2400" dirty="0" smtClean="0">
                <a:solidFill>
                  <a:srgbClr val="000000"/>
                </a:solidFill>
                <a:latin typeface="Arial Rounded MT Bold" pitchFamily="34" charset="0"/>
              </a:rPr>
              <a:t>(597 BC)</a:t>
            </a:r>
            <a:endParaRPr lang="en-US" sz="2400" dirty="0">
              <a:solidFill>
                <a:srgbClr val="000000"/>
              </a:solidFill>
              <a:latin typeface="Arial Rounded MT Bold" pitchFamily="34" charset="0"/>
            </a:endParaRPr>
          </a:p>
        </p:txBody>
      </p:sp>
      <p:cxnSp>
        <p:nvCxnSpPr>
          <p:cNvPr id="20" name="Straight Arrow Connector 19"/>
          <p:cNvCxnSpPr>
            <a:stCxn id="6" idx="2"/>
          </p:cNvCxnSpPr>
          <p:nvPr/>
        </p:nvCxnSpPr>
        <p:spPr>
          <a:xfrm>
            <a:off x="1912000" y="2522556"/>
            <a:ext cx="510566" cy="1040234"/>
          </a:xfrm>
          <a:prstGeom prst="straightConnector1">
            <a:avLst/>
          </a:prstGeom>
          <a:ln w="38100">
            <a:solidFill>
              <a:srgbClr val="FFFFFF">
                <a:alpha val="74902"/>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2"/>
          </p:cNvCxnSpPr>
          <p:nvPr/>
        </p:nvCxnSpPr>
        <p:spPr>
          <a:xfrm flipH="1">
            <a:off x="3211033" y="2520581"/>
            <a:ext cx="662601" cy="1042209"/>
          </a:xfrm>
          <a:prstGeom prst="straightConnector1">
            <a:avLst/>
          </a:prstGeom>
          <a:ln w="38100">
            <a:solidFill>
              <a:srgbClr val="FFFFFF">
                <a:alpha val="74902"/>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468404" y="3562790"/>
            <a:ext cx="662440" cy="553031"/>
          </a:xfrm>
          <a:prstGeom prst="rect">
            <a:avLst/>
          </a:prstGeom>
          <a:solidFill>
            <a:srgbClr val="4F81BD">
              <a:alpha val="50196"/>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95787" y="4740459"/>
            <a:ext cx="2167112" cy="830997"/>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Jehoiakim (608-598 BC)</a:t>
            </a:r>
            <a:endParaRPr lang="en-US" sz="2400" dirty="0">
              <a:solidFill>
                <a:srgbClr val="000000"/>
              </a:solidFill>
              <a:latin typeface="Arial Rounded MT Bold" pitchFamily="34" charset="0"/>
            </a:endParaRPr>
          </a:p>
        </p:txBody>
      </p:sp>
      <p:sp>
        <p:nvSpPr>
          <p:cNvPr id="24" name="Freeform 23"/>
          <p:cNvSpPr/>
          <p:nvPr/>
        </p:nvSpPr>
        <p:spPr>
          <a:xfrm>
            <a:off x="1875684" y="4143250"/>
            <a:ext cx="1237631" cy="620233"/>
          </a:xfrm>
          <a:custGeom>
            <a:avLst/>
            <a:gdLst>
              <a:gd name="connsiteX0" fmla="*/ 265611 w 622663"/>
              <a:gd name="connsiteY0" fmla="*/ 574765 h 574765"/>
              <a:gd name="connsiteX1" fmla="*/ 0 w 622663"/>
              <a:gd name="connsiteY1" fmla="*/ 0 h 574765"/>
              <a:gd name="connsiteX2" fmla="*/ 622663 w 622663"/>
              <a:gd name="connsiteY2" fmla="*/ 13062 h 574765"/>
              <a:gd name="connsiteX3" fmla="*/ 265611 w 622663"/>
              <a:gd name="connsiteY3" fmla="*/ 574765 h 574765"/>
              <a:gd name="connsiteX0" fmla="*/ 265611 w 631372"/>
              <a:gd name="connsiteY0" fmla="*/ 609600 h 609600"/>
              <a:gd name="connsiteX1" fmla="*/ 0 w 631372"/>
              <a:gd name="connsiteY1" fmla="*/ 34835 h 609600"/>
              <a:gd name="connsiteX2" fmla="*/ 631372 w 631372"/>
              <a:gd name="connsiteY2" fmla="*/ 0 h 609600"/>
              <a:gd name="connsiteX3" fmla="*/ 265611 w 631372"/>
              <a:gd name="connsiteY3" fmla="*/ 609600 h 609600"/>
              <a:gd name="connsiteX0" fmla="*/ 287383 w 653144"/>
              <a:gd name="connsiteY0" fmla="*/ 609600 h 609600"/>
              <a:gd name="connsiteX1" fmla="*/ 0 w 653144"/>
              <a:gd name="connsiteY1" fmla="*/ 0 h 609600"/>
              <a:gd name="connsiteX2" fmla="*/ 653144 w 653144"/>
              <a:gd name="connsiteY2" fmla="*/ 0 h 609600"/>
              <a:gd name="connsiteX3" fmla="*/ 287383 w 653144"/>
              <a:gd name="connsiteY3" fmla="*/ 609600 h 609600"/>
              <a:gd name="connsiteX0" fmla="*/ 0 w 1237631"/>
              <a:gd name="connsiteY0" fmla="*/ 620233 h 620233"/>
              <a:gd name="connsiteX1" fmla="*/ 584487 w 1237631"/>
              <a:gd name="connsiteY1" fmla="*/ 0 h 620233"/>
              <a:gd name="connsiteX2" fmla="*/ 1237631 w 1237631"/>
              <a:gd name="connsiteY2" fmla="*/ 0 h 620233"/>
              <a:gd name="connsiteX3" fmla="*/ 0 w 1237631"/>
              <a:gd name="connsiteY3" fmla="*/ 620233 h 620233"/>
            </a:gdLst>
            <a:ahLst/>
            <a:cxnLst>
              <a:cxn ang="0">
                <a:pos x="connsiteX0" y="connsiteY0"/>
              </a:cxn>
              <a:cxn ang="0">
                <a:pos x="connsiteX1" y="connsiteY1"/>
              </a:cxn>
              <a:cxn ang="0">
                <a:pos x="connsiteX2" y="connsiteY2"/>
              </a:cxn>
              <a:cxn ang="0">
                <a:pos x="connsiteX3" y="connsiteY3"/>
              </a:cxn>
            </a:cxnLst>
            <a:rect l="l" t="t" r="r" b="b"/>
            <a:pathLst>
              <a:path w="1237631" h="620233">
                <a:moveTo>
                  <a:pt x="0" y="620233"/>
                </a:moveTo>
                <a:lnTo>
                  <a:pt x="584487" y="0"/>
                </a:lnTo>
                <a:lnTo>
                  <a:pt x="1237631" y="0"/>
                </a:lnTo>
                <a:lnTo>
                  <a:pt x="0" y="620233"/>
                </a:lnTo>
                <a:close/>
              </a:path>
            </a:pathLst>
          </a:cu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021942" y="4753944"/>
            <a:ext cx="3004385" cy="805484"/>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"Reigned" 11 years (608-598 BC) </a:t>
            </a:r>
            <a:endParaRPr lang="en-US" sz="2400" dirty="0">
              <a:solidFill>
                <a:srgbClr val="000000"/>
              </a:solidFill>
              <a:latin typeface="Arial Rounded MT Bold" pitchFamily="34" charset="0"/>
            </a:endParaRPr>
          </a:p>
        </p:txBody>
      </p:sp>
      <p:sp>
        <p:nvSpPr>
          <p:cNvPr id="26" name="Freeform 25"/>
          <p:cNvSpPr/>
          <p:nvPr/>
        </p:nvSpPr>
        <p:spPr>
          <a:xfrm>
            <a:off x="3164705" y="4146797"/>
            <a:ext cx="1273053" cy="588335"/>
          </a:xfrm>
          <a:custGeom>
            <a:avLst/>
            <a:gdLst>
              <a:gd name="connsiteX0" fmla="*/ 265611 w 622663"/>
              <a:gd name="connsiteY0" fmla="*/ 574765 h 574765"/>
              <a:gd name="connsiteX1" fmla="*/ 0 w 622663"/>
              <a:gd name="connsiteY1" fmla="*/ 0 h 574765"/>
              <a:gd name="connsiteX2" fmla="*/ 622663 w 622663"/>
              <a:gd name="connsiteY2" fmla="*/ 13062 h 574765"/>
              <a:gd name="connsiteX3" fmla="*/ 265611 w 622663"/>
              <a:gd name="connsiteY3" fmla="*/ 574765 h 574765"/>
              <a:gd name="connsiteX0" fmla="*/ 265611 w 631372"/>
              <a:gd name="connsiteY0" fmla="*/ 609600 h 609600"/>
              <a:gd name="connsiteX1" fmla="*/ 0 w 631372"/>
              <a:gd name="connsiteY1" fmla="*/ 34835 h 609600"/>
              <a:gd name="connsiteX2" fmla="*/ 631372 w 631372"/>
              <a:gd name="connsiteY2" fmla="*/ 0 h 609600"/>
              <a:gd name="connsiteX3" fmla="*/ 265611 w 631372"/>
              <a:gd name="connsiteY3" fmla="*/ 609600 h 609600"/>
              <a:gd name="connsiteX0" fmla="*/ 287383 w 653144"/>
              <a:gd name="connsiteY0" fmla="*/ 609600 h 609600"/>
              <a:gd name="connsiteX1" fmla="*/ 0 w 653144"/>
              <a:gd name="connsiteY1" fmla="*/ 0 h 609600"/>
              <a:gd name="connsiteX2" fmla="*/ 653144 w 653144"/>
              <a:gd name="connsiteY2" fmla="*/ 0 h 609600"/>
              <a:gd name="connsiteX3" fmla="*/ 287383 w 653144"/>
              <a:gd name="connsiteY3" fmla="*/ 609600 h 609600"/>
              <a:gd name="connsiteX0" fmla="*/ 964001 w 964001"/>
              <a:gd name="connsiteY0" fmla="*/ 652131 h 652131"/>
              <a:gd name="connsiteX1" fmla="*/ 0 w 964001"/>
              <a:gd name="connsiteY1" fmla="*/ 0 h 652131"/>
              <a:gd name="connsiteX2" fmla="*/ 653144 w 964001"/>
              <a:gd name="connsiteY2" fmla="*/ 0 h 652131"/>
              <a:gd name="connsiteX3" fmla="*/ 964001 w 964001"/>
              <a:gd name="connsiteY3" fmla="*/ 652131 h 652131"/>
              <a:gd name="connsiteX0" fmla="*/ 1157321 w 1157321"/>
              <a:gd name="connsiteY0" fmla="*/ 588335 h 588335"/>
              <a:gd name="connsiteX1" fmla="*/ 0 w 1157321"/>
              <a:gd name="connsiteY1" fmla="*/ 0 h 588335"/>
              <a:gd name="connsiteX2" fmla="*/ 653144 w 1157321"/>
              <a:gd name="connsiteY2" fmla="*/ 0 h 588335"/>
              <a:gd name="connsiteX3" fmla="*/ 1157321 w 1157321"/>
              <a:gd name="connsiteY3" fmla="*/ 588335 h 588335"/>
            </a:gdLst>
            <a:ahLst/>
            <a:cxnLst>
              <a:cxn ang="0">
                <a:pos x="connsiteX0" y="connsiteY0"/>
              </a:cxn>
              <a:cxn ang="0">
                <a:pos x="connsiteX1" y="connsiteY1"/>
              </a:cxn>
              <a:cxn ang="0">
                <a:pos x="connsiteX2" y="connsiteY2"/>
              </a:cxn>
              <a:cxn ang="0">
                <a:pos x="connsiteX3" y="connsiteY3"/>
              </a:cxn>
            </a:cxnLst>
            <a:rect l="l" t="t" r="r" b="b"/>
            <a:pathLst>
              <a:path w="1157321" h="588335">
                <a:moveTo>
                  <a:pt x="1157321" y="588335"/>
                </a:moveTo>
                <a:lnTo>
                  <a:pt x="0" y="0"/>
                </a:lnTo>
                <a:lnTo>
                  <a:pt x="653144" y="0"/>
                </a:lnTo>
                <a:lnTo>
                  <a:pt x="1157321" y="588335"/>
                </a:lnTo>
                <a:close/>
              </a:path>
            </a:pathLst>
          </a:cu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161833" y="3587594"/>
            <a:ext cx="728684" cy="553031"/>
          </a:xfrm>
          <a:prstGeom prst="rect">
            <a:avLst/>
          </a:prstGeom>
          <a:solidFill>
            <a:schemeClr val="accent3">
              <a:lumMod val="75000"/>
              <a:alpha val="50196"/>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24629924"/>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22" presetClass="entr" presetSubtype="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22" presetClass="entr" presetSubtype="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1500"/>
                            </p:stCondLst>
                            <p:childTnLst>
                              <p:par>
                                <p:cTn id="48" presetID="22" presetClass="entr" presetSubtype="4"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9"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1530111186"/>
      </p:ext>
    </p:extLst>
  </p:cSld>
  <p:clrMapOvr>
    <a:masterClrMapping/>
  </p:clrMapOvr>
  <p:transition spd="slow">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569660"/>
          </a:xfrm>
          <a:prstGeom prst="rect">
            <a:avLst/>
          </a:prstGeom>
          <a:noFill/>
        </p:spPr>
        <p:txBody>
          <a:bodyPr wrap="square" rtlCol="0">
            <a:spAutoFit/>
          </a:bodyPr>
          <a:lstStyle/>
          <a:p>
            <a:r>
              <a:rPr lang="en-US" sz="3200" dirty="0"/>
              <a:t>Acts 20:7a ~ </a:t>
            </a:r>
            <a:r>
              <a:rPr lang="en-US" sz="3200" dirty="0">
                <a:solidFill>
                  <a:srgbClr val="FFFF00"/>
                </a:solidFill>
              </a:rPr>
              <a:t>Now on the first </a:t>
            </a:r>
            <a:r>
              <a:rPr lang="en-US" sz="3200" i="1" dirty="0">
                <a:solidFill>
                  <a:srgbClr val="FFFF00"/>
                </a:solidFill>
              </a:rPr>
              <a:t>day</a:t>
            </a:r>
            <a:r>
              <a:rPr lang="en-US" sz="3200" dirty="0">
                <a:solidFill>
                  <a:srgbClr val="FFFF00"/>
                </a:solidFill>
              </a:rPr>
              <a:t> of the week, when the disciples came together to break bread,</a:t>
            </a:r>
          </a:p>
        </p:txBody>
      </p:sp>
      <p:sp>
        <p:nvSpPr>
          <p:cNvPr id="6" name="TextBox 5"/>
          <p:cNvSpPr txBox="1"/>
          <p:nvPr/>
        </p:nvSpPr>
        <p:spPr>
          <a:xfrm>
            <a:off x="457200" y="2438400"/>
            <a:ext cx="8229600" cy="2062103"/>
          </a:xfrm>
          <a:prstGeom prst="rect">
            <a:avLst/>
          </a:prstGeom>
          <a:noFill/>
        </p:spPr>
        <p:txBody>
          <a:bodyPr wrap="square" rtlCol="0">
            <a:spAutoFit/>
          </a:bodyPr>
          <a:lstStyle/>
          <a:p>
            <a:r>
              <a:rPr lang="en-US" sz="3200" smtClean="0"/>
              <a:t>1 </a:t>
            </a:r>
            <a:r>
              <a:rPr lang="en-US" sz="3200" dirty="0"/>
              <a:t>Cor. 16:2 ~ </a:t>
            </a:r>
            <a:r>
              <a:rPr lang="en-US" sz="3200" dirty="0">
                <a:solidFill>
                  <a:srgbClr val="FFFF00"/>
                </a:solidFill>
              </a:rPr>
              <a:t>On the first </a:t>
            </a:r>
            <a:r>
              <a:rPr lang="en-US" sz="3200" i="1" dirty="0">
                <a:solidFill>
                  <a:srgbClr val="FFFF00"/>
                </a:solidFill>
              </a:rPr>
              <a:t>day</a:t>
            </a:r>
            <a:r>
              <a:rPr lang="en-US" sz="3200" dirty="0">
                <a:solidFill>
                  <a:srgbClr val="FFFF00"/>
                </a:solidFill>
              </a:rPr>
              <a:t> of the week let each one of you lay something aside, storing up as he may prosper, that there be no collections when I come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xmlns="" val="101678779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2246769"/>
          </a:xfrm>
          <a:prstGeom prst="rect">
            <a:avLst/>
          </a:prstGeom>
          <a:noFill/>
        </p:spPr>
        <p:txBody>
          <a:bodyPr wrap="square" rtlCol="0">
            <a:spAutoFit/>
          </a:bodyPr>
          <a:lstStyle/>
          <a:p>
            <a:r>
              <a:rPr lang="en-US" sz="2800" dirty="0" err="1">
                <a:solidFill>
                  <a:srgbClr val="FFFF00"/>
                </a:solidFill>
              </a:rPr>
              <a:t>Didache</a:t>
            </a:r>
            <a:r>
              <a:rPr lang="en-US" sz="2800" dirty="0">
                <a:solidFill>
                  <a:srgbClr val="FFFF00"/>
                </a:solidFill>
              </a:rPr>
              <a:t> </a:t>
            </a:r>
            <a:r>
              <a:rPr lang="en-US" sz="2800" dirty="0" smtClean="0">
                <a:solidFill>
                  <a:srgbClr val="FFFF00"/>
                </a:solidFill>
              </a:rPr>
              <a:t>(14:1, c</a:t>
            </a:r>
            <a:r>
              <a:rPr lang="en-US" sz="2800" dirty="0">
                <a:solidFill>
                  <a:srgbClr val="FFFF00"/>
                </a:solidFill>
              </a:rPr>
              <a:t>. AD </a:t>
            </a:r>
            <a:r>
              <a:rPr lang="en-US" sz="2800" dirty="0" smtClean="0">
                <a:solidFill>
                  <a:srgbClr val="FFFF00"/>
                </a:solidFill>
              </a:rPr>
              <a:t>100) </a:t>
            </a:r>
            <a:r>
              <a:rPr lang="en-US" sz="2800" dirty="0">
                <a:solidFill>
                  <a:srgbClr val="FFFF00"/>
                </a:solidFill>
              </a:rPr>
              <a:t>~ </a:t>
            </a:r>
            <a:r>
              <a:rPr lang="en-US" sz="2800" dirty="0"/>
              <a:t>"But every Lord's day gather yourselves together, and break bread, and give thanksgiving after having confessed your transgressions, that your sacrifice may be pure."</a:t>
            </a:r>
          </a:p>
        </p:txBody>
      </p:sp>
      <p:sp>
        <p:nvSpPr>
          <p:cNvPr id="6" name="TextBox 5"/>
          <p:cNvSpPr txBox="1"/>
          <p:nvPr/>
        </p:nvSpPr>
        <p:spPr>
          <a:xfrm>
            <a:off x="457200" y="3048000"/>
            <a:ext cx="8229600" cy="3539430"/>
          </a:xfrm>
          <a:prstGeom prst="rect">
            <a:avLst/>
          </a:prstGeom>
          <a:noFill/>
        </p:spPr>
        <p:txBody>
          <a:bodyPr wrap="square" rtlCol="0">
            <a:spAutoFit/>
          </a:bodyPr>
          <a:lstStyle/>
          <a:p>
            <a:r>
              <a:rPr lang="en-US" sz="2800" dirty="0">
                <a:solidFill>
                  <a:srgbClr val="FFFF00"/>
                </a:solidFill>
              </a:rPr>
              <a:t>Ignatius (Letter to the </a:t>
            </a:r>
            <a:r>
              <a:rPr lang="en-US" sz="2800" dirty="0" err="1">
                <a:solidFill>
                  <a:srgbClr val="FFFF00"/>
                </a:solidFill>
              </a:rPr>
              <a:t>Magnesians</a:t>
            </a:r>
            <a:r>
              <a:rPr lang="en-US" sz="2800" dirty="0">
                <a:solidFill>
                  <a:srgbClr val="FFFF00"/>
                </a:solidFill>
              </a:rPr>
              <a:t>, </a:t>
            </a:r>
            <a:r>
              <a:rPr lang="en-US" sz="2800">
                <a:solidFill>
                  <a:srgbClr val="FFFF00"/>
                </a:solidFill>
              </a:rPr>
              <a:t>chapter 9</a:t>
            </a:r>
            <a:r>
              <a:rPr lang="en-US" sz="2800" smtClean="0">
                <a:solidFill>
                  <a:srgbClr val="FFFF00"/>
                </a:solidFill>
              </a:rPr>
              <a:t>, </a:t>
            </a:r>
            <a:r>
              <a:rPr lang="en-US" sz="2800" dirty="0">
                <a:solidFill>
                  <a:srgbClr val="FFFF00"/>
                </a:solidFill>
              </a:rPr>
              <a:t>c. AD 110) </a:t>
            </a:r>
            <a:r>
              <a:rPr lang="en-US" sz="2800" dirty="0"/>
              <a:t>~ "If, therefore, those who were brought up in the ancient order of things have come to the possession of a new hope, no longer observing the Sabbath, but living in the observance of the Lord’s Day, </a:t>
            </a:r>
            <a:r>
              <a:rPr lang="en-US" sz="2800" dirty="0" smtClean="0"/>
              <a:t>on which</a:t>
            </a:r>
          </a:p>
          <a:p>
            <a:r>
              <a:rPr lang="en-US" sz="2800" dirty="0" smtClean="0"/>
              <a:t>also </a:t>
            </a:r>
            <a:r>
              <a:rPr lang="en-US" sz="2800" dirty="0"/>
              <a:t>our life has sprung up </a:t>
            </a:r>
            <a:r>
              <a:rPr lang="en-US" sz="2800" dirty="0" smtClean="0"/>
              <a:t>again by Him</a:t>
            </a:r>
          </a:p>
          <a:p>
            <a:r>
              <a:rPr lang="en-US" sz="2800" dirty="0" smtClean="0"/>
              <a:t>and </a:t>
            </a:r>
            <a:r>
              <a:rPr lang="en-US" sz="2800" dirty="0"/>
              <a:t>by His death.</a:t>
            </a:r>
            <a:endParaRPr lang="en-US" sz="2800" dirty="0">
              <a:solidFill>
                <a:srgbClr val="FFFF00"/>
              </a:solidFill>
            </a:endParaRPr>
          </a:p>
        </p:txBody>
      </p:sp>
    </p:spTree>
    <p:extLst>
      <p:ext uri="{BB962C8B-B14F-4D97-AF65-F5344CB8AC3E}">
        <p14:creationId xmlns:p14="http://schemas.microsoft.com/office/powerpoint/2010/main" xmlns="" val="181484218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3662541"/>
          </a:xfrm>
          <a:prstGeom prst="rect">
            <a:avLst/>
          </a:prstGeom>
          <a:noFill/>
        </p:spPr>
        <p:txBody>
          <a:bodyPr wrap="square" rtlCol="0">
            <a:spAutoFit/>
          </a:bodyPr>
          <a:lstStyle/>
          <a:p>
            <a:r>
              <a:rPr lang="en-US" sz="2900" dirty="0" err="1">
                <a:solidFill>
                  <a:srgbClr val="FFFF00"/>
                </a:solidFill>
              </a:rPr>
              <a:t>Didascalia</a:t>
            </a:r>
            <a:r>
              <a:rPr lang="en-US" sz="2900" dirty="0">
                <a:solidFill>
                  <a:srgbClr val="FFFF00"/>
                </a:solidFill>
              </a:rPr>
              <a:t> (chapter 2</a:t>
            </a:r>
            <a:r>
              <a:rPr lang="en-US" sz="2900" dirty="0" smtClean="0">
                <a:solidFill>
                  <a:srgbClr val="FFFF00"/>
                </a:solidFill>
              </a:rPr>
              <a:t>, </a:t>
            </a:r>
            <a:r>
              <a:rPr lang="en-US" sz="2900" dirty="0">
                <a:solidFill>
                  <a:srgbClr val="FFFF00"/>
                </a:solidFill>
              </a:rPr>
              <a:t>c. AD 230) ~ </a:t>
            </a:r>
            <a:r>
              <a:rPr lang="en-US" sz="2900" dirty="0"/>
              <a:t>"Again, the Apostles have decreed, that on Sunday there shall be service and reading of the Holy Scriptures, and the Eucharist, because that on Sunday the Christ rose from the dead, and on Sunday He ascended to Heaven ; on Sunday again He will appear at the end with His holy Angels."</a:t>
            </a:r>
          </a:p>
        </p:txBody>
      </p:sp>
      <p:sp>
        <p:nvSpPr>
          <p:cNvPr id="7" name="TextBox 6"/>
          <p:cNvSpPr txBox="1"/>
          <p:nvPr/>
        </p:nvSpPr>
        <p:spPr>
          <a:xfrm>
            <a:off x="457200" y="4459704"/>
            <a:ext cx="8229600" cy="1877437"/>
          </a:xfrm>
          <a:prstGeom prst="rect">
            <a:avLst/>
          </a:prstGeom>
          <a:noFill/>
        </p:spPr>
        <p:txBody>
          <a:bodyPr wrap="square" rtlCol="0">
            <a:spAutoFit/>
          </a:bodyPr>
          <a:lstStyle/>
          <a:p>
            <a:r>
              <a:rPr lang="en-US" sz="2900" dirty="0"/>
              <a:t>Rom. 14:5 ~ </a:t>
            </a:r>
            <a:r>
              <a:rPr lang="en-US" sz="2900" dirty="0">
                <a:solidFill>
                  <a:srgbClr val="FFFF00"/>
                </a:solidFill>
              </a:rPr>
              <a:t>One person esteems one day above another; another esteems every day alike. Let each be fully convinced in his </a:t>
            </a:r>
            <a:endParaRPr lang="en-US" sz="2900" dirty="0" smtClean="0">
              <a:solidFill>
                <a:srgbClr val="FFFF00"/>
              </a:solidFill>
            </a:endParaRPr>
          </a:p>
          <a:p>
            <a:r>
              <a:rPr lang="en-US" sz="2900" dirty="0" smtClean="0">
                <a:solidFill>
                  <a:srgbClr val="FFFF00"/>
                </a:solidFill>
              </a:rPr>
              <a:t>own </a:t>
            </a:r>
            <a:r>
              <a:rPr lang="en-US" sz="2900" dirty="0">
                <a:solidFill>
                  <a:srgbClr val="FFFF00"/>
                </a:solidFill>
              </a:rPr>
              <a:t>mind.</a:t>
            </a:r>
          </a:p>
        </p:txBody>
      </p:sp>
    </p:spTree>
    <p:extLst>
      <p:ext uri="{BB962C8B-B14F-4D97-AF65-F5344CB8AC3E}">
        <p14:creationId xmlns:p14="http://schemas.microsoft.com/office/powerpoint/2010/main" xmlns="" val="353673824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1129900757"/>
      </p:ext>
    </p:extLst>
  </p:cSld>
  <p:clrMapOvr>
    <a:masterClrMapping/>
  </p:clrMapOvr>
  <p:transition spd="slow">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3216265"/>
          </a:xfrm>
          <a:prstGeom prst="rect">
            <a:avLst/>
          </a:prstGeom>
          <a:noFill/>
        </p:spPr>
        <p:txBody>
          <a:bodyPr wrap="square" rtlCol="0">
            <a:spAutoFit/>
          </a:bodyPr>
          <a:lstStyle/>
          <a:p>
            <a:r>
              <a:rPr lang="en-US" sz="2900" dirty="0"/>
              <a:t>Jos. 24:15 ~ </a:t>
            </a:r>
            <a:r>
              <a:rPr lang="en-US" sz="2900" dirty="0">
                <a:solidFill>
                  <a:srgbClr val="FFFF00"/>
                </a:solidFill>
              </a:rPr>
              <a:t>And if it seems evil to you to serve the Lord, choose for yourselves this day whom you will serve, whether the gods which your fathers served that </a:t>
            </a:r>
            <a:r>
              <a:rPr lang="en-US" sz="2900" i="1" dirty="0">
                <a:solidFill>
                  <a:srgbClr val="FFFF00"/>
                </a:solidFill>
              </a:rPr>
              <a:t>were</a:t>
            </a:r>
            <a:r>
              <a:rPr lang="en-US" sz="2900" dirty="0">
                <a:solidFill>
                  <a:srgbClr val="FFFF00"/>
                </a:solidFill>
              </a:rPr>
              <a:t> on the other side of the River, or the gods of the Amorites, in whose land you dwell. But as for me and my house, we will serve the Lord. </a:t>
            </a:r>
          </a:p>
        </p:txBody>
      </p:sp>
      <p:sp>
        <p:nvSpPr>
          <p:cNvPr id="6" name="TextBox 5"/>
          <p:cNvSpPr txBox="1"/>
          <p:nvPr/>
        </p:nvSpPr>
        <p:spPr>
          <a:xfrm>
            <a:off x="457200" y="4038600"/>
            <a:ext cx="8229600" cy="2400657"/>
          </a:xfrm>
          <a:prstGeom prst="rect">
            <a:avLst/>
          </a:prstGeom>
          <a:noFill/>
        </p:spPr>
        <p:txBody>
          <a:bodyPr wrap="square" rtlCol="0">
            <a:spAutoFit/>
          </a:bodyPr>
          <a:lstStyle/>
          <a:p>
            <a:r>
              <a:rPr lang="en-US" sz="2900" dirty="0"/>
              <a:t>1 Kings 18:20 ~ </a:t>
            </a:r>
            <a:r>
              <a:rPr lang="en-US" sz="2900" dirty="0">
                <a:solidFill>
                  <a:srgbClr val="FFFF00"/>
                </a:solidFill>
              </a:rPr>
              <a:t>And Elijah came to all the people, and said, "How long will you falter between two opinions? If the Lord </a:t>
            </a:r>
            <a:r>
              <a:rPr lang="en-US" sz="2900" i="1" dirty="0">
                <a:solidFill>
                  <a:srgbClr val="FFFF00"/>
                </a:solidFill>
              </a:rPr>
              <a:t>is</a:t>
            </a:r>
            <a:r>
              <a:rPr lang="en-US" sz="2900" dirty="0">
                <a:solidFill>
                  <a:srgbClr val="FFFF00"/>
                </a:solidFill>
              </a:rPr>
              <a:t> God, follow Him; but if Baal, follow him</a:t>
            </a:r>
            <a:r>
              <a:rPr lang="en-US" sz="2900">
                <a:solidFill>
                  <a:srgbClr val="FFFF00"/>
                </a:solidFill>
              </a:rPr>
              <a:t>." </a:t>
            </a:r>
            <a:r>
              <a:rPr lang="en-US" sz="2900" smtClean="0">
                <a:solidFill>
                  <a:srgbClr val="FFFF00"/>
                </a:solidFill>
              </a:rPr>
              <a:t>But</a:t>
            </a:r>
          </a:p>
          <a:p>
            <a:r>
              <a:rPr lang="en-US" sz="2900" smtClean="0">
                <a:solidFill>
                  <a:srgbClr val="FFFF00"/>
                </a:solidFill>
              </a:rPr>
              <a:t>the </a:t>
            </a:r>
            <a:r>
              <a:rPr lang="en-US" sz="2900" dirty="0">
                <a:solidFill>
                  <a:srgbClr val="FFFF00"/>
                </a:solidFill>
              </a:rPr>
              <a:t>people answered him not a word.</a:t>
            </a:r>
          </a:p>
        </p:txBody>
      </p:sp>
    </p:spTree>
    <p:extLst>
      <p:ext uri="{BB962C8B-B14F-4D97-AF65-F5344CB8AC3E}">
        <p14:creationId xmlns:p14="http://schemas.microsoft.com/office/powerpoint/2010/main" xmlns="" val="142862371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921069870"/>
      </p:ext>
    </p:extLst>
  </p:cSld>
  <p:clrMapOvr>
    <a:masterClrMapping/>
  </p:clrMapOvr>
  <p:transition spd="slow">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60495" t="47471" r="11103" b="33099"/>
          <a:stretch/>
        </p:blipFill>
        <p:spPr>
          <a:xfrm>
            <a:off x="978939" y="1018678"/>
            <a:ext cx="7484827" cy="4182043"/>
          </a:xfrm>
          <a:prstGeom prst="rect">
            <a:avLst/>
          </a:prstGeom>
          <a:effectLst>
            <a:softEdge rad="127000"/>
          </a:effectLst>
        </p:spPr>
      </p:pic>
      <p:sp>
        <p:nvSpPr>
          <p:cNvPr id="3" name="Freeform 2"/>
          <p:cNvSpPr/>
          <p:nvPr/>
        </p:nvSpPr>
        <p:spPr>
          <a:xfrm>
            <a:off x="1638300" y="1514245"/>
            <a:ext cx="2895600" cy="1695120"/>
          </a:xfrm>
          <a:custGeom>
            <a:avLst/>
            <a:gdLst>
              <a:gd name="connsiteX0" fmla="*/ 2895600 w 2895600"/>
              <a:gd name="connsiteY0" fmla="*/ 422131 h 1695120"/>
              <a:gd name="connsiteX1" fmla="*/ 1362636 w 2895600"/>
              <a:gd name="connsiteY1" fmla="*/ 790 h 1695120"/>
              <a:gd name="connsiteX2" fmla="*/ 510989 w 2895600"/>
              <a:gd name="connsiteY2" fmla="*/ 350414 h 1695120"/>
              <a:gd name="connsiteX3" fmla="*/ 107577 w 2895600"/>
              <a:gd name="connsiteY3" fmla="*/ 1426179 h 1695120"/>
              <a:gd name="connsiteX4" fmla="*/ 0 w 2895600"/>
              <a:gd name="connsiteY4" fmla="*/ 1695120 h 169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1695120">
                <a:moveTo>
                  <a:pt x="2895600" y="422131"/>
                </a:moveTo>
                <a:cubicBezTo>
                  <a:pt x="2327835" y="217437"/>
                  <a:pt x="1760071" y="12743"/>
                  <a:pt x="1362636" y="790"/>
                </a:cubicBezTo>
                <a:cubicBezTo>
                  <a:pt x="965201" y="-11163"/>
                  <a:pt x="720165" y="112849"/>
                  <a:pt x="510989" y="350414"/>
                </a:cubicBezTo>
                <a:cubicBezTo>
                  <a:pt x="301813" y="587979"/>
                  <a:pt x="192742" y="1202061"/>
                  <a:pt x="107577" y="1426179"/>
                </a:cubicBezTo>
                <a:cubicBezTo>
                  <a:pt x="22412" y="1650297"/>
                  <a:pt x="17929" y="1650297"/>
                  <a:pt x="0" y="1695120"/>
                </a:cubicBezTo>
              </a:path>
            </a:pathLst>
          </a:custGeom>
          <a:noFill/>
          <a:ln w="381000">
            <a:solidFill>
              <a:srgbClr val="FFFF00"/>
            </a:solidFill>
            <a:headEnd type="none" w="med" len="med"/>
            <a:tailEnd type="triangle" w="med" len="med"/>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3576475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687239932"/>
      </p:ext>
    </p:extLst>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Lamentation</a:t>
            </a:r>
            <a:r>
              <a:rPr lang="en-US" sz="3200" dirty="0"/>
              <a:t> ~ </a:t>
            </a:r>
            <a:r>
              <a:rPr lang="en-US" sz="3200" b="1" i="1" dirty="0" err="1">
                <a:solidFill>
                  <a:srgbClr val="FFFF00"/>
                </a:solidFill>
                <a:latin typeface="Times New Roman" panose="02020603050405020304" pitchFamily="18" charset="0"/>
                <a:cs typeface="Times New Roman" panose="02020603050405020304" pitchFamily="18" charset="0"/>
              </a:rPr>
              <a:t>qinah</a:t>
            </a:r>
            <a:r>
              <a:rPr lang="en-US" sz="3200" dirty="0"/>
              <a:t> – </a:t>
            </a:r>
            <a:r>
              <a:rPr lang="en-US" sz="3200" i="1" dirty="0"/>
              <a:t>a funeral dirge</a:t>
            </a:r>
            <a:endParaRPr lang="en-US" sz="3200" dirty="0">
              <a:solidFill>
                <a:schemeClr val="bg1"/>
              </a:solidFill>
              <a:latin typeface="Arial Rounded MT Bold" pitchFamily="34" charset="0"/>
            </a:endParaRPr>
          </a:p>
        </p:txBody>
      </p:sp>
    </p:spTree>
    <p:extLst>
      <p:ext uri="{BB962C8B-B14F-4D97-AF65-F5344CB8AC3E}">
        <p14:creationId xmlns:p14="http://schemas.microsoft.com/office/powerpoint/2010/main" xmlns="" val="309318652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208147082"/>
      </p:ext>
    </p:extLst>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Lioness</a:t>
            </a:r>
            <a:r>
              <a:rPr lang="en-US" sz="3200" dirty="0"/>
              <a:t> ~ tribe of Judah</a:t>
            </a:r>
            <a:endParaRPr lang="en-US" sz="3200" dirty="0">
              <a:solidFill>
                <a:schemeClr val="bg1"/>
              </a:solidFill>
              <a:latin typeface="Arial Rounded MT Bold" pitchFamily="34" charset="0"/>
            </a:endParaRPr>
          </a:p>
        </p:txBody>
      </p:sp>
    </p:spTree>
    <p:extLst>
      <p:ext uri="{BB962C8B-B14F-4D97-AF65-F5344CB8AC3E}">
        <p14:creationId xmlns:p14="http://schemas.microsoft.com/office/powerpoint/2010/main" xmlns="" val="420859920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458354396"/>
      </p:ext>
    </p:extLst>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Jehoahaz</a:t>
            </a:r>
            <a:r>
              <a:rPr lang="en-US" sz="3200" dirty="0"/>
              <a:t> ~ Josiah's son </a:t>
            </a:r>
            <a:endParaRPr lang="en-US" sz="3200" dirty="0">
              <a:solidFill>
                <a:schemeClr val="bg1"/>
              </a:solidFill>
              <a:latin typeface="Arial Rounded MT Bold" pitchFamily="34" charset="0"/>
            </a:endParaRPr>
          </a:p>
        </p:txBody>
      </p:sp>
      <p:sp>
        <p:nvSpPr>
          <p:cNvPr id="8" name="TextBox 7"/>
          <p:cNvSpPr txBox="1"/>
          <p:nvPr/>
        </p:nvSpPr>
        <p:spPr>
          <a:xfrm>
            <a:off x="685800" y="1447800"/>
            <a:ext cx="8001000" cy="584775"/>
          </a:xfrm>
          <a:prstGeom prst="rect">
            <a:avLst/>
          </a:prstGeom>
          <a:noFill/>
        </p:spPr>
        <p:txBody>
          <a:bodyPr wrap="square" rtlCol="0">
            <a:spAutoFit/>
          </a:bodyPr>
          <a:lstStyle/>
          <a:p>
            <a:pPr marL="457200" indent="-457200">
              <a:buFont typeface="Arial" pitchFamily="34" charset="0"/>
              <a:buChar char="•"/>
            </a:pPr>
            <a:r>
              <a:rPr lang="en-US" sz="3200" dirty="0" smtClean="0"/>
              <a:t>Also </a:t>
            </a:r>
            <a:r>
              <a:rPr lang="en-US" sz="3200" dirty="0"/>
              <a:t>called </a:t>
            </a:r>
            <a:r>
              <a:rPr lang="en-US" sz="3200" dirty="0" err="1">
                <a:solidFill>
                  <a:srgbClr val="FFFF00"/>
                </a:solidFill>
              </a:rPr>
              <a:t>Shallum</a:t>
            </a:r>
            <a:r>
              <a:rPr lang="en-US" sz="3200" dirty="0"/>
              <a:t> (1 Chron. 3:15)</a:t>
            </a:r>
            <a:endParaRPr lang="en-US" sz="3200" dirty="0">
              <a:solidFill>
                <a:srgbClr val="FFFF00"/>
              </a:solidFill>
            </a:endParaRPr>
          </a:p>
        </p:txBody>
      </p:sp>
      <p:sp>
        <p:nvSpPr>
          <p:cNvPr id="6" name="TextBox 5"/>
          <p:cNvSpPr txBox="1"/>
          <p:nvPr/>
        </p:nvSpPr>
        <p:spPr>
          <a:xfrm>
            <a:off x="469788" y="2063703"/>
            <a:ext cx="2884425" cy="830997"/>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Reigned 3 months (609 BC)</a:t>
            </a:r>
            <a:endParaRPr lang="en-US" sz="2400" dirty="0">
              <a:solidFill>
                <a:srgbClr val="000000"/>
              </a:solidFill>
              <a:latin typeface="Arial Rounded MT Bold" pitchFamily="34" charset="0"/>
            </a:endParaRPr>
          </a:p>
        </p:txBody>
      </p:sp>
      <p:grpSp>
        <p:nvGrpSpPr>
          <p:cNvPr id="7" name="Group 6"/>
          <p:cNvGrpSpPr/>
          <p:nvPr/>
        </p:nvGrpSpPr>
        <p:grpSpPr>
          <a:xfrm>
            <a:off x="457200" y="3934934"/>
            <a:ext cx="8229600" cy="582014"/>
            <a:chOff x="457200" y="2944099"/>
            <a:chExt cx="8229600" cy="582014"/>
          </a:xfrm>
        </p:grpSpPr>
        <p:grpSp>
          <p:nvGrpSpPr>
            <p:cNvPr id="9" name="Group 8"/>
            <p:cNvGrpSpPr/>
            <p:nvPr/>
          </p:nvGrpSpPr>
          <p:grpSpPr>
            <a:xfrm>
              <a:off x="457200" y="2944099"/>
              <a:ext cx="8229600" cy="582014"/>
              <a:chOff x="457200" y="3016468"/>
              <a:chExt cx="8009906" cy="437276"/>
            </a:xfrm>
          </p:grpSpPr>
          <p:sp>
            <p:nvSpPr>
              <p:cNvPr id="13" name="Rectangle 12"/>
              <p:cNvSpPr/>
              <p:nvPr/>
            </p:nvSpPr>
            <p:spPr>
              <a:xfrm>
                <a:off x="457200" y="3016468"/>
                <a:ext cx="8009906" cy="415501"/>
              </a:xfrm>
              <a:prstGeom prst="rect">
                <a:avLst/>
              </a:prstGeom>
              <a:solidFill>
                <a:schemeClr val="accent6">
                  <a:lumMod val="60000"/>
                  <a:lumOff val="40000"/>
                </a:scheme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629651" y="301646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926" y="303824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05701" y="303626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67476" y="303429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29251" y="303231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91026" y="303034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42395" y="3040108"/>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610BC</a:t>
              </a:r>
              <a:endParaRPr lang="en-US" dirty="0">
                <a:solidFill>
                  <a:srgbClr val="000000"/>
                </a:solidFill>
                <a:latin typeface="Arial Rounded MT Bold" pitchFamily="34" charset="0"/>
              </a:endParaRPr>
            </a:p>
          </p:txBody>
        </p:sp>
        <p:sp>
          <p:nvSpPr>
            <p:cNvPr id="11" name="TextBox 10"/>
            <p:cNvSpPr txBox="1"/>
            <p:nvPr/>
          </p:nvSpPr>
          <p:spPr>
            <a:xfrm>
              <a:off x="3479795" y="3038133"/>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590BC</a:t>
              </a:r>
              <a:endParaRPr lang="en-US" dirty="0">
                <a:solidFill>
                  <a:srgbClr val="000000"/>
                </a:solidFill>
                <a:latin typeface="Arial Rounded MT Bold" pitchFamily="34" charset="0"/>
              </a:endParaRPr>
            </a:p>
          </p:txBody>
        </p:sp>
        <p:sp>
          <p:nvSpPr>
            <p:cNvPr id="12" name="TextBox 11"/>
            <p:cNvSpPr txBox="1"/>
            <p:nvPr/>
          </p:nvSpPr>
          <p:spPr>
            <a:xfrm>
              <a:off x="5876570" y="3048033"/>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580BC</a:t>
              </a:r>
              <a:endParaRPr lang="en-US" dirty="0">
                <a:solidFill>
                  <a:srgbClr val="000000"/>
                </a:solidFill>
                <a:latin typeface="Arial Rounded MT Bold" pitchFamily="34" charset="0"/>
              </a:endParaRPr>
            </a:p>
          </p:txBody>
        </p:sp>
      </p:grpSp>
      <p:cxnSp>
        <p:nvCxnSpPr>
          <p:cNvPr id="22" name="Straight Arrow Connector 21"/>
          <p:cNvCxnSpPr>
            <a:stCxn id="6" idx="2"/>
          </p:cNvCxnSpPr>
          <p:nvPr/>
        </p:nvCxnSpPr>
        <p:spPr>
          <a:xfrm flipH="1">
            <a:off x="1828800" y="2894700"/>
            <a:ext cx="83201" cy="976655"/>
          </a:xfrm>
          <a:prstGeom prst="straightConnector1">
            <a:avLst/>
          </a:prstGeom>
          <a:ln w="38100">
            <a:solidFill>
              <a:srgbClr val="FFFFFF">
                <a:alpha val="74902"/>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288314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490130561"/>
      </p:ext>
    </p:extLst>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Jehoiachin</a:t>
            </a:r>
            <a:r>
              <a:rPr lang="en-US" sz="3200" dirty="0"/>
              <a:t> ~ Josiah's grandson </a:t>
            </a:r>
            <a:endParaRPr lang="en-US" sz="3200" dirty="0">
              <a:solidFill>
                <a:schemeClr val="bg1"/>
              </a:solidFill>
              <a:latin typeface="Arial Rounded MT Bold" pitchFamily="34" charset="0"/>
            </a:endParaRPr>
          </a:p>
        </p:txBody>
      </p:sp>
      <p:sp>
        <p:nvSpPr>
          <p:cNvPr id="8" name="TextBox 7"/>
          <p:cNvSpPr txBox="1"/>
          <p:nvPr/>
        </p:nvSpPr>
        <p:spPr>
          <a:xfrm>
            <a:off x="685800" y="1447800"/>
            <a:ext cx="8001000" cy="1077218"/>
          </a:xfrm>
          <a:prstGeom prst="rect">
            <a:avLst/>
          </a:prstGeom>
          <a:noFill/>
        </p:spPr>
        <p:txBody>
          <a:bodyPr wrap="square" rtlCol="0">
            <a:spAutoFit/>
          </a:bodyPr>
          <a:lstStyle/>
          <a:p>
            <a:pPr marL="457200" indent="-457200">
              <a:buFont typeface="Arial" pitchFamily="34" charset="0"/>
              <a:buChar char="•"/>
            </a:pPr>
            <a:r>
              <a:rPr lang="en-US" sz="3200" dirty="0" smtClean="0"/>
              <a:t>Also </a:t>
            </a:r>
            <a:r>
              <a:rPr lang="en-US" sz="3200" dirty="0"/>
              <a:t>called </a:t>
            </a:r>
            <a:r>
              <a:rPr lang="en-US" sz="3200" dirty="0" err="1">
                <a:solidFill>
                  <a:srgbClr val="FFFF00"/>
                </a:solidFill>
              </a:rPr>
              <a:t>Jeconiah</a:t>
            </a:r>
            <a:r>
              <a:rPr lang="en-US" sz="3200" dirty="0"/>
              <a:t> (1 Chron. 3:16) and </a:t>
            </a:r>
            <a:r>
              <a:rPr lang="en-US" sz="3200" dirty="0" err="1">
                <a:solidFill>
                  <a:srgbClr val="FFFF00"/>
                </a:solidFill>
              </a:rPr>
              <a:t>Coniah</a:t>
            </a:r>
            <a:r>
              <a:rPr lang="en-US" sz="3200" dirty="0"/>
              <a:t> (Jer. 22:24</a:t>
            </a:r>
            <a:r>
              <a:rPr lang="en-US" sz="3200" dirty="0" smtClean="0"/>
              <a:t>)</a:t>
            </a:r>
            <a:endParaRPr lang="en-US" sz="3200" dirty="0"/>
          </a:p>
        </p:txBody>
      </p:sp>
      <p:sp>
        <p:nvSpPr>
          <p:cNvPr id="6" name="TextBox 5"/>
          <p:cNvSpPr txBox="1"/>
          <p:nvPr/>
        </p:nvSpPr>
        <p:spPr>
          <a:xfrm>
            <a:off x="1016499" y="2520903"/>
            <a:ext cx="1791002" cy="830997"/>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Jehoahaz</a:t>
            </a:r>
          </a:p>
          <a:p>
            <a:pPr algn="ctr"/>
            <a:r>
              <a:rPr lang="en-US" sz="2400" dirty="0" smtClean="0">
                <a:solidFill>
                  <a:srgbClr val="000000"/>
                </a:solidFill>
                <a:latin typeface="Arial Rounded MT Bold" pitchFamily="34" charset="0"/>
              </a:rPr>
              <a:t>(609 </a:t>
            </a:r>
            <a:r>
              <a:rPr lang="en-US" sz="2400" dirty="0">
                <a:solidFill>
                  <a:srgbClr val="000000"/>
                </a:solidFill>
                <a:latin typeface="Arial Rounded MT Bold" pitchFamily="34" charset="0"/>
              </a:rPr>
              <a:t>BC)</a:t>
            </a:r>
          </a:p>
        </p:txBody>
      </p:sp>
      <p:grpSp>
        <p:nvGrpSpPr>
          <p:cNvPr id="7" name="Group 6"/>
          <p:cNvGrpSpPr/>
          <p:nvPr/>
        </p:nvGrpSpPr>
        <p:grpSpPr>
          <a:xfrm>
            <a:off x="457200" y="4392134"/>
            <a:ext cx="8229600" cy="582014"/>
            <a:chOff x="457200" y="2944099"/>
            <a:chExt cx="8229600" cy="582014"/>
          </a:xfrm>
        </p:grpSpPr>
        <p:grpSp>
          <p:nvGrpSpPr>
            <p:cNvPr id="9" name="Group 8"/>
            <p:cNvGrpSpPr/>
            <p:nvPr/>
          </p:nvGrpSpPr>
          <p:grpSpPr>
            <a:xfrm>
              <a:off x="457200" y="2944099"/>
              <a:ext cx="8229600" cy="582014"/>
              <a:chOff x="457200" y="3016468"/>
              <a:chExt cx="8009906" cy="437276"/>
            </a:xfrm>
          </p:grpSpPr>
          <p:sp>
            <p:nvSpPr>
              <p:cNvPr id="13" name="Rectangle 12"/>
              <p:cNvSpPr/>
              <p:nvPr/>
            </p:nvSpPr>
            <p:spPr>
              <a:xfrm>
                <a:off x="457200" y="3016468"/>
                <a:ext cx="8009906" cy="415501"/>
              </a:xfrm>
              <a:prstGeom prst="rect">
                <a:avLst/>
              </a:prstGeom>
              <a:solidFill>
                <a:schemeClr val="accent6">
                  <a:lumMod val="60000"/>
                  <a:lumOff val="40000"/>
                </a:scheme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629651" y="301646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926" y="303824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05701" y="303626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67476" y="303429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29251" y="3032318"/>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91026" y="3030343"/>
                <a:ext cx="0" cy="4155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42395" y="3040108"/>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615BC</a:t>
              </a:r>
              <a:endParaRPr lang="en-US" dirty="0">
                <a:solidFill>
                  <a:srgbClr val="000000"/>
                </a:solidFill>
                <a:latin typeface="Arial Rounded MT Bold" pitchFamily="34" charset="0"/>
              </a:endParaRPr>
            </a:p>
          </p:txBody>
        </p:sp>
        <p:sp>
          <p:nvSpPr>
            <p:cNvPr id="11" name="TextBox 10"/>
            <p:cNvSpPr txBox="1"/>
            <p:nvPr/>
          </p:nvSpPr>
          <p:spPr>
            <a:xfrm>
              <a:off x="3479795" y="3038133"/>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585BC</a:t>
              </a:r>
              <a:endParaRPr lang="en-US" dirty="0">
                <a:solidFill>
                  <a:srgbClr val="000000"/>
                </a:solidFill>
                <a:latin typeface="Arial Rounded MT Bold" pitchFamily="34" charset="0"/>
              </a:endParaRPr>
            </a:p>
          </p:txBody>
        </p:sp>
        <p:sp>
          <p:nvSpPr>
            <p:cNvPr id="12" name="TextBox 11"/>
            <p:cNvSpPr txBox="1"/>
            <p:nvPr/>
          </p:nvSpPr>
          <p:spPr>
            <a:xfrm>
              <a:off x="5876570" y="3048033"/>
              <a:ext cx="1040317" cy="369332"/>
            </a:xfrm>
            <a:prstGeom prst="rect">
              <a:avLst/>
            </a:prstGeom>
            <a:solidFill>
              <a:schemeClr val="accent6">
                <a:lumMod val="60000"/>
                <a:lumOff val="40000"/>
              </a:schemeClr>
            </a:solidFill>
          </p:spPr>
          <p:txBody>
            <a:bodyPr wrap="square" rtlCol="0">
              <a:spAutoFit/>
            </a:bodyPr>
            <a:lstStyle/>
            <a:p>
              <a:pPr algn="ctr"/>
              <a:r>
                <a:rPr lang="en-US" dirty="0" smtClean="0">
                  <a:solidFill>
                    <a:srgbClr val="000000"/>
                  </a:solidFill>
                  <a:latin typeface="Arial Rounded MT Bold" pitchFamily="34" charset="0"/>
                </a:rPr>
                <a:t>545BC</a:t>
              </a:r>
              <a:endParaRPr lang="en-US" dirty="0">
                <a:solidFill>
                  <a:srgbClr val="000000"/>
                </a:solidFill>
                <a:latin typeface="Arial Rounded MT Bold" pitchFamily="34" charset="0"/>
              </a:endParaRPr>
            </a:p>
          </p:txBody>
        </p:sp>
      </p:grpSp>
      <p:sp>
        <p:nvSpPr>
          <p:cNvPr id="21" name="TextBox 20"/>
          <p:cNvSpPr txBox="1"/>
          <p:nvPr/>
        </p:nvSpPr>
        <p:spPr>
          <a:xfrm>
            <a:off x="2867370" y="2518928"/>
            <a:ext cx="2884425" cy="830997"/>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Reigned 3 months (597 BC)</a:t>
            </a:r>
            <a:endParaRPr lang="en-US" sz="2400" dirty="0">
              <a:solidFill>
                <a:srgbClr val="000000"/>
              </a:solidFill>
              <a:latin typeface="Arial Rounded MT Bold" pitchFamily="34" charset="0"/>
            </a:endParaRPr>
          </a:p>
        </p:txBody>
      </p:sp>
      <p:cxnSp>
        <p:nvCxnSpPr>
          <p:cNvPr id="22" name="Straight Arrow Connector 21"/>
          <p:cNvCxnSpPr>
            <a:stCxn id="6" idx="2"/>
          </p:cNvCxnSpPr>
          <p:nvPr/>
        </p:nvCxnSpPr>
        <p:spPr>
          <a:xfrm>
            <a:off x="1912000" y="3351900"/>
            <a:ext cx="510566" cy="1040234"/>
          </a:xfrm>
          <a:prstGeom prst="straightConnector1">
            <a:avLst/>
          </a:prstGeom>
          <a:ln w="38100">
            <a:solidFill>
              <a:srgbClr val="FFFFFF">
                <a:alpha val="74902"/>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2"/>
          </p:cNvCxnSpPr>
          <p:nvPr/>
        </p:nvCxnSpPr>
        <p:spPr>
          <a:xfrm flipH="1">
            <a:off x="3221665" y="3349925"/>
            <a:ext cx="1087918" cy="1042209"/>
          </a:xfrm>
          <a:prstGeom prst="straightConnector1">
            <a:avLst/>
          </a:prstGeom>
          <a:ln w="38100">
            <a:solidFill>
              <a:srgbClr val="FFFFFF">
                <a:alpha val="74902"/>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468404" y="4392134"/>
            <a:ext cx="662440" cy="553031"/>
          </a:xfrm>
          <a:prstGeom prst="rect">
            <a:avLst/>
          </a:prstGeom>
          <a:solidFill>
            <a:srgbClr val="4F81BD">
              <a:alpha val="50196"/>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667655" y="5569803"/>
            <a:ext cx="2167112" cy="830997"/>
          </a:xfrm>
          <a:prstGeom prst="rect">
            <a:avLst/>
          </a:prstGeom>
          <a:solidFill>
            <a:srgbClr val="FFFFFF">
              <a:alpha val="74902"/>
            </a:srgbClr>
          </a:solidFill>
        </p:spPr>
        <p:txBody>
          <a:bodyPr wrap="square" rtlCol="0">
            <a:spAutoFit/>
          </a:bodyPr>
          <a:lstStyle/>
          <a:p>
            <a:pPr algn="ctr"/>
            <a:r>
              <a:rPr lang="en-US" sz="2400" dirty="0" smtClean="0">
                <a:solidFill>
                  <a:srgbClr val="000000"/>
                </a:solidFill>
                <a:latin typeface="Arial Rounded MT Bold" pitchFamily="34" charset="0"/>
              </a:rPr>
              <a:t>Jehoiakim (608-598 BC)</a:t>
            </a:r>
            <a:endParaRPr lang="en-US" sz="2400" dirty="0">
              <a:solidFill>
                <a:srgbClr val="000000"/>
              </a:solidFill>
              <a:latin typeface="Arial Rounded MT Bold" pitchFamily="34" charset="0"/>
            </a:endParaRPr>
          </a:p>
        </p:txBody>
      </p:sp>
      <p:sp>
        <p:nvSpPr>
          <p:cNvPr id="3" name="Freeform 2"/>
          <p:cNvSpPr/>
          <p:nvPr/>
        </p:nvSpPr>
        <p:spPr>
          <a:xfrm>
            <a:off x="2460172" y="4972594"/>
            <a:ext cx="653144" cy="609600"/>
          </a:xfrm>
          <a:custGeom>
            <a:avLst/>
            <a:gdLst>
              <a:gd name="connsiteX0" fmla="*/ 265611 w 622663"/>
              <a:gd name="connsiteY0" fmla="*/ 574765 h 574765"/>
              <a:gd name="connsiteX1" fmla="*/ 0 w 622663"/>
              <a:gd name="connsiteY1" fmla="*/ 0 h 574765"/>
              <a:gd name="connsiteX2" fmla="*/ 622663 w 622663"/>
              <a:gd name="connsiteY2" fmla="*/ 13062 h 574765"/>
              <a:gd name="connsiteX3" fmla="*/ 265611 w 622663"/>
              <a:gd name="connsiteY3" fmla="*/ 574765 h 574765"/>
              <a:gd name="connsiteX0" fmla="*/ 265611 w 631372"/>
              <a:gd name="connsiteY0" fmla="*/ 609600 h 609600"/>
              <a:gd name="connsiteX1" fmla="*/ 0 w 631372"/>
              <a:gd name="connsiteY1" fmla="*/ 34835 h 609600"/>
              <a:gd name="connsiteX2" fmla="*/ 631372 w 631372"/>
              <a:gd name="connsiteY2" fmla="*/ 0 h 609600"/>
              <a:gd name="connsiteX3" fmla="*/ 265611 w 631372"/>
              <a:gd name="connsiteY3" fmla="*/ 609600 h 609600"/>
              <a:gd name="connsiteX0" fmla="*/ 287383 w 653144"/>
              <a:gd name="connsiteY0" fmla="*/ 609600 h 609600"/>
              <a:gd name="connsiteX1" fmla="*/ 0 w 653144"/>
              <a:gd name="connsiteY1" fmla="*/ 0 h 609600"/>
              <a:gd name="connsiteX2" fmla="*/ 653144 w 653144"/>
              <a:gd name="connsiteY2" fmla="*/ 0 h 609600"/>
              <a:gd name="connsiteX3" fmla="*/ 287383 w 653144"/>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53144" h="609600">
                <a:moveTo>
                  <a:pt x="287383" y="609600"/>
                </a:moveTo>
                <a:lnTo>
                  <a:pt x="0" y="0"/>
                </a:lnTo>
                <a:lnTo>
                  <a:pt x="653144" y="0"/>
                </a:lnTo>
                <a:lnTo>
                  <a:pt x="287383" y="609600"/>
                </a:lnTo>
                <a:close/>
              </a:path>
            </a:pathLst>
          </a:cu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1461942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22" presetClass="entr" presetSubtype="1"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animBg="1"/>
      <p:bldP spid="21" grpId="0" animBg="1"/>
      <p:bldP spid="25" grpId="0" animBg="1"/>
      <p:bldP spid="4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19-20</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155250373"/>
      </p:ext>
    </p:extLst>
  </p:cSld>
  <p:clrMapOvr>
    <a:masterClrMapping/>
  </p:clrMapOvr>
  <p:transition spd="slow">
    <p:split/>
  </p:transition>
  <p:timing>
    <p:tnLst>
      <p:par>
        <p:cTn id="1" dur="indefinite" restart="never" nodeType="tmRoot"/>
      </p:par>
    </p:tnLst>
  </p:timing>
</p:sld>
</file>

<file path=ppt/theme/theme1.xml><?xml version="1.0" encoding="utf-8"?>
<a:theme xmlns:a="http://schemas.openxmlformats.org/drawingml/2006/main" name="Office Theme">
  <a:themeElements>
    <a:clrScheme name="Ezekiel">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zekiel">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a:solidFill>
              <a:schemeClr val="bg1"/>
            </a:solidFill>
            <a:latin typeface="Arial Rounded MT Bold"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Ezekiel</Template>
  <TotalTime>1697</TotalTime>
  <Words>530</Words>
  <Application>Microsoft Office PowerPoint</Application>
  <PresentationFormat>On-screen Show (4:3)</PresentationFormat>
  <Paragraphs>58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11</cp:revision>
  <dcterms:created xsi:type="dcterms:W3CDTF">2013-10-07T20:26:29Z</dcterms:created>
  <dcterms:modified xsi:type="dcterms:W3CDTF">2013-10-10T15:45:23Z</dcterms:modified>
</cp:coreProperties>
</file>