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3" r:id="rId7"/>
    <p:sldId id="262" r:id="rId8"/>
    <p:sldId id="265" r:id="rId9"/>
    <p:sldId id="268" r:id="rId10"/>
    <p:sldId id="266" r:id="rId11"/>
    <p:sldId id="267" r:id="rId12"/>
    <p:sldId id="269" r:id="rId13"/>
    <p:sldId id="270" r:id="rId14"/>
    <p:sldId id="275" r:id="rId15"/>
    <p:sldId id="276" r:id="rId16"/>
    <p:sldId id="271" r:id="rId17"/>
    <p:sldId id="273" r:id="rId18"/>
    <p:sldId id="261" r:id="rId19"/>
    <p:sldId id="272" r:id="rId20"/>
    <p:sldId id="274" r:id="rId21"/>
    <p:sldId id="26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94660"/>
  </p:normalViewPr>
  <p:slideViewPr>
    <p:cSldViewPr>
      <p:cViewPr>
        <p:scale>
          <a:sx n="108" d="100"/>
          <a:sy n="108" d="100"/>
        </p:scale>
        <p:origin x="-1038" y="-3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09064004"/>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603750"/>
      </p:ext>
    </p:extLst>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26919147"/>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61921694"/>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A93D2-AD82-40CC-8037-12E1267FC806}"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43135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A93D2-AD82-40CC-8037-12E1267FC806}"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1898724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A93D2-AD82-40CC-8037-12E1267FC806}" type="datetimeFigureOut">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98950281"/>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A93D2-AD82-40CC-8037-12E1267FC806}" type="datetimeFigureOut">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8346418"/>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A93D2-AD82-40CC-8037-12E1267FC806}"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4024489321"/>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231652"/>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94398553"/>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A93D2-AD82-40CC-8037-12E1267FC806}" type="datetimeFigureOut">
              <a:rPr lang="en-US" smtClean="0"/>
              <a:pPr/>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2839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1676400"/>
            <a:ext cx="7589619" cy="1631216"/>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10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10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045547847"/>
      </p:ext>
    </p:extLst>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569660"/>
          </a:xfrm>
          <a:prstGeom prst="rect">
            <a:avLst/>
          </a:prstGeom>
          <a:noFill/>
        </p:spPr>
        <p:txBody>
          <a:bodyPr wrap="square" rtlCol="0">
            <a:spAutoFit/>
          </a:bodyPr>
          <a:lstStyle/>
          <a:p>
            <a:r>
              <a:rPr lang="en-US" sz="3200" dirty="0"/>
              <a:t>Jam. 2:26 ~ </a:t>
            </a:r>
            <a:r>
              <a:rPr lang="en-US" sz="3200" dirty="0">
                <a:solidFill>
                  <a:srgbClr val="FFFF00"/>
                </a:solidFill>
              </a:rPr>
              <a:t>For as the body without the spirit is dead, so faith without works is dead also.</a:t>
            </a:r>
          </a:p>
        </p:txBody>
      </p:sp>
    </p:spTree>
    <p:extLst>
      <p:ext uri="{BB962C8B-B14F-4D97-AF65-F5344CB8AC3E}">
        <p14:creationId xmlns:p14="http://schemas.microsoft.com/office/powerpoint/2010/main" xmlns="" val="422504749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	</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4033907517"/>
      </p:ext>
    </p:extLst>
  </p:cSld>
  <p:clrMapOvr>
    <a:masterClrMapping/>
  </p:clrMapOvr>
  <p:transition spd="slow">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2062103"/>
          </a:xfrm>
          <a:prstGeom prst="rect">
            <a:avLst/>
          </a:prstGeom>
          <a:noFill/>
          <a:ln>
            <a:noFill/>
          </a:ln>
        </p:spPr>
        <p:txBody>
          <a:bodyPr wrap="square" rtlCol="0">
            <a:spAutoFit/>
          </a:bodyPr>
          <a:lstStyle/>
          <a:p>
            <a:r>
              <a:rPr lang="en-US" sz="3200" dirty="0"/>
              <a:t>Ex. 22:26 ~ </a:t>
            </a:r>
            <a:r>
              <a:rPr lang="en-US" sz="3200" dirty="0">
                <a:solidFill>
                  <a:srgbClr val="FFFF00"/>
                </a:solidFill>
              </a:rPr>
              <a:t>If you ever take your neighbor's garment as a pledge, you shall return it to him before the sun goes down.</a:t>
            </a:r>
          </a:p>
        </p:txBody>
      </p:sp>
      <p:sp>
        <p:nvSpPr>
          <p:cNvPr id="2" name="TextBox 1"/>
          <p:cNvSpPr txBox="1"/>
          <p:nvPr/>
        </p:nvSpPr>
        <p:spPr>
          <a:xfrm>
            <a:off x="685800" y="2895600"/>
            <a:ext cx="8001000" cy="584775"/>
          </a:xfrm>
          <a:prstGeom prst="rect">
            <a:avLst/>
          </a:prstGeom>
          <a:noFill/>
        </p:spPr>
        <p:txBody>
          <a:bodyPr wrap="square" rtlCol="0">
            <a:spAutoFit/>
          </a:bodyPr>
          <a:lstStyle/>
          <a:p>
            <a:pPr marL="393700" indent="-393700">
              <a:buFont typeface="Arial" panose="020B0604020202020204" pitchFamily="34" charset="0"/>
              <a:buChar char="•"/>
            </a:pPr>
            <a:r>
              <a:rPr lang="en-US" sz="3200" dirty="0" smtClean="0">
                <a:solidFill>
                  <a:schemeClr val="bg1"/>
                </a:solidFill>
                <a:latin typeface="Arial Rounded MT Bold" pitchFamily="34" charset="0"/>
              </a:rPr>
              <a:t>Also Deut. 24:12</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186041137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	</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1440265722"/>
      </p:ext>
    </p:extLst>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2062103"/>
          </a:xfrm>
          <a:prstGeom prst="rect">
            <a:avLst/>
          </a:prstGeom>
          <a:noFill/>
          <a:ln>
            <a:noFill/>
          </a:ln>
        </p:spPr>
        <p:txBody>
          <a:bodyPr wrap="square" rtlCol="0">
            <a:spAutoFit/>
          </a:bodyPr>
          <a:lstStyle/>
          <a:p>
            <a:r>
              <a:rPr lang="en-US" sz="3200" dirty="0"/>
              <a:t>Prov. 22:6 ~ </a:t>
            </a:r>
            <a:r>
              <a:rPr lang="en-US" sz="3200" dirty="0">
                <a:solidFill>
                  <a:srgbClr val="FFFF00"/>
                </a:solidFill>
              </a:rPr>
              <a:t>Train up a child in the way he should go,</a:t>
            </a:r>
          </a:p>
          <a:p>
            <a:r>
              <a:rPr lang="en-US" sz="3200" dirty="0">
                <a:solidFill>
                  <a:srgbClr val="FFFF00"/>
                </a:solidFill>
              </a:rPr>
              <a:t>And when he is old he will not depart from it.</a:t>
            </a:r>
          </a:p>
        </p:txBody>
      </p:sp>
    </p:spTree>
    <p:extLst>
      <p:ext uri="{BB962C8B-B14F-4D97-AF65-F5344CB8AC3E}">
        <p14:creationId xmlns:p14="http://schemas.microsoft.com/office/powerpoint/2010/main" xmlns="" val="80005657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	</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997510621"/>
      </p:ext>
    </p:extLst>
  </p:cSld>
  <p:clrMapOvr>
    <a:masterClrMapping/>
  </p:clrMapOvr>
  <p:transition spd="slow">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2062103"/>
          </a:xfrm>
          <a:prstGeom prst="rect">
            <a:avLst/>
          </a:prstGeom>
          <a:noFill/>
          <a:ln>
            <a:noFill/>
          </a:ln>
        </p:spPr>
        <p:txBody>
          <a:bodyPr wrap="square" rtlCol="0">
            <a:spAutoFit/>
          </a:bodyPr>
          <a:lstStyle/>
          <a:p>
            <a:r>
              <a:rPr lang="en-US" sz="3200" dirty="0"/>
              <a:t>Ex. 20:5 ~ </a:t>
            </a:r>
            <a:r>
              <a:rPr lang="en-US" sz="3200" dirty="0">
                <a:solidFill>
                  <a:srgbClr val="FFFF00"/>
                </a:solidFill>
              </a:rPr>
              <a:t>For I, the Lord your God, </a:t>
            </a:r>
            <a:r>
              <a:rPr lang="en-US" sz="3200" i="1" dirty="0">
                <a:solidFill>
                  <a:srgbClr val="FFFF00"/>
                </a:solidFill>
              </a:rPr>
              <a:t>am</a:t>
            </a:r>
            <a:r>
              <a:rPr lang="en-US" sz="3200" dirty="0">
                <a:solidFill>
                  <a:srgbClr val="FFFF00"/>
                </a:solidFill>
              </a:rPr>
              <a:t> a jealous God, visiting the iniquity of the fathers on the children to the third and fourth </a:t>
            </a:r>
            <a:r>
              <a:rPr lang="en-US" sz="3200" i="1" dirty="0">
                <a:solidFill>
                  <a:srgbClr val="FFFF00"/>
                </a:solidFill>
              </a:rPr>
              <a:t>generations</a:t>
            </a:r>
            <a:r>
              <a:rPr lang="en-US" sz="3200" dirty="0">
                <a:solidFill>
                  <a:srgbClr val="FFFF00"/>
                </a:solidFill>
              </a:rPr>
              <a:t> of those who hate Me.</a:t>
            </a:r>
          </a:p>
        </p:txBody>
      </p:sp>
    </p:spTree>
    <p:extLst>
      <p:ext uri="{BB962C8B-B14F-4D97-AF65-F5344CB8AC3E}">
        <p14:creationId xmlns:p14="http://schemas.microsoft.com/office/powerpoint/2010/main" xmlns="" val="208577124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509200"/>
          </a:xfrm>
          <a:prstGeom prst="rect">
            <a:avLst/>
          </a:prstGeom>
          <a:noFill/>
          <a:ln>
            <a:noFill/>
          </a:ln>
        </p:spPr>
        <p:txBody>
          <a:bodyPr wrap="square" rtlCol="0">
            <a:spAutoFit/>
          </a:bodyPr>
          <a:lstStyle/>
          <a:p>
            <a:r>
              <a:rPr lang="en-US" sz="3200" dirty="0">
                <a:solidFill>
                  <a:srgbClr val="FFFF00"/>
                </a:solidFill>
              </a:rPr>
              <a:t>Joe Wright's prayer before Kansas legislature, Jan. 1996 ~ </a:t>
            </a:r>
            <a:r>
              <a:rPr lang="en-US" sz="3200" dirty="0"/>
              <a:t>"Heavenly Father, we come before you today to ask Your forgiveness and to seek Your direction and guidance. We know Your Word says, "Woe to those who call evil good." but that is exactly what we have done. We have lost our spiritual equilibrium and reversed our values. We confess that: </a:t>
            </a:r>
          </a:p>
          <a:p>
            <a:r>
              <a:rPr lang="en-US" sz="3200" dirty="0"/>
              <a:t>We have ridiculed the </a:t>
            </a:r>
            <a:r>
              <a:rPr lang="en-US" sz="3200" dirty="0" smtClean="0"/>
              <a:t>absolute</a:t>
            </a:r>
            <a:endParaRPr lang="en-US" sz="3200" dirty="0"/>
          </a:p>
        </p:txBody>
      </p:sp>
      <p:sp>
        <p:nvSpPr>
          <p:cNvPr id="6" name="TextBox 5"/>
          <p:cNvSpPr txBox="1"/>
          <p:nvPr/>
        </p:nvSpPr>
        <p:spPr>
          <a:xfrm>
            <a:off x="457200" y="882868"/>
            <a:ext cx="8229600" cy="5509200"/>
          </a:xfrm>
          <a:prstGeom prst="rect">
            <a:avLst/>
          </a:prstGeom>
          <a:noFill/>
          <a:ln>
            <a:noFill/>
          </a:ln>
        </p:spPr>
        <p:txBody>
          <a:bodyPr wrap="square" rtlCol="0">
            <a:spAutoFit/>
          </a:bodyPr>
          <a:lstStyle/>
          <a:p>
            <a:r>
              <a:rPr lang="en-US" sz="3200" dirty="0"/>
              <a:t>truth of Your Word and called it Pluralism. </a:t>
            </a:r>
          </a:p>
          <a:p>
            <a:r>
              <a:rPr lang="en-US" sz="3200" dirty="0"/>
              <a:t>We have worshipped other gods and called it multiculturalism. </a:t>
            </a:r>
          </a:p>
          <a:p>
            <a:r>
              <a:rPr lang="en-US" sz="3200" dirty="0"/>
              <a:t>We have endorsed perversion and called it alternative lifestyle. </a:t>
            </a:r>
          </a:p>
          <a:p>
            <a:r>
              <a:rPr lang="en-US" sz="3200" dirty="0"/>
              <a:t>We have exploited the poor and called it the lottery. </a:t>
            </a:r>
          </a:p>
          <a:p>
            <a:r>
              <a:rPr lang="en-US" sz="3200" dirty="0"/>
              <a:t>We have rewarded laziness and called it welfare. </a:t>
            </a:r>
          </a:p>
          <a:p>
            <a:r>
              <a:rPr lang="en-US" sz="3200" dirty="0"/>
              <a:t>We have killed our unborn </a:t>
            </a:r>
            <a:r>
              <a:rPr lang="en-US" sz="3200" dirty="0" smtClean="0"/>
              <a:t>and</a:t>
            </a:r>
            <a:endParaRPr lang="en-US" sz="3200" dirty="0"/>
          </a:p>
        </p:txBody>
      </p:sp>
      <p:sp>
        <p:nvSpPr>
          <p:cNvPr id="7" name="TextBox 6"/>
          <p:cNvSpPr txBox="1"/>
          <p:nvPr/>
        </p:nvSpPr>
        <p:spPr>
          <a:xfrm>
            <a:off x="457200" y="914400"/>
            <a:ext cx="8229600" cy="5509200"/>
          </a:xfrm>
          <a:prstGeom prst="rect">
            <a:avLst/>
          </a:prstGeom>
          <a:noFill/>
          <a:ln>
            <a:noFill/>
          </a:ln>
        </p:spPr>
        <p:txBody>
          <a:bodyPr wrap="square" rtlCol="0">
            <a:spAutoFit/>
          </a:bodyPr>
          <a:lstStyle/>
          <a:p>
            <a:r>
              <a:rPr lang="en-US" sz="3200" dirty="0"/>
              <a:t>called it choice. </a:t>
            </a:r>
          </a:p>
          <a:p>
            <a:r>
              <a:rPr lang="en-US" sz="3200" dirty="0"/>
              <a:t>We have shot the abortionist and called it justifiable. </a:t>
            </a:r>
          </a:p>
          <a:p>
            <a:r>
              <a:rPr lang="en-US" sz="3200" dirty="0"/>
              <a:t>We have neglected to discipline our children and called it building self-esteem. </a:t>
            </a:r>
          </a:p>
          <a:p>
            <a:r>
              <a:rPr lang="en-US" sz="3200" dirty="0"/>
              <a:t>We have abused power and called it politics. </a:t>
            </a:r>
          </a:p>
          <a:p>
            <a:r>
              <a:rPr lang="en-US" sz="3200" dirty="0"/>
              <a:t>We have coveted our neighbor's possessions and called it ambition. </a:t>
            </a:r>
          </a:p>
          <a:p>
            <a:r>
              <a:rPr lang="en-US" sz="3200" dirty="0"/>
              <a:t>We have polluted the air </a:t>
            </a:r>
            <a:r>
              <a:rPr lang="en-US" sz="3200" dirty="0" smtClean="0"/>
              <a:t>with</a:t>
            </a:r>
            <a:endParaRPr lang="en-US" sz="3200" dirty="0"/>
          </a:p>
        </p:txBody>
      </p:sp>
      <p:sp>
        <p:nvSpPr>
          <p:cNvPr id="8" name="TextBox 7"/>
          <p:cNvSpPr txBox="1"/>
          <p:nvPr/>
        </p:nvSpPr>
        <p:spPr>
          <a:xfrm>
            <a:off x="457200" y="898634"/>
            <a:ext cx="8229600" cy="5509200"/>
          </a:xfrm>
          <a:prstGeom prst="rect">
            <a:avLst/>
          </a:prstGeom>
          <a:noFill/>
          <a:ln>
            <a:noFill/>
          </a:ln>
        </p:spPr>
        <p:txBody>
          <a:bodyPr wrap="square" rtlCol="0">
            <a:spAutoFit/>
          </a:bodyPr>
          <a:lstStyle/>
          <a:p>
            <a:r>
              <a:rPr lang="en-US" sz="3200" dirty="0"/>
              <a:t>profanity and pornography and called it freedom of expression. </a:t>
            </a:r>
          </a:p>
          <a:p>
            <a:r>
              <a:rPr lang="en-US" sz="3200" dirty="0"/>
              <a:t>We have ridiculed the time-honored values of our forefathers and called it enlightenment. </a:t>
            </a:r>
          </a:p>
          <a:p>
            <a:r>
              <a:rPr lang="en-US" sz="3200" dirty="0"/>
              <a:t>Search us, O God, and know our hearts today; try us and see if there be any wicked way in us; cleanse us from every sin, and set us free. Guide and bless these men and women who have </a:t>
            </a:r>
            <a:endParaRPr lang="en-US" sz="3200" dirty="0" smtClean="0"/>
          </a:p>
          <a:p>
            <a:r>
              <a:rPr lang="en-US" sz="3200" dirty="0" smtClean="0"/>
              <a:t>been </a:t>
            </a:r>
            <a:r>
              <a:rPr lang="en-US" sz="3200" dirty="0"/>
              <a:t>sent here by the people </a:t>
            </a:r>
            <a:r>
              <a:rPr lang="en-US" sz="3200" dirty="0" smtClean="0"/>
              <a:t>of</a:t>
            </a:r>
            <a:endParaRPr lang="en-US" sz="3200" dirty="0"/>
          </a:p>
        </p:txBody>
      </p:sp>
      <p:sp>
        <p:nvSpPr>
          <p:cNvPr id="9" name="TextBox 8"/>
          <p:cNvSpPr txBox="1"/>
          <p:nvPr/>
        </p:nvSpPr>
        <p:spPr>
          <a:xfrm>
            <a:off x="457200" y="914400"/>
            <a:ext cx="8229600" cy="3046988"/>
          </a:xfrm>
          <a:prstGeom prst="rect">
            <a:avLst/>
          </a:prstGeom>
          <a:noFill/>
          <a:ln>
            <a:noFill/>
          </a:ln>
        </p:spPr>
        <p:txBody>
          <a:bodyPr wrap="square" rtlCol="0">
            <a:spAutoFit/>
          </a:bodyPr>
          <a:lstStyle/>
          <a:p>
            <a:r>
              <a:rPr lang="en-US" sz="3200" dirty="0"/>
              <a:t>Kansas</a:t>
            </a:r>
            <a:r>
              <a:rPr lang="en-US" sz="3200" dirty="0" smtClean="0"/>
              <a:t>,  and </a:t>
            </a:r>
            <a:r>
              <a:rPr lang="en-US" sz="3200" dirty="0"/>
              <a:t>who have been ordained by You, to govern this great state. Grant them Your wisdom to rule and may their decisions direct us to the center of Your will. I ask it in the name of Your Son, the Living Savior, Jesus Christ, amen.</a:t>
            </a:r>
          </a:p>
        </p:txBody>
      </p:sp>
    </p:spTree>
    <p:extLst>
      <p:ext uri="{BB962C8B-B14F-4D97-AF65-F5344CB8AC3E}">
        <p14:creationId xmlns:p14="http://schemas.microsoft.com/office/powerpoint/2010/main" xmlns="" val="321552352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6"/>
                                        </p:tgtEl>
                                        <p:attrNameLst>
                                          <p:attrName>ppt_w</p:attrName>
                                        </p:attrNameLst>
                                      </p:cBhvr>
                                      <p:tavLst>
                                        <p:tav tm="0">
                                          <p:val>
                                            <p:strVal val="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fltVal val="0"/>
                                          </p:val>
                                        </p:tav>
                                      </p:tavLst>
                                    </p:anim>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7"/>
                                        </p:tgtEl>
                                        <p:attrNameLst>
                                          <p:attrName>ppt_w</p:attrName>
                                        </p:attrNameLst>
                                      </p:cBhvr>
                                      <p:tavLst>
                                        <p:tav tm="0">
                                          <p:val>
                                            <p:strVal val="ppt_w"/>
                                          </p:val>
                                        </p:tav>
                                        <p:tav tm="100000">
                                          <p:val>
                                            <p:fltVal val="0"/>
                                          </p:val>
                                        </p:tav>
                                      </p:tavLst>
                                    </p:anim>
                                    <p:anim calcmode="lin" valueType="num">
                                      <p:cBhvr>
                                        <p:cTn id="38" dur="500"/>
                                        <p:tgtEl>
                                          <p:spTgt spid="7"/>
                                        </p:tgtEl>
                                        <p:attrNameLst>
                                          <p:attrName>ppt_h</p:attrName>
                                        </p:attrNameLst>
                                      </p:cBhvr>
                                      <p:tavLst>
                                        <p:tav tm="0">
                                          <p:val>
                                            <p:strVal val="ppt_h"/>
                                          </p:val>
                                        </p:tav>
                                        <p:tav tm="100000">
                                          <p:val>
                                            <p:fltVal val="0"/>
                                          </p:val>
                                        </p:tav>
                                      </p:tavLst>
                                    </p:anim>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1" nodeType="click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509200"/>
          </a:xfrm>
          <a:prstGeom prst="rect">
            <a:avLst/>
          </a:prstGeom>
          <a:noFill/>
        </p:spPr>
        <p:txBody>
          <a:bodyPr wrap="square" rtlCol="0">
            <a:spAutoFit/>
          </a:bodyPr>
          <a:lstStyle/>
          <a:p>
            <a:r>
              <a:rPr lang="en-US" sz="3200" dirty="0"/>
              <a:t>Jer. 31:31–33 ~ </a:t>
            </a:r>
            <a:r>
              <a:rPr lang="en-US" sz="3200" baseline="30000" dirty="0"/>
              <a:t>31</a:t>
            </a:r>
            <a:r>
              <a:rPr lang="en-US" sz="3200" dirty="0"/>
              <a:t> </a:t>
            </a:r>
            <a:r>
              <a:rPr lang="en-US" sz="3200" dirty="0">
                <a:solidFill>
                  <a:srgbClr val="FFFF00"/>
                </a:solidFill>
              </a:rPr>
              <a:t>"Behold, the days are coming," says the </a:t>
            </a:r>
            <a:r>
              <a:rPr lang="en-US" sz="3200" cap="small" dirty="0">
                <a:solidFill>
                  <a:srgbClr val="FFFF00"/>
                </a:solidFill>
              </a:rPr>
              <a:t>Lord</a:t>
            </a:r>
            <a:r>
              <a:rPr lang="en-US" sz="3200" dirty="0">
                <a:solidFill>
                  <a:srgbClr val="FFFF00"/>
                </a:solidFill>
              </a:rPr>
              <a:t>, "when I will make a new covenant with the house of Israel and with the house of Judah— </a:t>
            </a:r>
            <a:r>
              <a:rPr lang="en-US" sz="3200" baseline="30000" dirty="0"/>
              <a:t>32</a:t>
            </a:r>
            <a:r>
              <a:rPr lang="en-US" sz="3200" dirty="0"/>
              <a:t> </a:t>
            </a:r>
            <a:r>
              <a:rPr lang="en-US" sz="3200" dirty="0">
                <a:solidFill>
                  <a:srgbClr val="FFFF00"/>
                </a:solidFill>
              </a:rPr>
              <a:t>not according to the covenant that I made with their fathers in the day </a:t>
            </a:r>
            <a:r>
              <a:rPr lang="en-US" sz="3200" i="1" dirty="0">
                <a:solidFill>
                  <a:srgbClr val="FFFF00"/>
                </a:solidFill>
              </a:rPr>
              <a:t>that</a:t>
            </a:r>
            <a:r>
              <a:rPr lang="en-US" sz="3200" dirty="0">
                <a:solidFill>
                  <a:srgbClr val="FFFF00"/>
                </a:solidFill>
              </a:rPr>
              <a:t> I took them by the hand to lead them out of the land of Egypt, My covenant which they broke, though I was a husband to them, says the </a:t>
            </a:r>
            <a:r>
              <a:rPr lang="en-US" sz="3200" cap="small" dirty="0">
                <a:solidFill>
                  <a:srgbClr val="FFFF00"/>
                </a:solidFill>
              </a:rPr>
              <a:t>Lord</a:t>
            </a:r>
            <a:r>
              <a:rPr lang="en-US" sz="3200" dirty="0">
                <a:solidFill>
                  <a:srgbClr val="FFFF00"/>
                </a:solidFill>
              </a:rPr>
              <a:t>. </a:t>
            </a:r>
            <a:r>
              <a:rPr lang="en-US" sz="3200" baseline="30000" dirty="0"/>
              <a:t>33</a:t>
            </a:r>
            <a:r>
              <a:rPr lang="en-US" sz="3200" dirty="0"/>
              <a:t> </a:t>
            </a:r>
            <a:r>
              <a:rPr lang="en-US" sz="3200" dirty="0">
                <a:solidFill>
                  <a:srgbClr val="FFFF00"/>
                </a:solidFill>
              </a:rPr>
              <a:t>But this </a:t>
            </a:r>
            <a:r>
              <a:rPr lang="en-US" sz="3200" i="1" dirty="0">
                <a:solidFill>
                  <a:srgbClr val="FFFF00"/>
                </a:solidFill>
              </a:rPr>
              <a:t>is</a:t>
            </a:r>
            <a:r>
              <a:rPr lang="en-US" sz="3200" dirty="0">
                <a:solidFill>
                  <a:srgbClr val="FFFF00"/>
                </a:solidFill>
              </a:rPr>
              <a:t> the covenant that I will make with </a:t>
            </a:r>
            <a:r>
              <a:rPr lang="en-US" sz="3200" dirty="0" smtClean="0">
                <a:solidFill>
                  <a:srgbClr val="FFFF00"/>
                </a:solidFill>
              </a:rPr>
              <a:t>the</a:t>
            </a:r>
            <a:endParaRPr lang="en-US" sz="3200" dirty="0">
              <a:solidFill>
                <a:srgbClr val="FFFF00"/>
              </a:solidFill>
            </a:endParaRPr>
          </a:p>
        </p:txBody>
      </p:sp>
      <p:sp>
        <p:nvSpPr>
          <p:cNvPr id="6" name="TextBox 5"/>
          <p:cNvSpPr txBox="1"/>
          <p:nvPr/>
        </p:nvSpPr>
        <p:spPr>
          <a:xfrm>
            <a:off x="457200" y="901700"/>
            <a:ext cx="8229600" cy="2062103"/>
          </a:xfrm>
          <a:prstGeom prst="rect">
            <a:avLst/>
          </a:prstGeom>
          <a:noFill/>
        </p:spPr>
        <p:txBody>
          <a:bodyPr wrap="square" rtlCol="0">
            <a:spAutoFit/>
          </a:bodyPr>
          <a:lstStyle/>
          <a:p>
            <a:r>
              <a:rPr lang="en-US" sz="3200" dirty="0">
                <a:solidFill>
                  <a:srgbClr val="FFFF00"/>
                </a:solidFill>
              </a:rPr>
              <a:t>house of Israel after those days, says the </a:t>
            </a:r>
            <a:r>
              <a:rPr lang="en-US" sz="3200" cap="small" dirty="0">
                <a:solidFill>
                  <a:srgbClr val="FFFF00"/>
                </a:solidFill>
              </a:rPr>
              <a:t>Lord</a:t>
            </a:r>
            <a:r>
              <a:rPr lang="en-US" sz="3200" dirty="0">
                <a:solidFill>
                  <a:srgbClr val="FFFF00"/>
                </a:solidFill>
              </a:rPr>
              <a:t>: I will put My law in their minds, and write it on their hearts; and I will be their God, and they shall be My people."</a:t>
            </a:r>
            <a:r>
              <a:rPr lang="en-US" sz="3200" b="1" i="1" dirty="0">
                <a:solidFill>
                  <a:srgbClr val="FFFF00"/>
                </a:solidFill>
              </a:rPr>
              <a:t> </a:t>
            </a:r>
            <a:endParaRPr lang="en-US" sz="3200" dirty="0">
              <a:solidFill>
                <a:srgbClr val="FFFF00"/>
              </a:solidFill>
            </a:endParaRPr>
          </a:p>
        </p:txBody>
      </p:sp>
    </p:spTree>
    <p:extLst>
      <p:ext uri="{BB962C8B-B14F-4D97-AF65-F5344CB8AC3E}">
        <p14:creationId xmlns:p14="http://schemas.microsoft.com/office/powerpoint/2010/main" xmlns="" val="47063922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	</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929617700"/>
      </p:ext>
    </p:extLst>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8" name="TextBox 7"/>
          <p:cNvSpPr txBox="1"/>
          <p:nvPr/>
        </p:nvSpPr>
        <p:spPr>
          <a:xfrm>
            <a:off x="428029" y="914400"/>
            <a:ext cx="3839171" cy="461665"/>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1</a:t>
            </a:r>
            <a:r>
              <a:rPr lang="en-US" sz="2400" baseline="30000" dirty="0" smtClean="0">
                <a:solidFill>
                  <a:srgbClr val="000000"/>
                </a:solidFill>
                <a:latin typeface="Arial Rounded MT Bold" pitchFamily="34" charset="0"/>
              </a:rPr>
              <a:t>st</a:t>
            </a:r>
            <a:r>
              <a:rPr lang="en-US" sz="2400" dirty="0" smtClean="0">
                <a:solidFill>
                  <a:srgbClr val="000000"/>
                </a:solidFill>
                <a:latin typeface="Arial Rounded MT Bold" pitchFamily="34" charset="0"/>
              </a:rPr>
              <a:t> deportation ~ 605 BC</a:t>
            </a:r>
            <a:endParaRPr lang="en-US" sz="2400" dirty="0">
              <a:solidFill>
                <a:srgbClr val="000000"/>
              </a:solidFill>
              <a:latin typeface="Arial Rounded MT Bold" pitchFamily="34" charset="0"/>
            </a:endParaRPr>
          </a:p>
        </p:txBody>
      </p:sp>
      <p:grpSp>
        <p:nvGrpSpPr>
          <p:cNvPr id="9" name="Group 8"/>
          <p:cNvGrpSpPr/>
          <p:nvPr/>
        </p:nvGrpSpPr>
        <p:grpSpPr>
          <a:xfrm>
            <a:off x="472966" y="2117834"/>
            <a:ext cx="8229600" cy="582014"/>
            <a:chOff x="457200" y="2944099"/>
            <a:chExt cx="8229600" cy="582014"/>
          </a:xfrm>
        </p:grpSpPr>
        <p:grpSp>
          <p:nvGrpSpPr>
            <p:cNvPr id="10" name="Group 9"/>
            <p:cNvGrpSpPr/>
            <p:nvPr/>
          </p:nvGrpSpPr>
          <p:grpSpPr>
            <a:xfrm>
              <a:off x="457200" y="2944099"/>
              <a:ext cx="8229600" cy="582014"/>
              <a:chOff x="457200" y="3016468"/>
              <a:chExt cx="8009906" cy="437276"/>
            </a:xfrm>
          </p:grpSpPr>
          <p:sp>
            <p:nvSpPr>
              <p:cNvPr id="14" name="Rectangle 13"/>
              <p:cNvSpPr/>
              <p:nvPr/>
            </p:nvSpPr>
            <p:spPr>
              <a:xfrm>
                <a:off x="457200" y="3016468"/>
                <a:ext cx="8009906" cy="415501"/>
              </a:xfrm>
              <a:prstGeom prst="rect">
                <a:avLst/>
              </a:prstGeom>
              <a:solidFill>
                <a:schemeClr val="accent6">
                  <a:lumMod val="60000"/>
                  <a:lumOff val="40000"/>
                </a:scheme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629651" y="301646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43926" y="303824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05701" y="303626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7476" y="303429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29251" y="303231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91026" y="303034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42395" y="3040108"/>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605BC</a:t>
              </a:r>
              <a:endParaRPr lang="en-US" dirty="0">
                <a:solidFill>
                  <a:srgbClr val="000000"/>
                </a:solidFill>
                <a:latin typeface="Arial Rounded MT Bold" pitchFamily="34" charset="0"/>
              </a:endParaRPr>
            </a:p>
          </p:txBody>
        </p:sp>
        <p:sp>
          <p:nvSpPr>
            <p:cNvPr id="12" name="TextBox 11"/>
            <p:cNvSpPr txBox="1"/>
            <p:nvPr/>
          </p:nvSpPr>
          <p:spPr>
            <a:xfrm>
              <a:off x="3479795" y="3038133"/>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595BC</a:t>
              </a:r>
              <a:endParaRPr lang="en-US" dirty="0">
                <a:solidFill>
                  <a:srgbClr val="000000"/>
                </a:solidFill>
                <a:latin typeface="Arial Rounded MT Bold" pitchFamily="34" charset="0"/>
              </a:endParaRPr>
            </a:p>
          </p:txBody>
        </p:sp>
        <p:sp>
          <p:nvSpPr>
            <p:cNvPr id="13" name="TextBox 12"/>
            <p:cNvSpPr txBox="1"/>
            <p:nvPr/>
          </p:nvSpPr>
          <p:spPr>
            <a:xfrm>
              <a:off x="5876570" y="3048033"/>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585BC</a:t>
              </a:r>
              <a:endParaRPr lang="en-US" dirty="0">
                <a:solidFill>
                  <a:srgbClr val="000000"/>
                </a:solidFill>
                <a:latin typeface="Arial Rounded MT Bold" pitchFamily="34" charset="0"/>
              </a:endParaRPr>
            </a:p>
          </p:txBody>
        </p:sp>
      </p:grpSp>
      <p:sp>
        <p:nvSpPr>
          <p:cNvPr id="21" name="TextBox 20"/>
          <p:cNvSpPr txBox="1"/>
          <p:nvPr/>
        </p:nvSpPr>
        <p:spPr>
          <a:xfrm>
            <a:off x="795438" y="5562600"/>
            <a:ext cx="3490155" cy="461665"/>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2</a:t>
            </a:r>
            <a:r>
              <a:rPr lang="en-US" sz="2400" baseline="30000" dirty="0" smtClean="0">
                <a:solidFill>
                  <a:srgbClr val="000000"/>
                </a:solidFill>
                <a:latin typeface="Arial Rounded MT Bold" pitchFamily="34" charset="0"/>
              </a:rPr>
              <a:t>nd</a:t>
            </a:r>
            <a:r>
              <a:rPr lang="en-US" sz="2400" dirty="0" smtClean="0">
                <a:solidFill>
                  <a:srgbClr val="000000"/>
                </a:solidFill>
                <a:latin typeface="Arial Rounded MT Bold" pitchFamily="34" charset="0"/>
              </a:rPr>
              <a:t> deportation ~ 597</a:t>
            </a:r>
            <a:endParaRPr lang="en-US" sz="2400" dirty="0">
              <a:solidFill>
                <a:srgbClr val="000000"/>
              </a:solidFill>
              <a:latin typeface="Arial Rounded MT Bold" pitchFamily="34" charset="0"/>
            </a:endParaRPr>
          </a:p>
        </p:txBody>
      </p:sp>
      <p:cxnSp>
        <p:nvCxnSpPr>
          <p:cNvPr id="22" name="Straight Arrow Connector 21"/>
          <p:cNvCxnSpPr>
            <a:stCxn id="8" idx="2"/>
          </p:cNvCxnSpPr>
          <p:nvPr/>
        </p:nvCxnSpPr>
        <p:spPr>
          <a:xfrm flipH="1">
            <a:off x="1662553" y="1376065"/>
            <a:ext cx="685062" cy="741769"/>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0"/>
          </p:cNvCxnSpPr>
          <p:nvPr/>
        </p:nvCxnSpPr>
        <p:spPr>
          <a:xfrm flipV="1">
            <a:off x="2540516" y="2699848"/>
            <a:ext cx="1091942" cy="2862752"/>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61629" y="1519535"/>
            <a:ext cx="6125171" cy="461665"/>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Jehoiakim rebelled, allying with Egypt</a:t>
            </a:r>
            <a:endParaRPr lang="en-US" sz="2400" dirty="0">
              <a:solidFill>
                <a:srgbClr val="000000"/>
              </a:solidFill>
              <a:latin typeface="Arial Rounded MT Bold" pitchFamily="34" charset="0"/>
            </a:endParaRPr>
          </a:p>
        </p:txBody>
      </p:sp>
      <p:sp>
        <p:nvSpPr>
          <p:cNvPr id="26" name="TextBox 25"/>
          <p:cNvSpPr txBox="1"/>
          <p:nvPr/>
        </p:nvSpPr>
        <p:spPr>
          <a:xfrm>
            <a:off x="3695253" y="2810837"/>
            <a:ext cx="5023079"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Jehoiakim died, succeeded by Jehoiachin</a:t>
            </a:r>
            <a:endParaRPr lang="en-US" sz="2400" dirty="0">
              <a:solidFill>
                <a:srgbClr val="000000"/>
              </a:solidFill>
              <a:latin typeface="Arial Rounded MT Bold" pitchFamily="34" charset="0"/>
            </a:endParaRPr>
          </a:p>
        </p:txBody>
      </p:sp>
      <p:sp>
        <p:nvSpPr>
          <p:cNvPr id="32" name="TextBox 31"/>
          <p:cNvSpPr txBox="1"/>
          <p:nvPr/>
        </p:nvSpPr>
        <p:spPr>
          <a:xfrm>
            <a:off x="3289736" y="3712101"/>
            <a:ext cx="5404079" cy="461665"/>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Jehoiachin taken captive</a:t>
            </a:r>
            <a:endParaRPr lang="en-US" sz="2400" dirty="0">
              <a:solidFill>
                <a:srgbClr val="000000"/>
              </a:solidFill>
              <a:latin typeface="Arial Rounded MT Bold" pitchFamily="34" charset="0"/>
            </a:endParaRPr>
          </a:p>
        </p:txBody>
      </p:sp>
      <p:sp>
        <p:nvSpPr>
          <p:cNvPr id="33" name="TextBox 32"/>
          <p:cNvSpPr txBox="1"/>
          <p:nvPr/>
        </p:nvSpPr>
        <p:spPr>
          <a:xfrm>
            <a:off x="3085653" y="4238298"/>
            <a:ext cx="5608162" cy="461665"/>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Zedekiah placed as puppet ruler</a:t>
            </a:r>
            <a:endParaRPr lang="en-US" sz="2400" dirty="0">
              <a:solidFill>
                <a:srgbClr val="000000"/>
              </a:solidFill>
              <a:latin typeface="Arial Rounded MT Bold" pitchFamily="34" charset="0"/>
            </a:endParaRPr>
          </a:p>
        </p:txBody>
      </p:sp>
      <p:sp>
        <p:nvSpPr>
          <p:cNvPr id="34" name="TextBox 33"/>
          <p:cNvSpPr txBox="1"/>
          <p:nvPr/>
        </p:nvSpPr>
        <p:spPr>
          <a:xfrm>
            <a:off x="3023423" y="4767233"/>
            <a:ext cx="5661641" cy="461665"/>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Zedekiah rebels (587 BC)</a:t>
            </a:r>
            <a:endParaRPr lang="en-US" sz="2400" dirty="0">
              <a:solidFill>
                <a:srgbClr val="000000"/>
              </a:solidFill>
              <a:latin typeface="Arial Rounded MT Bold" pitchFamily="34" charset="0"/>
            </a:endParaRPr>
          </a:p>
        </p:txBody>
      </p:sp>
    </p:spTree>
    <p:extLst>
      <p:ext uri="{BB962C8B-B14F-4D97-AF65-F5344CB8AC3E}">
        <p14:creationId xmlns:p14="http://schemas.microsoft.com/office/powerpoint/2010/main" xmlns="" val="30931865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ppt_w</p:attrName>
                                        </p:attrNameLst>
                                      </p:cBhvr>
                                      <p:tavLst>
                                        <p:tav tm="0">
                                          <p:val>
                                            <p:fltVal val="0"/>
                                          </p:val>
                                        </p:tav>
                                        <p:tav tm="100000">
                                          <p:val>
                                            <p:strVal val="#ppt_w"/>
                                          </p:val>
                                        </p:tav>
                                      </p:tavLst>
                                    </p:anim>
                                    <p:anim calcmode="lin" valueType="num">
                                      <p:cBhvr>
                                        <p:cTn id="55" dur="500" fill="hold"/>
                                        <p:tgtEl>
                                          <p:spTgt spid="33"/>
                                        </p:tgtEl>
                                        <p:attrNameLst>
                                          <p:attrName>ppt_h</p:attrName>
                                        </p:attrNameLst>
                                      </p:cBhvr>
                                      <p:tavLst>
                                        <p:tav tm="0">
                                          <p:val>
                                            <p:fltVal val="0"/>
                                          </p:val>
                                        </p:tav>
                                        <p:tav tm="100000">
                                          <p:val>
                                            <p:strVal val="#ppt_h"/>
                                          </p:val>
                                        </p:tav>
                                      </p:tavLst>
                                    </p:anim>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5" grpId="0" animBg="1"/>
      <p:bldP spid="26"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2062103"/>
          </a:xfrm>
          <a:prstGeom prst="rect">
            <a:avLst/>
          </a:prstGeom>
          <a:noFill/>
        </p:spPr>
        <p:txBody>
          <a:bodyPr wrap="square" rtlCol="0">
            <a:spAutoFit/>
          </a:bodyPr>
          <a:lstStyle/>
          <a:p>
            <a:r>
              <a:rPr lang="en-US" sz="3200" dirty="0"/>
              <a:t>Eze. 33:11 ~ </a:t>
            </a:r>
            <a:r>
              <a:rPr lang="en-US" sz="3200" dirty="0">
                <a:solidFill>
                  <a:srgbClr val="FFFF00"/>
                </a:solidFill>
              </a:rPr>
              <a:t>"</a:t>
            </a:r>
            <a:r>
              <a:rPr lang="en-US" sz="3200" i="1" dirty="0">
                <a:solidFill>
                  <a:srgbClr val="FFFF00"/>
                </a:solidFill>
              </a:rPr>
              <a:t>As</a:t>
            </a:r>
            <a:r>
              <a:rPr lang="en-US" sz="3200" dirty="0">
                <a:solidFill>
                  <a:srgbClr val="FFFF00"/>
                </a:solidFill>
              </a:rPr>
              <a:t> I live," says the Lord God, "I have no pleasure in the death of the wicked, but that the wicked turn from his way and live."</a:t>
            </a:r>
          </a:p>
        </p:txBody>
      </p:sp>
    </p:spTree>
    <p:extLst>
      <p:ext uri="{BB962C8B-B14F-4D97-AF65-F5344CB8AC3E}">
        <p14:creationId xmlns:p14="http://schemas.microsoft.com/office/powerpoint/2010/main" xmlns="" val="400289789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	</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982772961"/>
      </p:ext>
    </p:extLst>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	</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208147082"/>
      </p:ext>
    </p:extLst>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smtClean="0">
                <a:solidFill>
                  <a:schemeClr val="bg1"/>
                </a:solidFill>
              </a:rPr>
              <a:t>1</a:t>
            </a:r>
            <a:r>
              <a:rPr lang="en-US" sz="3200" baseline="30000" dirty="0" smtClean="0">
                <a:solidFill>
                  <a:schemeClr val="bg1"/>
                </a:solidFill>
              </a:rPr>
              <a:t>st</a:t>
            </a:r>
            <a:r>
              <a:rPr lang="en-US" sz="3200" dirty="0" smtClean="0">
                <a:solidFill>
                  <a:srgbClr val="FFFF00"/>
                </a:solidFill>
              </a:rPr>
              <a:t> great eagle </a:t>
            </a:r>
            <a:r>
              <a:rPr lang="en-US" sz="3200" dirty="0" smtClean="0">
                <a:solidFill>
                  <a:schemeClr val="bg1"/>
                </a:solidFill>
              </a:rPr>
              <a:t>~ Nebuchadnezzar</a:t>
            </a:r>
            <a:endParaRPr lang="en-US" sz="3200" dirty="0">
              <a:solidFill>
                <a:schemeClr val="bg1"/>
              </a:solidFill>
              <a:latin typeface="Arial Rounded MT Bold" pitchFamily="34" charset="0"/>
            </a:endParaRPr>
          </a:p>
        </p:txBody>
      </p:sp>
      <p:sp>
        <p:nvSpPr>
          <p:cNvPr id="7" name="TextBox 6"/>
          <p:cNvSpPr txBox="1"/>
          <p:nvPr/>
        </p:nvSpPr>
        <p:spPr>
          <a:xfrm>
            <a:off x="457200" y="1472625"/>
            <a:ext cx="8229600" cy="584775"/>
          </a:xfrm>
          <a:prstGeom prst="rect">
            <a:avLst/>
          </a:prstGeom>
          <a:noFill/>
        </p:spPr>
        <p:txBody>
          <a:bodyPr wrap="square" rtlCol="0">
            <a:spAutoFit/>
          </a:bodyPr>
          <a:lstStyle/>
          <a:p>
            <a:r>
              <a:rPr lang="en-US" sz="3200" dirty="0" smtClean="0">
                <a:solidFill>
                  <a:srgbClr val="FFFF00"/>
                </a:solidFill>
              </a:rPr>
              <a:t>Cedar </a:t>
            </a:r>
            <a:r>
              <a:rPr lang="en-US" sz="3200" dirty="0" smtClean="0"/>
              <a:t>~ house of David</a:t>
            </a:r>
            <a:endParaRPr lang="en-US" sz="3200" dirty="0">
              <a:solidFill>
                <a:srgbClr val="FFFF00"/>
              </a:solidFill>
              <a:latin typeface="Arial Rounded MT Bold" pitchFamily="34" charset="0"/>
            </a:endParaRPr>
          </a:p>
        </p:txBody>
      </p:sp>
      <p:sp>
        <p:nvSpPr>
          <p:cNvPr id="8" name="TextBox 7"/>
          <p:cNvSpPr txBox="1"/>
          <p:nvPr/>
        </p:nvSpPr>
        <p:spPr>
          <a:xfrm>
            <a:off x="457200" y="2062382"/>
            <a:ext cx="8229600" cy="584775"/>
          </a:xfrm>
          <a:prstGeom prst="rect">
            <a:avLst/>
          </a:prstGeom>
          <a:noFill/>
        </p:spPr>
        <p:txBody>
          <a:bodyPr wrap="square" rtlCol="0">
            <a:spAutoFit/>
          </a:bodyPr>
          <a:lstStyle/>
          <a:p>
            <a:r>
              <a:rPr lang="en-US" sz="3200" dirty="0" smtClean="0">
                <a:solidFill>
                  <a:srgbClr val="FFFF00"/>
                </a:solidFill>
              </a:rPr>
              <a:t>Twig </a:t>
            </a:r>
            <a:r>
              <a:rPr lang="en-US" sz="3200" dirty="0" smtClean="0"/>
              <a:t>~ Jehoiachin</a:t>
            </a:r>
            <a:endParaRPr lang="en-US" sz="3200" dirty="0">
              <a:solidFill>
                <a:srgbClr val="FFFF00"/>
              </a:solidFill>
              <a:latin typeface="Arial Rounded MT Bold" pitchFamily="34" charset="0"/>
            </a:endParaRPr>
          </a:p>
        </p:txBody>
      </p:sp>
      <p:sp>
        <p:nvSpPr>
          <p:cNvPr id="9" name="TextBox 8"/>
          <p:cNvSpPr txBox="1"/>
          <p:nvPr/>
        </p:nvSpPr>
        <p:spPr>
          <a:xfrm>
            <a:off x="457200" y="2652139"/>
            <a:ext cx="8229600" cy="584775"/>
          </a:xfrm>
          <a:prstGeom prst="rect">
            <a:avLst/>
          </a:prstGeom>
          <a:noFill/>
        </p:spPr>
        <p:txBody>
          <a:bodyPr wrap="square" rtlCol="0">
            <a:spAutoFit/>
          </a:bodyPr>
          <a:lstStyle/>
          <a:p>
            <a:r>
              <a:rPr lang="en-US" sz="3200" dirty="0">
                <a:solidFill>
                  <a:srgbClr val="FFFF00"/>
                </a:solidFill>
              </a:rPr>
              <a:t>Land of trade </a:t>
            </a:r>
            <a:r>
              <a:rPr lang="en-US" sz="3200" dirty="0"/>
              <a:t>~ KJV, </a:t>
            </a:r>
            <a:r>
              <a:rPr lang="en-US" sz="3200" dirty="0">
                <a:solidFill>
                  <a:srgbClr val="FFFF00"/>
                </a:solidFill>
              </a:rPr>
              <a:t>land of traffic</a:t>
            </a:r>
            <a:endParaRPr lang="en-US" sz="3200" dirty="0">
              <a:solidFill>
                <a:srgbClr val="FFFF00"/>
              </a:solidFill>
              <a:latin typeface="Arial Rounded MT Bold" pitchFamily="34" charset="0"/>
            </a:endParaRPr>
          </a:p>
        </p:txBody>
      </p:sp>
      <p:sp>
        <p:nvSpPr>
          <p:cNvPr id="10" name="TextBox 9"/>
          <p:cNvSpPr txBox="1"/>
          <p:nvPr/>
        </p:nvSpPr>
        <p:spPr>
          <a:xfrm>
            <a:off x="457200" y="3241896"/>
            <a:ext cx="8229600" cy="584775"/>
          </a:xfrm>
          <a:prstGeom prst="rect">
            <a:avLst/>
          </a:prstGeom>
          <a:noFill/>
        </p:spPr>
        <p:txBody>
          <a:bodyPr wrap="square" rtlCol="0">
            <a:spAutoFit/>
          </a:bodyPr>
          <a:lstStyle/>
          <a:p>
            <a:r>
              <a:rPr lang="en-US" sz="3200" dirty="0" smtClean="0">
                <a:solidFill>
                  <a:srgbClr val="FFFF00"/>
                </a:solidFill>
              </a:rPr>
              <a:t>Offspring </a:t>
            </a:r>
            <a:r>
              <a:rPr lang="en-US" sz="3200" dirty="0" smtClean="0"/>
              <a:t>~ Zedekiah</a:t>
            </a:r>
            <a:endParaRPr lang="en-US" sz="3200" dirty="0">
              <a:solidFill>
                <a:srgbClr val="FFFF00"/>
              </a:solidFill>
              <a:latin typeface="Arial Rounded MT Bold" pitchFamily="34" charset="0"/>
            </a:endParaRPr>
          </a:p>
        </p:txBody>
      </p:sp>
      <p:sp>
        <p:nvSpPr>
          <p:cNvPr id="11" name="TextBox 10"/>
          <p:cNvSpPr txBox="1"/>
          <p:nvPr/>
        </p:nvSpPr>
        <p:spPr>
          <a:xfrm>
            <a:off x="457200" y="3831653"/>
            <a:ext cx="8229600" cy="584775"/>
          </a:xfrm>
          <a:prstGeom prst="rect">
            <a:avLst/>
          </a:prstGeom>
          <a:noFill/>
        </p:spPr>
        <p:txBody>
          <a:bodyPr wrap="square" rtlCol="0">
            <a:spAutoFit/>
          </a:bodyPr>
          <a:lstStyle/>
          <a:p>
            <a:r>
              <a:rPr lang="en-US" sz="3200" dirty="0" smtClean="0">
                <a:solidFill>
                  <a:schemeClr val="bg1"/>
                </a:solidFill>
              </a:rPr>
              <a:t>2</a:t>
            </a:r>
            <a:r>
              <a:rPr lang="en-US" sz="3200" baseline="30000" dirty="0" smtClean="0">
                <a:solidFill>
                  <a:schemeClr val="bg1"/>
                </a:solidFill>
              </a:rPr>
              <a:t>nd</a:t>
            </a:r>
            <a:r>
              <a:rPr lang="en-US" sz="3200" dirty="0" smtClean="0">
                <a:solidFill>
                  <a:srgbClr val="FFFF00"/>
                </a:solidFill>
              </a:rPr>
              <a:t> great eagle </a:t>
            </a:r>
            <a:r>
              <a:rPr lang="en-US" sz="3200" dirty="0" smtClean="0"/>
              <a:t>~ Pharaoh</a:t>
            </a:r>
            <a:endParaRPr lang="en-US" sz="3200" dirty="0">
              <a:solidFill>
                <a:srgbClr val="FFFF00"/>
              </a:solidFill>
              <a:latin typeface="Arial Rounded MT Bold" pitchFamily="34" charset="0"/>
            </a:endParaRPr>
          </a:p>
        </p:txBody>
      </p:sp>
    </p:spTree>
    <p:extLst>
      <p:ext uri="{BB962C8B-B14F-4D97-AF65-F5344CB8AC3E}">
        <p14:creationId xmlns:p14="http://schemas.microsoft.com/office/powerpoint/2010/main" xmlns="" val="99274645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7"/>
                                        </p:tgtEl>
                                        <p:attrNameLst>
                                          <p:attrName>style.opacity</p:attrName>
                                        </p:attrNameLst>
                                      </p:cBhvr>
                                      <p:to>
                                        <p:strVal val="0.5"/>
                                      </p:to>
                                    </p:set>
                                    <p:animEffect filter="image" prLst="opacity: 0.5">
                                      <p:cBhvr rctx="IE">
                                        <p:cTn id="31" dur="indefinite"/>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500"/>
                            </p:stCondLst>
                            <p:childTnLst>
                              <p:par>
                                <p:cTn id="40" presetID="9" presetClass="emph" presetSubtype="0" grpId="1" nodeType="afterEffect">
                                  <p:stCondLst>
                                    <p:cond delay="0"/>
                                  </p:stCondLst>
                                  <p:childTnLst>
                                    <p:set>
                                      <p:cBhvr rctx="PPT">
                                        <p:cTn id="41" dur="indefinite"/>
                                        <p:tgtEl>
                                          <p:spTgt spid="8"/>
                                        </p:tgtEl>
                                        <p:attrNameLst>
                                          <p:attrName>style.opacity</p:attrName>
                                        </p:attrNameLst>
                                      </p:cBhvr>
                                      <p:to>
                                        <p:strVal val="0.5"/>
                                      </p:to>
                                    </p:set>
                                    <p:animEffect filter="image" prLst="opacity: 0.5">
                                      <p:cBhvr rctx="IE">
                                        <p:cTn id="42" dur="indefinite"/>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
                            </p:stCondLst>
                            <p:childTnLst>
                              <p:par>
                                <p:cTn id="51" presetID="9" presetClass="emph" presetSubtype="0" grpId="1" nodeType="afterEffect">
                                  <p:stCondLst>
                                    <p:cond delay="0"/>
                                  </p:stCondLst>
                                  <p:childTnLst>
                                    <p:set>
                                      <p:cBhvr rctx="PPT">
                                        <p:cTn id="52" dur="indefinite"/>
                                        <p:tgtEl>
                                          <p:spTgt spid="9"/>
                                        </p:tgtEl>
                                        <p:attrNameLst>
                                          <p:attrName>style.opacity</p:attrName>
                                        </p:attrNameLst>
                                      </p:cBhvr>
                                      <p:to>
                                        <p:strVal val="0.5"/>
                                      </p:to>
                                    </p:set>
                                    <p:animEffect filter="image" prLst="opacity: 0.5">
                                      <p:cBhvr rctx="IE">
                                        <p:cTn id="53" dur="indefinite"/>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00"/>
                            </p:stCondLst>
                            <p:childTnLst>
                              <p:par>
                                <p:cTn id="62" presetID="9" presetClass="emph" presetSubtype="0" grpId="1" nodeType="afterEffect">
                                  <p:stCondLst>
                                    <p:cond delay="0"/>
                                  </p:stCondLst>
                                  <p:childTnLst>
                                    <p:set>
                                      <p:cBhvr rctx="PPT">
                                        <p:cTn id="63" dur="indefinite"/>
                                        <p:tgtEl>
                                          <p:spTgt spid="10"/>
                                        </p:tgtEl>
                                        <p:attrNameLst>
                                          <p:attrName>style.opacity</p:attrName>
                                        </p:attrNameLst>
                                      </p:cBhvr>
                                      <p:to>
                                        <p:strVal val="0.5"/>
                                      </p:to>
                                    </p:set>
                                    <p:animEffect filter="image" prLst="opacity: 0.5">
                                      <p:cBhvr rctx="IE">
                                        <p:cTn id="64"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9" grpId="0"/>
      <p:bldP spid="9" grpId="1"/>
      <p:bldP spid="10" grpId="0"/>
      <p:bldP spid="10"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	</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113930793"/>
      </p:ext>
    </p:extLst>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I will take </a:t>
            </a:r>
            <a:r>
              <a:rPr lang="en-US" sz="3200" dirty="0"/>
              <a:t>~ emphatic – "I Myself will take"</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145747261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	</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306651310"/>
      </p:ext>
    </p:extLst>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smtClean="0">
                <a:solidFill>
                  <a:schemeClr val="bg1"/>
                </a:solidFill>
              </a:rPr>
              <a:t>In Jerusalem too ~ Jer. 31:29</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286237115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17-18	</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969782839"/>
      </p:ext>
    </p:extLst>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Ezekiel">
  <a:themeElements>
    <a:clrScheme name="Ezekiel">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ekiel">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a:solidFill>
              <a:schemeClr val="bg1"/>
            </a:solidFill>
            <a:latin typeface="Arial Rounded MT Bold"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Ezekiel</Template>
  <TotalTime>1612</TotalTime>
  <Words>738</Words>
  <Application>Microsoft Office PowerPoint</Application>
  <PresentationFormat>On-screen Show (4:3)</PresentationFormat>
  <Paragraphs>67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Ezekiel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15</cp:revision>
  <dcterms:created xsi:type="dcterms:W3CDTF">2013-10-01T18:46:15Z</dcterms:created>
  <dcterms:modified xsi:type="dcterms:W3CDTF">2013-10-03T19:00:09Z</dcterms:modified>
</cp:coreProperties>
</file>