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57" r:id="rId5"/>
    <p:sldId id="263" r:id="rId6"/>
    <p:sldId id="260" r:id="rId7"/>
    <p:sldId id="258" r:id="rId8"/>
    <p:sldId id="269" r:id="rId9"/>
    <p:sldId id="272" r:id="rId10"/>
    <p:sldId id="265" r:id="rId11"/>
    <p:sldId id="266" r:id="rId12"/>
    <p:sldId id="271" r:id="rId13"/>
    <p:sldId id="273" r:id="rId14"/>
    <p:sldId id="274" r:id="rId15"/>
    <p:sldId id="264" r:id="rId16"/>
    <p:sldId id="261" r:id="rId17"/>
    <p:sldId id="275" r:id="rId18"/>
    <p:sldId id="281" r:id="rId19"/>
    <p:sldId id="282" r:id="rId20"/>
    <p:sldId id="267" r:id="rId21"/>
    <p:sldId id="268" r:id="rId22"/>
    <p:sldId id="283" r:id="rId23"/>
    <p:sldId id="284" r:id="rId24"/>
    <p:sldId id="277" r:id="rId25"/>
    <p:sldId id="279" r:id="rId26"/>
    <p:sldId id="280" r:id="rId27"/>
    <p:sldId id="278" r:id="rId28"/>
    <p:sldId id="276" r:id="rId29"/>
    <p:sldId id="27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FAD11-A783-4EBF-867C-8CCFA11BAC2E}" type="datetimeFigureOut">
              <a:rPr lang="en-US" smtClean="0"/>
              <a:pPr/>
              <a:t>8/5/2011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emf"/><Relationship Id="rId5" Type="http://schemas.openxmlformats.org/officeDocument/2006/relationships/image" Target="../media/image10.gif"/><Relationship Id="rId10" Type="http://schemas.openxmlformats.org/officeDocument/2006/relationships/image" Target="../media/image15.jpeg"/><Relationship Id="rId4" Type="http://schemas.openxmlformats.org/officeDocument/2006/relationships/image" Target="../media/image9.wmf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ounded Rectangle 17"/>
          <p:cNvSpPr/>
          <p:nvPr/>
        </p:nvSpPr>
        <p:spPr>
          <a:xfrm>
            <a:off x="762000" y="1295400"/>
            <a:ext cx="7620000" cy="4419600"/>
          </a:xfrm>
          <a:prstGeom prst="roundRect">
            <a:avLst/>
          </a:prstGeom>
          <a:solidFill>
            <a:srgbClr val="000000">
              <a:alpha val="50196"/>
            </a:srgbClr>
          </a:solidFill>
          <a:ln>
            <a:solidFill>
              <a:srgbClr val="FFC000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 extrusionH="76200" contourW="95250">
            <a:bevelT w="190500" h="190500"/>
            <a:extrusionClr>
              <a:schemeClr val="bg1"/>
            </a:extrusionClr>
            <a:contourClr>
              <a:srgbClr val="FFC000"/>
            </a:contourClr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1371600" y="2667000"/>
            <a:ext cx="2133600" cy="2133600"/>
            <a:chOff x="533400" y="2667000"/>
            <a:chExt cx="2133600" cy="2133600"/>
          </a:xfrm>
          <a:effectLst>
            <a:outerShdw blurRad="38100" dist="1270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400" y="2667000"/>
              <a:ext cx="2133600" cy="2133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" name="TextBox 1"/>
            <p:cNvSpPr txBox="1"/>
            <p:nvPr/>
          </p:nvSpPr>
          <p:spPr>
            <a:xfrm>
              <a:off x="762000" y="3392269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prstTxWarp prst="textInflate">
                <a:avLst/>
              </a:prstTxWarp>
              <a:spAutoFit/>
              <a:scene3d>
                <a:camera prst="orthographicFront"/>
                <a:lightRig rig="threePt" dir="t"/>
              </a:scene3d>
              <a:sp3d extrusionH="133350">
                <a:bevelT w="127000" h="120650"/>
              </a:sp3d>
            </a:bodyPr>
            <a:lstStyle/>
            <a:p>
              <a:pPr algn="ctr"/>
              <a:r>
                <a:rPr lang="en-US" sz="3600" dirty="0" smtClean="0">
                  <a:ln>
                    <a:solidFill>
                      <a:srgbClr val="000000"/>
                    </a:solidFill>
                  </a:ln>
                  <a:latin typeface="+mj-lt"/>
                </a:rPr>
                <a:t>Mind</a:t>
              </a:r>
              <a:endParaRPr lang="en-US" sz="3600" dirty="0">
                <a:ln>
                  <a:solidFill>
                    <a:srgbClr val="000000"/>
                  </a:solidFill>
                </a:ln>
                <a:latin typeface="+mj-lt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523344" y="2667000"/>
            <a:ext cx="2133600" cy="2133600"/>
            <a:chOff x="3523344" y="2667000"/>
            <a:chExt cx="2133600" cy="2133600"/>
          </a:xfrm>
          <a:effectLst>
            <a:outerShdw blurRad="38100" dist="1270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3344" y="2667000"/>
              <a:ext cx="2133600" cy="2133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TextBox 10"/>
            <p:cNvSpPr txBox="1"/>
            <p:nvPr/>
          </p:nvSpPr>
          <p:spPr>
            <a:xfrm>
              <a:off x="3751944" y="3399972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prstTxWarp prst="textInflate">
                <a:avLst/>
              </a:prstTxWarp>
              <a:spAutoFit/>
              <a:scene3d>
                <a:camera prst="orthographicFront"/>
                <a:lightRig rig="threePt" dir="t"/>
              </a:scene3d>
              <a:sp3d extrusionH="133350">
                <a:bevelT w="127000" h="120650"/>
              </a:sp3d>
            </a:bodyPr>
            <a:lstStyle/>
            <a:p>
              <a:pPr algn="ctr"/>
              <a:r>
                <a:rPr lang="en-US" sz="1600" dirty="0" smtClean="0">
                  <a:ln>
                    <a:solidFill>
                      <a:srgbClr val="000000"/>
                    </a:solidFill>
                  </a:ln>
                  <a:latin typeface="+mj-lt"/>
                </a:rPr>
                <a:t>Will</a:t>
              </a:r>
              <a:endParaRPr lang="en-US" sz="1600" dirty="0">
                <a:ln>
                  <a:solidFill>
                    <a:srgbClr val="000000"/>
                  </a:solidFill>
                </a:ln>
                <a:latin typeface="+mj-lt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715000" y="2641823"/>
            <a:ext cx="2133600" cy="2133600"/>
            <a:chOff x="6172200" y="2667000"/>
            <a:chExt cx="2133600" cy="2133600"/>
          </a:xfrm>
          <a:effectLst>
            <a:outerShdw blurRad="38100" dist="127000" dir="2700000" algn="tl" rotWithShape="0">
              <a:prstClr val="black">
                <a:alpha val="40000"/>
              </a:prstClr>
            </a:outerShdw>
          </a:effectLst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72200" y="2667000"/>
              <a:ext cx="2133600" cy="21336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400800" y="3385458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prstTxWarp prst="textInflate">
                <a:avLst/>
              </a:prstTxWarp>
              <a:spAutoFit/>
              <a:scene3d>
                <a:camera prst="orthographicFront"/>
                <a:lightRig rig="threePt" dir="t"/>
              </a:scene3d>
              <a:sp3d extrusionH="133350">
                <a:bevelT w="127000" h="120650"/>
              </a:sp3d>
            </a:bodyPr>
            <a:lstStyle/>
            <a:p>
              <a:pPr algn="ctr"/>
              <a:r>
                <a:rPr lang="en-US" sz="2400" dirty="0" smtClean="0">
                  <a:ln>
                    <a:solidFill>
                      <a:srgbClr val="000000"/>
                    </a:solidFill>
                  </a:ln>
                  <a:latin typeface="+mj-lt"/>
                </a:rPr>
                <a:t>Emotions</a:t>
              </a:r>
              <a:endParaRPr lang="en-US" sz="2400" dirty="0">
                <a:ln>
                  <a:solidFill>
                    <a:srgbClr val="000000"/>
                  </a:solidFill>
                </a:ln>
                <a:latin typeface="+mj-lt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667000" y="1524000"/>
            <a:ext cx="365760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57150" contourW="12700">
              <a:bevelT w="95250" h="95250"/>
              <a:contourClr>
                <a:srgbClr val="FFC000"/>
              </a:contourClr>
            </a:sp3d>
          </a:bodyPr>
          <a:lstStyle/>
          <a:p>
            <a:pPr algn="ctr"/>
            <a:r>
              <a:rPr lang="en-US" sz="8000" dirty="0" smtClean="0">
                <a:ln w="28575">
                  <a:solidFill>
                    <a:srgbClr val="FFC000"/>
                  </a:solidFill>
                </a:ln>
                <a:effectLst>
                  <a:outerShdw blurRad="38100" dist="1524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Soul</a:t>
            </a:r>
            <a:endParaRPr lang="en-US" sz="8000" dirty="0">
              <a:ln w="28575">
                <a:solidFill>
                  <a:srgbClr val="FFC000"/>
                </a:solidFill>
              </a:ln>
              <a:effectLst>
                <a:outerShdw blurRad="38100" dist="152400" dir="2700000" algn="tl" rotWithShape="0">
                  <a:prstClr val="black">
                    <a:alpha val="40000"/>
                  </a:prst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64296016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5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7"/>
                                        </p:tgtEl>
                                      </p:cBhvr>
                                      <p:by x="67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750"/>
                            </p:stCondLst>
                            <p:childTnLst>
                              <p:par>
                                <p:cTn id="1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50" fill="hold"/>
                                        <p:tgtEl>
                                          <p:spTgt spid="16"/>
                                        </p:tgtEl>
                                      </p:cBhvr>
                                      <p:by x="67000" y="6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750"/>
                            </p:stCondLst>
                            <p:childTnLst>
                              <p:par>
                                <p:cTn id="1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</p:cBhvr>
                                      <p:by x="67000" y="6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750"/>
                            </p:stCondLst>
                            <p:childTnLst>
                              <p:par>
                                <p:cTn id="22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250"/>
                            </p:stCondLst>
                            <p:childTnLst>
                              <p:par>
                                <p:cTn id="2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15"/>
                                        </p:tgtEl>
                                      </p:cBhvr>
                                      <p:by x="67000" y="6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250"/>
                            </p:stCondLst>
                            <p:childTnLst>
                              <p:par>
                                <p:cTn id="33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</p:cBhvr>
                                      <p:by x="67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750"/>
                            </p:stCondLst>
                            <p:childTnLst>
                              <p:par>
                                <p:cTn id="36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00000" y="67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03591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The Mind: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485572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2 Tim. 3:5a ~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…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having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a form of godliness but denying its power.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3537392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2 Tim 3:7 ~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… always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learning and never able to come to the knowledge of the truth.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46594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1 Cor. 8:1b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Knowledge puffs up, but love edifies.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84965471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6" grpId="0"/>
      <p:bldP spid="6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The Will: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492832"/>
            <a:ext cx="800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Phil. 2:3-4 ~ </a:t>
            </a:r>
            <a:r>
              <a:rPr lang="en-US" sz="3200" baseline="30000" dirty="0">
                <a:latin typeface="+mj-lt"/>
              </a:rPr>
              <a:t>3</a:t>
            </a:r>
            <a:r>
              <a:rPr lang="en-US" sz="3200" dirty="0">
                <a:latin typeface="+mj-lt"/>
              </a:rPr>
              <a:t>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Let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nothing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be done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through selfish ambition or conceit, but in lowliness of mind let each esteem others better than himself. </a:t>
            </a:r>
            <a:r>
              <a:rPr lang="en-US" sz="3200" baseline="30000" dirty="0">
                <a:latin typeface="+mj-lt"/>
              </a:rPr>
              <a:t>4</a:t>
            </a:r>
            <a:r>
              <a:rPr lang="en-US" sz="3200" dirty="0">
                <a:latin typeface="+mj-lt"/>
              </a:rPr>
              <a:t>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Let each of you look out not only for his own interests, but also for the interests of others.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465944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Luke 12:34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For where your treasure is, there your heart will be also.</a:t>
            </a:r>
          </a:p>
        </p:txBody>
      </p:sp>
    </p:spTree>
    <p:extLst>
      <p:ext uri="{BB962C8B-B14F-4D97-AF65-F5344CB8AC3E}">
        <p14:creationId xmlns:p14="http://schemas.microsoft.com/office/powerpoint/2010/main" val="274012408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6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The Emotions: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294112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Prov. 16:32 ~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He who is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slow to anger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is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better than the mighty, And he who rules his spirit than he who takes a city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.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4470402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2 Tim. 1:7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For God has not given us a spirit of fear, but of power and of love and of a sound mind.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465944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Prov. 14:29 ~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He who is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slow to wrath has great understanding, But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he who is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impulsive exalts folly.</a:t>
            </a:r>
          </a:p>
        </p:txBody>
      </p:sp>
    </p:spTree>
    <p:extLst>
      <p:ext uri="{BB962C8B-B14F-4D97-AF65-F5344CB8AC3E}">
        <p14:creationId xmlns:p14="http://schemas.microsoft.com/office/powerpoint/2010/main" val="90905002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8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8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  <p:bldP spid="6" grpId="0"/>
      <p:bldP spid="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559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Rulers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kosmokratōr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– </a:t>
            </a:r>
            <a:r>
              <a:rPr lang="en-US" sz="3200" b="1" i="1" dirty="0" err="1">
                <a:solidFill>
                  <a:srgbClr val="FFC000"/>
                </a:solidFill>
              </a:rPr>
              <a:t>kosmos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(</a:t>
            </a:r>
            <a:r>
              <a:rPr lang="en-US" sz="3200" i="1" dirty="0">
                <a:latin typeface="+mj-lt"/>
              </a:rPr>
              <a:t>world</a:t>
            </a:r>
            <a:r>
              <a:rPr lang="en-US" sz="3200" dirty="0">
                <a:latin typeface="+mj-lt"/>
              </a:rPr>
              <a:t>) + </a:t>
            </a:r>
            <a:r>
              <a:rPr lang="en-US" sz="3200" b="1" i="1" dirty="0" err="1">
                <a:solidFill>
                  <a:srgbClr val="FFC000"/>
                </a:solidFill>
              </a:rPr>
              <a:t>krateō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(</a:t>
            </a:r>
            <a:r>
              <a:rPr lang="en-US" sz="3200" i="1" dirty="0">
                <a:latin typeface="+mj-lt"/>
              </a:rPr>
              <a:t>to have power</a:t>
            </a:r>
            <a:r>
              <a:rPr lang="en-US" sz="3200" dirty="0">
                <a:latin typeface="+mj-lt"/>
              </a:rPr>
              <a:t> or </a:t>
            </a:r>
            <a:r>
              <a:rPr lang="en-US" sz="3200" i="1" dirty="0">
                <a:latin typeface="+mj-lt"/>
              </a:rPr>
              <a:t>to control</a:t>
            </a:r>
            <a:r>
              <a:rPr lang="en-US" sz="3200" dirty="0">
                <a:latin typeface="+mj-lt"/>
              </a:rPr>
              <a:t>)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30882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7898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Hang therefore … and have done all, hang </a:t>
            </a:r>
            <a:r>
              <a:rPr lang="en-US" sz="3200" dirty="0">
                <a:latin typeface="+mj-lt"/>
              </a:rPr>
              <a:t>(MSV)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816768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9159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pic>
        <p:nvPicPr>
          <p:cNvPr id="8" name="Picture 11" descr="C:\Users\Ken\AppData\Local\Microsoft\Windows\Temporary Internet Files\Content.IE5\HJ67B5QO\MC910216363[1]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59" r="9472" b="12503"/>
          <a:stretch/>
        </p:blipFill>
        <p:spPr bwMode="auto">
          <a:xfrm>
            <a:off x="1680432" y="4628575"/>
            <a:ext cx="1676122" cy="154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6072100" y="4857175"/>
            <a:ext cx="1131258" cy="1295400"/>
            <a:chOff x="6380398" y="4038600"/>
            <a:chExt cx="1239602" cy="1828800"/>
          </a:xfrm>
        </p:grpSpPr>
        <p:sp>
          <p:nvSpPr>
            <p:cNvPr id="10" name="Rounded Rectangle 9"/>
            <p:cNvSpPr/>
            <p:nvPr/>
          </p:nvSpPr>
          <p:spPr>
            <a:xfrm>
              <a:off x="6380398" y="4038600"/>
              <a:ext cx="1239602" cy="1828800"/>
            </a:xfrm>
            <a:prstGeom prst="roundRect">
              <a:avLst/>
            </a:prstGeom>
            <a:gradFill flip="none" rotWithShape="1">
              <a:gsLst>
                <a:gs pos="0">
                  <a:schemeClr val="bg1"/>
                </a:gs>
                <a:gs pos="96000">
                  <a:schemeClr val="tx1">
                    <a:lumMod val="6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softEdge rad="63500"/>
            </a:effectLst>
            <a:scene3d>
              <a:camera prst="orthographicFront"/>
              <a:lightRig rig="balanced" dir="t"/>
            </a:scene3d>
            <a:sp3d extrusionH="76200" prstMaterial="matte">
              <a:bevelT w="133350" h="254000"/>
              <a:bevelB w="146050"/>
              <a:extrusionClr>
                <a:schemeClr val="tx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64514" y="4262088"/>
              <a:ext cx="471370" cy="138182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>
            <a:off x="5611315" y="782933"/>
            <a:ext cx="1314686" cy="1667470"/>
            <a:chOff x="4038600" y="838200"/>
            <a:chExt cx="1371600" cy="2209800"/>
          </a:xfrm>
        </p:grpSpPr>
        <p:sp>
          <p:nvSpPr>
            <p:cNvPr id="13" name="Rounded Rectangle 12"/>
            <p:cNvSpPr/>
            <p:nvPr/>
          </p:nvSpPr>
          <p:spPr>
            <a:xfrm>
              <a:off x="4038600" y="838200"/>
              <a:ext cx="1371600" cy="2209800"/>
            </a:xfrm>
            <a:prstGeom prst="roundRect">
              <a:avLst/>
            </a:prstGeom>
            <a:gradFill flip="none" rotWithShape="1">
              <a:gsLst>
                <a:gs pos="0">
                  <a:schemeClr val="bg1"/>
                </a:gs>
                <a:gs pos="96000">
                  <a:schemeClr val="tx1">
                    <a:lumMod val="6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softEdge rad="127000"/>
            </a:effectLst>
            <a:scene3d>
              <a:camera prst="orthographicFront"/>
              <a:lightRig rig="balanced" dir="t"/>
            </a:scene3d>
            <a:sp3d extrusionH="76200" prstMaterial="matte">
              <a:bevelT w="133350" h="254000"/>
              <a:bevelB w="146050"/>
              <a:extrusionClr>
                <a:schemeClr val="tx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8" descr="C:\Users\Ken\AppData\Local\Microsoft\Windows\Temporary Internet Files\Content.IE5\2ZS19DRA\MC900203038[1].wmf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56316" y="1063170"/>
              <a:ext cx="982446" cy="1752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" name="Up Arrow 14"/>
          <p:cNvSpPr/>
          <p:nvPr/>
        </p:nvSpPr>
        <p:spPr>
          <a:xfrm rot="21184953">
            <a:off x="6101894" y="2611494"/>
            <a:ext cx="631317" cy="211037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Up Arrow 15"/>
          <p:cNvSpPr/>
          <p:nvPr/>
        </p:nvSpPr>
        <p:spPr>
          <a:xfrm rot="16200000">
            <a:off x="4405152" y="4229493"/>
            <a:ext cx="606812" cy="253709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 rot="4980000">
            <a:off x="5937140" y="3452738"/>
            <a:ext cx="202428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C000"/>
                </a:solidFill>
                <a:latin typeface="+mj-lt"/>
              </a:rPr>
              <a:t>Eph. 1:1-3:21</a:t>
            </a:r>
            <a:endParaRPr lang="en-US" sz="2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40009" y="4796885"/>
            <a:ext cx="2209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C000"/>
                </a:solidFill>
                <a:latin typeface="+mj-lt"/>
              </a:rPr>
              <a:t>Eph. 4:1-6:9</a:t>
            </a:r>
            <a:endParaRPr lang="en-US" sz="2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38200" y="76200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+mj-lt"/>
              </a:rPr>
              <a:t>Sit</a:t>
            </a:r>
            <a:endParaRPr lang="en-US" sz="40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8200" y="1515070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+mj-lt"/>
              </a:rPr>
              <a:t>Walk</a:t>
            </a:r>
            <a:endParaRPr lang="en-US" sz="4000" dirty="0">
              <a:latin typeface="+mj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687367" y="2008274"/>
            <a:ext cx="1307691" cy="1515070"/>
            <a:chOff x="4620983" y="4794695"/>
            <a:chExt cx="1307691" cy="1515070"/>
          </a:xfrm>
        </p:grpSpPr>
        <p:sp>
          <p:nvSpPr>
            <p:cNvPr id="22" name="Rounded Rectangle 21"/>
            <p:cNvSpPr/>
            <p:nvPr/>
          </p:nvSpPr>
          <p:spPr>
            <a:xfrm>
              <a:off x="4620983" y="4794695"/>
              <a:ext cx="1307691" cy="1515070"/>
            </a:xfrm>
            <a:prstGeom prst="roundRect">
              <a:avLst/>
            </a:prstGeom>
            <a:gradFill flip="none" rotWithShape="1">
              <a:gsLst>
                <a:gs pos="0">
                  <a:schemeClr val="bg1"/>
                </a:gs>
                <a:gs pos="96000">
                  <a:schemeClr val="tx1">
                    <a:lumMod val="6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5400000" scaled="1"/>
              <a:tileRect/>
            </a:gradFill>
            <a:ln>
              <a:noFill/>
            </a:ln>
            <a:effectLst>
              <a:softEdge rad="127000"/>
            </a:effectLst>
            <a:scene3d>
              <a:camera prst="orthographicFront"/>
              <a:lightRig rig="balanced" dir="t"/>
            </a:scene3d>
            <a:sp3d extrusionH="76200" prstMaterial="matte">
              <a:bevelT w="133350" h="254000"/>
              <a:bevelB w="146050"/>
              <a:extrusionClr>
                <a:schemeClr val="tx1">
                  <a:lumMod val="75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26" name="Picture 2" descr="C:\Users\Ken\AppData\Local\Microsoft\Windows\Temporary Internet Files\Content.IE5\IUKW4RBO\MC900435931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1290" y="5056707"/>
              <a:ext cx="1252871" cy="991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Up Arrow 23"/>
          <p:cNvSpPr/>
          <p:nvPr/>
        </p:nvSpPr>
        <p:spPr>
          <a:xfrm rot="18267594">
            <a:off x="4692323" y="3056565"/>
            <a:ext cx="606812" cy="239473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 rot="2040000">
            <a:off x="4183221" y="3617792"/>
            <a:ext cx="2209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>
                <a:solidFill>
                  <a:srgbClr val="FFC000"/>
                </a:solidFill>
                <a:latin typeface="+mj-lt"/>
              </a:rPr>
              <a:t>Eph. </a:t>
            </a:r>
            <a:r>
              <a:rPr lang="en-US" sz="2200" dirty="0" smtClean="0">
                <a:solidFill>
                  <a:srgbClr val="FFC000"/>
                </a:solidFill>
                <a:latin typeface="+mj-lt"/>
              </a:rPr>
              <a:t>6:10-24</a:t>
            </a:r>
            <a:endParaRPr lang="en-US" sz="2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" y="2231256"/>
            <a:ext cx="2819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+mj-lt"/>
              </a:rPr>
              <a:t>Stand</a:t>
            </a:r>
            <a:endParaRPr lang="en-US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1425621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/>
      <p:bldP spid="19" grpId="0"/>
      <p:bldP spid="20" grpId="0"/>
      <p:bldP spid="24" grpId="0" animBg="1"/>
      <p:bldP spid="25" grpId="0"/>
      <p:bldP spid="2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Faith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pistis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(</a:t>
            </a:r>
            <a:r>
              <a:rPr lang="en-US" sz="3200" b="1" i="1" dirty="0" err="1">
                <a:solidFill>
                  <a:srgbClr val="FFC000"/>
                </a:solidFill>
              </a:rPr>
              <a:t>pisteuō</a:t>
            </a:r>
            <a:r>
              <a:rPr lang="en-US" sz="3200" dirty="0">
                <a:latin typeface="+mj-lt"/>
              </a:rPr>
              <a:t>, verb) = </a:t>
            </a:r>
            <a:r>
              <a:rPr lang="en-US" sz="3200" i="1" dirty="0">
                <a:latin typeface="+mj-lt"/>
              </a:rPr>
              <a:t>trust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86119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0408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Word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>
                <a:solidFill>
                  <a:srgbClr val="FFC000"/>
                </a:solidFill>
              </a:rPr>
              <a:t>rhēma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– same as in 5:26 (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washing of water by the word</a:t>
            </a:r>
            <a:r>
              <a:rPr lang="en-US" sz="3200" dirty="0">
                <a:latin typeface="+mj-lt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239829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2968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454527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I wonder how it makes you feel when the prodigal won't come home</a:t>
            </a:r>
          </a:p>
          <a:p>
            <a:r>
              <a:rPr lang="en-US" sz="3200" dirty="0">
                <a:latin typeface="+mj-lt"/>
              </a:rPr>
              <a:t>I wonder how it makes you feel when he'd rather be on his own</a:t>
            </a:r>
          </a:p>
          <a:p>
            <a:r>
              <a:rPr lang="en-US" sz="3200" dirty="0">
                <a:latin typeface="+mj-lt"/>
              </a:rPr>
              <a:t>I wonder what it's like for you when a lamb has gone astray</a:t>
            </a:r>
          </a:p>
          <a:p>
            <a:r>
              <a:rPr lang="en-US" sz="3200" dirty="0">
                <a:latin typeface="+mj-lt"/>
              </a:rPr>
              <a:t>I wonder what it's like for you when your children disobey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9144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C000"/>
                </a:solidFill>
                <a:latin typeface="+mj-lt"/>
              </a:rPr>
              <a:t>Judas' Kiss</a:t>
            </a:r>
            <a:endParaRPr lang="en-US" sz="3200" i="1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5339821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454527"/>
            <a:ext cx="8001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I wonder how it makes you feel when no one seeks your face</a:t>
            </a:r>
          </a:p>
          <a:p>
            <a:r>
              <a:rPr lang="en-US" sz="3200" dirty="0">
                <a:latin typeface="+mj-lt"/>
              </a:rPr>
              <a:t>I wonder how it makes you feel when they give up in the race</a:t>
            </a:r>
          </a:p>
          <a:p>
            <a:r>
              <a:rPr lang="en-US" sz="3200" dirty="0">
                <a:latin typeface="+mj-lt"/>
              </a:rPr>
              <a:t>I wonder what it's like for you when they willingly disobey</a:t>
            </a:r>
          </a:p>
          <a:p>
            <a:r>
              <a:rPr lang="en-US" sz="3200" dirty="0">
                <a:latin typeface="+mj-lt"/>
              </a:rPr>
              <a:t>I wonder what it's like for you when they willingly walk away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C000"/>
                </a:solidFill>
                <a:latin typeface="+mj-lt"/>
              </a:rPr>
              <a:t>Judas' Kiss</a:t>
            </a:r>
            <a:endParaRPr lang="en-US" sz="3200" i="1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97575365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1413570"/>
            <a:ext cx="8001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It must be like another thorn struck in your brow</a:t>
            </a:r>
          </a:p>
          <a:p>
            <a:r>
              <a:rPr lang="en-US" sz="3200" dirty="0">
                <a:latin typeface="+mj-lt"/>
              </a:rPr>
              <a:t>It must be like another close friend's broken vow</a:t>
            </a:r>
          </a:p>
          <a:p>
            <a:r>
              <a:rPr lang="en-US" sz="3200" dirty="0">
                <a:latin typeface="+mj-lt"/>
              </a:rPr>
              <a:t>It must be like another nail right through your wrist</a:t>
            </a:r>
          </a:p>
          <a:p>
            <a:r>
              <a:rPr lang="en-US" sz="3200" dirty="0">
                <a:latin typeface="+mj-lt"/>
              </a:rPr>
              <a:t>It must be just </a:t>
            </a:r>
            <a:r>
              <a:rPr lang="en-US" sz="3200" dirty="0" smtClean="0">
                <a:latin typeface="+mj-lt"/>
              </a:rPr>
              <a:t>like …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10100" y="4339197"/>
            <a:ext cx="4000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just like Judas' kiss</a:t>
            </a:r>
            <a:endParaRPr lang="en-US" sz="32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9144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rgbClr val="FFC000"/>
                </a:solidFill>
                <a:latin typeface="+mj-lt"/>
              </a:rPr>
              <a:t>Judas' Kiss</a:t>
            </a:r>
            <a:endParaRPr lang="en-US" sz="3200" i="1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179458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49680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                </a:t>
            </a:r>
            <a:r>
              <a:rPr lang="en-US" sz="3200" baseline="30000" dirty="0" smtClean="0">
                <a:latin typeface="+mj-lt"/>
              </a:rPr>
              <a:t>4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Nevertheless I have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this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against you, that you have left your first love. 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890486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aseline="30000" dirty="0" smtClean="0">
                <a:latin typeface="+mj-lt"/>
              </a:rPr>
              <a:t>                5</a:t>
            </a:r>
            <a:r>
              <a:rPr lang="en-US" sz="3200" dirty="0" smtClean="0">
                <a:latin typeface="+mj-lt"/>
              </a:rPr>
              <a:t>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Remember therefore from where you have fallen; repent and do the first works,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91803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Rev. 2 ~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18871017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40467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01302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pic>
        <p:nvPicPr>
          <p:cNvPr id="2055" name="Picture 7" descr="darknes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078808">
            <a:off x="4908811" y="1176614"/>
            <a:ext cx="3667375" cy="2567163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/>
        </p:nvGrpSpPr>
        <p:grpSpPr>
          <a:xfrm rot="287386">
            <a:off x="5418705" y="3509782"/>
            <a:ext cx="2958492" cy="2305300"/>
            <a:chOff x="4786086" y="3795486"/>
            <a:chExt cx="2667000" cy="2057400"/>
          </a:xfrm>
        </p:grpSpPr>
        <p:sp>
          <p:nvSpPr>
            <p:cNvPr id="2" name="Rounded Rectangle 1"/>
            <p:cNvSpPr/>
            <p:nvPr/>
          </p:nvSpPr>
          <p:spPr>
            <a:xfrm>
              <a:off x="4786086" y="3795486"/>
              <a:ext cx="2667000" cy="205740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6" name="Picture 8" descr="C:\Users\Ken\AppData\Local\Microsoft\Windows\Temporary Internet Files\Content.IE5\2ZS19DRA\MC900078734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5107" y="4013800"/>
              <a:ext cx="2089635" cy="15917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 rot="828749">
            <a:off x="649755" y="3308268"/>
            <a:ext cx="2476273" cy="2837966"/>
            <a:chOff x="3989805" y="2685144"/>
            <a:chExt cx="1315167" cy="1524000"/>
          </a:xfrm>
        </p:grpSpPr>
        <p:sp>
          <p:nvSpPr>
            <p:cNvPr id="8" name="Oval 7"/>
            <p:cNvSpPr/>
            <p:nvPr/>
          </p:nvSpPr>
          <p:spPr>
            <a:xfrm>
              <a:off x="3989805" y="2685144"/>
              <a:ext cx="1315167" cy="15240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7" name="Picture 9" descr="C:\Users\Ken\AppData\Local\Microsoft\Windows\Temporary Internet Files\Content.IE5\HJ67B5QO\MM900356708[1].gif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0166" y="2990443"/>
              <a:ext cx="952500" cy="9525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66890">
            <a:off x="793698" y="822316"/>
            <a:ext cx="3218994" cy="324407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5"/>
          <p:cNvGrpSpPr/>
          <p:nvPr/>
        </p:nvGrpSpPr>
        <p:grpSpPr>
          <a:xfrm rot="21113525">
            <a:off x="2364340" y="3188961"/>
            <a:ext cx="2590800" cy="2362647"/>
            <a:chOff x="3733800" y="81707"/>
            <a:chExt cx="2590800" cy="2362647"/>
          </a:xfrm>
        </p:grpSpPr>
        <p:sp>
          <p:nvSpPr>
            <p:cNvPr id="5" name="Rectangle 4"/>
            <p:cNvSpPr/>
            <p:nvPr/>
          </p:nvSpPr>
          <p:spPr>
            <a:xfrm>
              <a:off x="3733800" y="81707"/>
              <a:ext cx="2590800" cy="236264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0" name="Picture 2" descr="http://frogstylebiscuit.com/images/content/06-jul/gop_logo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02047" y="291706"/>
              <a:ext cx="2238375" cy="19716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2" name="Group 11"/>
          <p:cNvGrpSpPr/>
          <p:nvPr/>
        </p:nvGrpSpPr>
        <p:grpSpPr>
          <a:xfrm rot="324564">
            <a:off x="3574437" y="1071788"/>
            <a:ext cx="2653011" cy="2509093"/>
            <a:chOff x="7543798" y="41751"/>
            <a:chExt cx="2653011" cy="2509093"/>
          </a:xfrm>
        </p:grpSpPr>
        <p:sp>
          <p:nvSpPr>
            <p:cNvPr id="7" name="Rectangle 6"/>
            <p:cNvSpPr/>
            <p:nvPr/>
          </p:nvSpPr>
          <p:spPr>
            <a:xfrm>
              <a:off x="7543798" y="41751"/>
              <a:ext cx="2653011" cy="250909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2" name="Picture 4" descr="http://itmakessenseblog.com/files/2011/01/donkey-democrat-logo1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2400" y="302634"/>
              <a:ext cx="2158192" cy="19207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054" name="Picture 6" descr="http://wandasworx.com/pages_blog/wp-content/uploads/2010/03/mother-in-law-blond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3107">
            <a:off x="5456950" y="2199453"/>
            <a:ext cx="2571095" cy="262934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2572648" y="2075247"/>
            <a:ext cx="4285352" cy="3030153"/>
            <a:chOff x="2572648" y="2075247"/>
            <a:chExt cx="4285352" cy="3030153"/>
          </a:xfrm>
        </p:grpSpPr>
        <p:pic>
          <p:nvPicPr>
            <p:cNvPr id="2059" name="Picture 11" descr="http://t2.gstatic.com/images?q=tbn:ANd9GcR41YPzrXF68aRM5ZpFwRynkKVwS6qjbNWC-UREtB1G8wp_Ami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72648" y="2075247"/>
              <a:ext cx="4285352" cy="2877754"/>
            </a:xfrm>
            <a:prstGeom prst="rect">
              <a:avLst/>
            </a:prstGeom>
            <a:noFill/>
            <a:effectLst>
              <a:softEdge rad="127000"/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2667000" y="4274403"/>
              <a:ext cx="4038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incoln" pitchFamily="34" charset="0"/>
                </a:rPr>
                <a:t>Angel of Light</a:t>
              </a:r>
              <a:endPara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ncoln" pitchFamily="34" charset="0"/>
              </a:endParaRPr>
            </a:p>
          </p:txBody>
        </p:sp>
      </p:grp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3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53983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Be strong </a:t>
            </a:r>
            <a:r>
              <a:rPr lang="en-US" sz="3200" dirty="0">
                <a:latin typeface="+mj-lt"/>
              </a:rPr>
              <a:t>~ </a:t>
            </a:r>
            <a:r>
              <a:rPr lang="en-US" sz="3200" b="1" i="1" dirty="0" err="1">
                <a:solidFill>
                  <a:srgbClr val="FFC000"/>
                </a:solidFill>
              </a:rPr>
              <a:t>endunamoō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</a:t>
            </a:r>
            <a:r>
              <a:rPr lang="en-US" sz="3200" dirty="0">
                <a:latin typeface="+mj-lt"/>
              </a:rPr>
              <a:t>– present tense, passive voice, imperative mood 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1938124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C000"/>
                </a:solidFill>
                <a:latin typeface="+mj-lt"/>
              </a:rPr>
              <a:t>Wiles</a:t>
            </a:r>
            <a:r>
              <a:rPr lang="en-US" sz="3200" dirty="0">
                <a:latin typeface="+mj-lt"/>
              </a:rPr>
              <a:t> ~ </a:t>
            </a:r>
            <a:r>
              <a:rPr lang="en-US" sz="3200" b="1" i="1" dirty="0" err="1"/>
              <a:t>methodia</a:t>
            </a:r>
            <a:endParaRPr lang="en-US" sz="3200" b="1" dirty="0">
              <a:solidFill>
                <a:srgbClr val="FFC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2477739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"Satan wastes no ammunitions on those who are dead in trespasses and sins."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– </a:t>
            </a:r>
            <a:r>
              <a:rPr lang="en-US" sz="3200" dirty="0" err="1">
                <a:solidFill>
                  <a:srgbClr val="FFC000"/>
                </a:solidFill>
                <a:latin typeface="+mj-lt"/>
              </a:rPr>
              <a:t>Corrie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ten Boom </a:t>
            </a:r>
            <a:endParaRPr lang="en-US" sz="3200" b="1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4988603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2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+mj-lt"/>
              </a:rPr>
              <a:t>Eph. 1:3 ~ 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Blessed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be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the God and Father of our Lord Jesus Christ, who has blessed us with every spiritual blessing in the heavenly </a:t>
            </a:r>
            <a:r>
              <a:rPr lang="en-US" sz="3200" i="1" dirty="0">
                <a:solidFill>
                  <a:srgbClr val="FFC000"/>
                </a:solidFill>
                <a:latin typeface="+mj-lt"/>
              </a:rPr>
              <a:t>places</a:t>
            </a:r>
            <a:r>
              <a:rPr lang="en-US" sz="3200" dirty="0">
                <a:solidFill>
                  <a:srgbClr val="FFC000"/>
                </a:solidFill>
                <a:latin typeface="+mj-lt"/>
              </a:rPr>
              <a:t> in Christ,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663934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6:10-24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83589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phesians">
  <a:themeElements>
    <a:clrScheme name="Ephesians">
      <a:dk1>
        <a:srgbClr val="FFFFFF"/>
      </a:dk1>
      <a:lt1>
        <a:sysClr val="window" lastClr="FFFFFF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hesian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Ephesians</Template>
  <TotalTime>3082</TotalTime>
  <Words>589</Words>
  <Application>Microsoft Office PowerPoint</Application>
  <PresentationFormat>On-screen Show (4:3)</PresentationFormat>
  <Paragraphs>78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Ephesians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Ken</dc:creator>
  <cp:lastModifiedBy>Ken</cp:lastModifiedBy>
  <cp:revision>31</cp:revision>
  <dcterms:created xsi:type="dcterms:W3CDTF">2011-08-05T01:52:52Z</dcterms:created>
  <dcterms:modified xsi:type="dcterms:W3CDTF">2011-08-07T12:30:26Z</dcterms:modified>
</cp:coreProperties>
</file>