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6" r:id="rId4"/>
    <p:sldId id="270" r:id="rId5"/>
    <p:sldId id="265" r:id="rId6"/>
    <p:sldId id="267" r:id="rId7"/>
    <p:sldId id="271" r:id="rId8"/>
    <p:sldId id="257" r:id="rId9"/>
    <p:sldId id="258" r:id="rId10"/>
    <p:sldId id="274" r:id="rId11"/>
    <p:sldId id="275" r:id="rId12"/>
    <p:sldId id="268" r:id="rId13"/>
    <p:sldId id="269" r:id="rId14"/>
    <p:sldId id="259" r:id="rId15"/>
    <p:sldId id="260" r:id="rId16"/>
    <p:sldId id="261" r:id="rId17"/>
    <p:sldId id="273" r:id="rId18"/>
    <p:sldId id="272" r:id="rId19"/>
    <p:sldId id="26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9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FAD11-A783-4EBF-867C-8CCFA11BAC2E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w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6:1-9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+mj-lt"/>
              </a:rPr>
              <a:t>Obey</a:t>
            </a:r>
            <a:r>
              <a:rPr lang="en-US" sz="3200" dirty="0">
                <a:latin typeface="+mj-lt"/>
              </a:rPr>
              <a:t> ~ </a:t>
            </a:r>
            <a:r>
              <a:rPr lang="en-US" sz="3200" b="1" i="1" dirty="0" err="1">
                <a:solidFill>
                  <a:srgbClr val="FFC000"/>
                </a:solidFill>
              </a:rPr>
              <a:t>hupokouō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 </a:t>
            </a:r>
            <a:r>
              <a:rPr lang="en-US" sz="3200" dirty="0">
                <a:latin typeface="+mj-lt"/>
              </a:rPr>
              <a:t>– </a:t>
            </a:r>
            <a:r>
              <a:rPr lang="en-US" sz="3200" i="1" dirty="0">
                <a:latin typeface="+mj-lt"/>
              </a:rPr>
              <a:t>to hear under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6:1-9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213764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6:1-9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161899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  <a:latin typeface="+mj-lt"/>
              </a:rPr>
              <a:t>Live long in the land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6:1-9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1429083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Prevent from doing something life threatening</a:t>
            </a:r>
            <a:endParaRPr lang="en-US" sz="28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2359042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Protect from stoning</a:t>
            </a:r>
            <a:endParaRPr lang="en-US" sz="28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2873122"/>
            <a:ext cx="7772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Deut. 21:18–21 </a:t>
            </a:r>
            <a:r>
              <a:rPr lang="en-US" sz="2000" baseline="30000" dirty="0">
                <a:latin typeface="+mj-lt"/>
              </a:rPr>
              <a:t>18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>
                <a:solidFill>
                  <a:srgbClr val="FFC000"/>
                </a:solidFill>
                <a:latin typeface="+mj-lt"/>
              </a:rPr>
              <a:t>If a man has a stubborn and rebellious son who will not obey the voice of his father or the voice of his mother, and </a:t>
            </a:r>
            <a:r>
              <a:rPr lang="en-US" sz="2000" i="1" dirty="0">
                <a:solidFill>
                  <a:srgbClr val="FFC000"/>
                </a:solidFill>
                <a:latin typeface="+mj-lt"/>
              </a:rPr>
              <a:t>who,</a:t>
            </a:r>
            <a:r>
              <a:rPr lang="en-US" sz="2000" dirty="0">
                <a:solidFill>
                  <a:srgbClr val="FFC000"/>
                </a:solidFill>
                <a:latin typeface="+mj-lt"/>
              </a:rPr>
              <a:t> when they have chastened him, will not heed them,</a:t>
            </a:r>
            <a:r>
              <a:rPr lang="en-US" sz="2000" dirty="0">
                <a:latin typeface="+mj-lt"/>
              </a:rPr>
              <a:t> </a:t>
            </a:r>
            <a:r>
              <a:rPr lang="en-US" sz="2000" baseline="30000" dirty="0">
                <a:latin typeface="+mj-lt"/>
              </a:rPr>
              <a:t>19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>
                <a:solidFill>
                  <a:srgbClr val="FFC000"/>
                </a:solidFill>
                <a:latin typeface="+mj-lt"/>
              </a:rPr>
              <a:t>then his father and his mother shall take hold of him and bring him out to the elders of his city, to the gate of his city. </a:t>
            </a:r>
            <a:r>
              <a:rPr lang="en-US" sz="2000" baseline="30000" dirty="0">
                <a:latin typeface="+mj-lt"/>
              </a:rPr>
              <a:t>20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>
                <a:solidFill>
                  <a:srgbClr val="FFC000"/>
                </a:solidFill>
                <a:latin typeface="+mj-lt"/>
              </a:rPr>
              <a:t>And they shall say to the elders of his city, "This son of ours is stubborn and rebellious; he will not obey our voice; he is a glutton and a drunkard." </a:t>
            </a:r>
            <a:r>
              <a:rPr lang="en-US" sz="2000" baseline="30000" dirty="0">
                <a:latin typeface="+mj-lt"/>
              </a:rPr>
              <a:t>21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>
                <a:solidFill>
                  <a:srgbClr val="FFC000"/>
                </a:solidFill>
                <a:latin typeface="+mj-lt"/>
              </a:rPr>
              <a:t>Then all the men of his city shall stone him to death with stones; so you shall put away the evil from among you, and all Israel shall hear and fear.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2844094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Preserve the culture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7039725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8" grpId="2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6:1-9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97496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+mj-lt"/>
              </a:rPr>
              <a:t>Training</a:t>
            </a:r>
            <a:r>
              <a:rPr lang="en-US" sz="3200" dirty="0">
                <a:latin typeface="+mj-lt"/>
              </a:rPr>
              <a:t> ~ </a:t>
            </a:r>
            <a:r>
              <a:rPr lang="en-US" sz="3200" b="1" i="1" dirty="0" err="1">
                <a:solidFill>
                  <a:srgbClr val="FFC000"/>
                </a:solidFill>
              </a:rPr>
              <a:t>paideia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 </a:t>
            </a:r>
            <a:r>
              <a:rPr lang="en-US" sz="3200" dirty="0">
                <a:latin typeface="+mj-lt"/>
              </a:rPr>
              <a:t>– KJV, 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nurture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6:1-9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1501653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i="1" dirty="0">
                <a:latin typeface="+mj-lt"/>
              </a:rPr>
              <a:t>Discipline, chastening</a:t>
            </a:r>
            <a:r>
              <a:rPr lang="en-US" sz="3200" dirty="0">
                <a:latin typeface="+mj-lt"/>
              </a:rPr>
              <a:t> (whole gamut)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2570071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+mj-lt"/>
              </a:rPr>
              <a:t>Admonition</a:t>
            </a:r>
            <a:r>
              <a:rPr lang="en-US" sz="3200" dirty="0">
                <a:latin typeface="+mj-lt"/>
              </a:rPr>
              <a:t> ~ </a:t>
            </a:r>
            <a:r>
              <a:rPr lang="en-US" sz="3200" b="1" i="1" dirty="0" err="1">
                <a:solidFill>
                  <a:srgbClr val="FFC000"/>
                </a:solidFill>
              </a:rPr>
              <a:t>nouthesia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 </a:t>
            </a:r>
            <a:r>
              <a:rPr lang="en-US" sz="3200" dirty="0">
                <a:latin typeface="+mj-lt"/>
              </a:rPr>
              <a:t>– </a:t>
            </a:r>
            <a:r>
              <a:rPr lang="en-US" sz="3200" i="1" dirty="0">
                <a:latin typeface="+mj-lt"/>
              </a:rPr>
              <a:t>to place in the mind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4604658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+mj-lt"/>
              </a:rPr>
              <a:t>Provoke</a:t>
            </a:r>
            <a:r>
              <a:rPr lang="en-US" sz="3200" dirty="0">
                <a:latin typeface="+mj-lt"/>
              </a:rPr>
              <a:t> ~ </a:t>
            </a:r>
            <a:r>
              <a:rPr lang="en-US" sz="3200" b="1" i="1" dirty="0" err="1">
                <a:solidFill>
                  <a:srgbClr val="FFC000"/>
                </a:solidFill>
              </a:rPr>
              <a:t>parorgizō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 </a:t>
            </a:r>
            <a:r>
              <a:rPr lang="en-US" sz="3200" dirty="0">
                <a:latin typeface="+mj-lt"/>
              </a:rPr>
              <a:t>– </a:t>
            </a:r>
            <a:r>
              <a:rPr lang="en-US" sz="3200" i="1" dirty="0">
                <a:latin typeface="+mj-lt"/>
              </a:rPr>
              <a:t>to cause to be with heat</a:t>
            </a:r>
            <a:endParaRPr lang="en-US" sz="32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3585496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>
                <a:latin typeface="+mj-lt"/>
              </a:rPr>
              <a:t>Deut. 6:4 (</a:t>
            </a:r>
            <a:r>
              <a:rPr lang="en-US" sz="3200" b="1" i="1" dirty="0" err="1">
                <a:solidFill>
                  <a:srgbClr val="FFC000"/>
                </a:solidFill>
              </a:rPr>
              <a:t>Shema</a:t>
            </a:r>
            <a:r>
              <a:rPr lang="en-US" sz="3200" dirty="0">
                <a:latin typeface="+mj-lt"/>
              </a:rPr>
              <a:t>) ~ 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Hear, O Israel: The LORD our God, the LORD </a:t>
            </a:r>
            <a:r>
              <a:rPr lang="en-US" sz="3200" i="1" dirty="0">
                <a:solidFill>
                  <a:srgbClr val="FFC000"/>
                </a:solidFill>
                <a:latin typeface="+mj-lt"/>
              </a:rPr>
              <a:t>is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 one!</a:t>
            </a:r>
          </a:p>
        </p:txBody>
      </p:sp>
    </p:spTree>
    <p:extLst>
      <p:ext uri="{BB962C8B-B14F-4D97-AF65-F5344CB8AC3E}">
        <p14:creationId xmlns:p14="http://schemas.microsoft.com/office/powerpoint/2010/main" xmlns="" val="2981471850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1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7" grpId="0"/>
      <p:bldP spid="7" grpId="1"/>
      <p:bldP spid="8" grpId="0"/>
      <p:bldP spid="9" grpId="0"/>
      <p:bldP spid="9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6:1-9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668190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"Spare the rod; spoil the child"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6:1-9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513116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Prov. 13:24 ~ 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He who spares his rod hates his son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685800" y="914400"/>
            <a:ext cx="5715000" cy="5847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685800" y="914400"/>
            <a:ext cx="5715000" cy="5847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04895162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6:1-9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803633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66447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6:1-9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9144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Eras Demi ITC" pitchFamily="34" charset="0"/>
              </a:rPr>
              <a:t>This is why:</a:t>
            </a:r>
            <a:endParaRPr lang="en-US" sz="2800" dirty="0">
              <a:solidFill>
                <a:srgbClr val="FFC000"/>
              </a:solidFill>
              <a:latin typeface="Eras Demi IT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344883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+mj-lt"/>
              </a:rPr>
              <a:t>We have been placed in Christ (1:1-3:21)</a:t>
            </a:r>
            <a:endParaRPr lang="en-US" sz="2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743454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+mj-lt"/>
              </a:rPr>
              <a:t>G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ave us spiritual leaders (4:1-16)</a:t>
            </a:r>
            <a:endParaRPr lang="en-US" sz="2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2148063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Put </a:t>
            </a:r>
            <a:r>
              <a:rPr lang="en-US" sz="2400" dirty="0">
                <a:latin typeface="+mj-lt"/>
              </a:rPr>
              <a:t>off anger, bitterness and corrupt speech (4:17-32</a:t>
            </a:r>
            <a:r>
              <a:rPr lang="en-US" sz="2400" dirty="0" smtClean="0">
                <a:latin typeface="+mj-lt"/>
              </a:rPr>
              <a:t>)</a:t>
            </a:r>
            <a:endParaRPr lang="en-US" sz="24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259806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</a:t>
            </a:r>
            <a:r>
              <a:rPr lang="en-US" sz="2400" dirty="0" smtClean="0">
                <a:latin typeface="+mj-lt"/>
              </a:rPr>
              <a:t>ive </a:t>
            </a:r>
            <a:r>
              <a:rPr lang="en-US" sz="2400" dirty="0">
                <a:latin typeface="+mj-lt"/>
              </a:rPr>
              <a:t>chaste lives and to put all others before ourselves (5:1-17)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600" y="3378204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</a:t>
            </a:r>
            <a:r>
              <a:rPr lang="en-US" sz="2400" dirty="0" smtClean="0">
                <a:latin typeface="+mj-lt"/>
              </a:rPr>
              <a:t>e </a:t>
            </a:r>
            <a:r>
              <a:rPr lang="en-US" sz="2400" dirty="0">
                <a:latin typeface="+mj-lt"/>
              </a:rPr>
              <a:t>filled with His Spirit and to mutually submit to each other (5:18-21)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9600" y="4140204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+mj-lt"/>
              </a:rPr>
              <a:t>Wives submit to husbands as to the Lord and husbands love wives as Christ loves them (5:22-33)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600" y="4905828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+mj-lt"/>
              </a:rPr>
              <a:t>Children obey your parents (6:1-4)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5358563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+mj-lt"/>
              </a:rPr>
              <a:t>Employees and employers both work for Jesus (6:5-9)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7390998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2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2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1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2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2" grpId="0"/>
      <p:bldP spid="12" grpId="1"/>
      <p:bldP spid="14" grpId="0"/>
      <p:bldP spid="14" grpId="1"/>
      <p:bldP spid="16" grpId="0"/>
      <p:bldP spid="16" grpId="1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6:1-9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2577379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66447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6:1-9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pic>
        <p:nvPicPr>
          <p:cNvPr id="22" name="Picture 11" descr="C:\Users\Ken\AppData\Local\Microsoft\Windows\Temporary Internet Files\Content.IE5\HJ67B5QO\MC910216363[1]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759" r="9472" b="12503"/>
          <a:stretch/>
        </p:blipFill>
        <p:spPr bwMode="auto">
          <a:xfrm>
            <a:off x="685800" y="4109689"/>
            <a:ext cx="2322287" cy="213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6180826" y="4357914"/>
            <a:ext cx="1239602" cy="1828800"/>
            <a:chOff x="6380398" y="4038600"/>
            <a:chExt cx="1239602" cy="1828800"/>
          </a:xfrm>
        </p:grpSpPr>
        <p:sp>
          <p:nvSpPr>
            <p:cNvPr id="2" name="Rounded Rectangle 1"/>
            <p:cNvSpPr/>
            <p:nvPr/>
          </p:nvSpPr>
          <p:spPr>
            <a:xfrm>
              <a:off x="6380398" y="4038600"/>
              <a:ext cx="1239602" cy="1828800"/>
            </a:xfrm>
            <a:prstGeom prst="roundRect">
              <a:avLst/>
            </a:prstGeom>
            <a:gradFill flip="none" rotWithShape="1">
              <a:gsLst>
                <a:gs pos="0">
                  <a:schemeClr val="bg1"/>
                </a:gs>
                <a:gs pos="96000">
                  <a:schemeClr val="tx1">
                    <a:lumMod val="6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balanced" dir="t"/>
            </a:scene3d>
            <a:sp3d extrusionH="76200" prstMaterial="matte">
              <a:bevelT w="133350" h="254000"/>
              <a:bevelB w="146050"/>
              <a:extrusionClr>
                <a:schemeClr val="tx1">
                  <a:lumMod val="75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36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64514" y="4262088"/>
              <a:ext cx="471370" cy="13818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" name="Group 4"/>
          <p:cNvGrpSpPr/>
          <p:nvPr/>
        </p:nvGrpSpPr>
        <p:grpSpPr>
          <a:xfrm>
            <a:off x="4038600" y="609600"/>
            <a:ext cx="1371600" cy="2209800"/>
            <a:chOff x="4038600" y="838200"/>
            <a:chExt cx="1371600" cy="2209800"/>
          </a:xfrm>
        </p:grpSpPr>
        <p:sp>
          <p:nvSpPr>
            <p:cNvPr id="25" name="Rounded Rectangle 24"/>
            <p:cNvSpPr/>
            <p:nvPr/>
          </p:nvSpPr>
          <p:spPr>
            <a:xfrm>
              <a:off x="4038600" y="838200"/>
              <a:ext cx="1371600" cy="2209800"/>
            </a:xfrm>
            <a:prstGeom prst="roundRect">
              <a:avLst/>
            </a:prstGeom>
            <a:gradFill flip="none" rotWithShape="1">
              <a:gsLst>
                <a:gs pos="0">
                  <a:schemeClr val="bg1"/>
                </a:gs>
                <a:gs pos="96000">
                  <a:schemeClr val="tx1">
                    <a:lumMod val="6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softEdge rad="127000"/>
            </a:effectLst>
            <a:scene3d>
              <a:camera prst="orthographicFront"/>
              <a:lightRig rig="balanced" dir="t"/>
            </a:scene3d>
            <a:sp3d extrusionH="76200" prstMaterial="matte">
              <a:bevelT w="133350" h="254000"/>
              <a:bevelB w="146050"/>
              <a:extrusionClr>
                <a:schemeClr val="tx1">
                  <a:lumMod val="75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32" name="Picture 8" descr="C:\Users\Ken\AppData\Local\Microsoft\Windows\Temporary Internet Files\Content.IE5\2ZS19DRA\MC900203038[1].wm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6316" y="1063170"/>
              <a:ext cx="982446" cy="1752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Up Arrow 10"/>
          <p:cNvSpPr/>
          <p:nvPr/>
        </p:nvSpPr>
        <p:spPr>
          <a:xfrm rot="19802403">
            <a:off x="5418632" y="2767412"/>
            <a:ext cx="765116" cy="168211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Up Arrow 28"/>
          <p:cNvSpPr/>
          <p:nvPr/>
        </p:nvSpPr>
        <p:spPr>
          <a:xfrm rot="16200000">
            <a:off x="4110652" y="3825549"/>
            <a:ext cx="765116" cy="289041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 rot="3600000">
            <a:off x="5229343" y="2949565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Eph. 1:1-3:21</a:t>
            </a:r>
            <a:endParaRPr lang="en-US" sz="24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363684" y="4336055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Eph. 4:1-6:9</a:t>
            </a:r>
            <a:endParaRPr lang="en-US" sz="24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8200" y="1371600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+mj-lt"/>
              </a:rPr>
              <a:t>Sit</a:t>
            </a:r>
            <a:endParaRPr lang="en-US" sz="5400" dirty="0"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38200" y="2124670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+mj-lt"/>
              </a:rPr>
              <a:t>Walk</a:t>
            </a:r>
            <a:endParaRPr lang="en-US" sz="5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9458506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9" grpId="0" animBg="1"/>
      <p:bldP spid="13" grpId="0"/>
      <p:bldP spid="31" grpId="0"/>
      <p:bldP spid="15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6:1-9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712593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66447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6:1-9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9144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Eras Demi ITC" pitchFamily="34" charset="0"/>
              </a:rPr>
              <a:t>Kids' rules:</a:t>
            </a:r>
            <a:endParaRPr lang="en-US" sz="2800" dirty="0">
              <a:solidFill>
                <a:srgbClr val="FFC000"/>
              </a:solidFill>
              <a:latin typeface="Eras Demi IT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344883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  <a:latin typeface="+mj-lt"/>
              </a:rPr>
              <a:t>1. </a:t>
            </a:r>
            <a:r>
              <a:rPr lang="en-US" sz="2400" dirty="0">
                <a:latin typeface="+mj-lt"/>
              </a:rPr>
              <a:t>There is no such thing as childproofing your </a:t>
            </a:r>
            <a:r>
              <a:rPr lang="en-US" sz="2400" dirty="0" smtClean="0">
                <a:latin typeface="+mj-lt"/>
              </a:rPr>
              <a:t>house.</a:t>
            </a:r>
            <a:endParaRPr lang="en-US" sz="2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743454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  <a:latin typeface="+mj-lt"/>
              </a:rPr>
              <a:t>2</a:t>
            </a:r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. </a:t>
            </a:r>
            <a:r>
              <a:rPr lang="en-US" sz="2400" dirty="0">
                <a:latin typeface="+mj-lt"/>
              </a:rPr>
              <a:t>If you hook a dog leash over a ceiling fan, the motor is not strong enough to rotate a 42 pound boy wearing batman underwear and a superman cape.</a:t>
            </a:r>
            <a:endParaRPr lang="en-US" sz="22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2866572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  <a:latin typeface="+mj-lt"/>
              </a:rPr>
              <a:t>3</a:t>
            </a:r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. </a:t>
            </a:r>
            <a:r>
              <a:rPr lang="en-US" sz="2400" dirty="0">
                <a:latin typeface="+mj-lt"/>
              </a:rPr>
              <a:t>It is strong enough however to spread paint on all four walls of a 20 by 20 foot room.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" y="3635832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  <a:latin typeface="+mj-lt"/>
              </a:rPr>
              <a:t>4</a:t>
            </a:r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. </a:t>
            </a:r>
            <a:r>
              <a:rPr lang="en-US" sz="2400" dirty="0" smtClean="0">
                <a:latin typeface="+mj-lt"/>
              </a:rPr>
              <a:t>You </a:t>
            </a:r>
            <a:r>
              <a:rPr lang="en-US" sz="2400" dirty="0">
                <a:latin typeface="+mj-lt"/>
              </a:rPr>
              <a:t>should not throw baseballs up when the ceiling fan is on.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600" y="4408716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  <a:latin typeface="+mj-lt"/>
              </a:rPr>
              <a:t>5</a:t>
            </a:r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. </a:t>
            </a:r>
            <a:r>
              <a:rPr lang="en-US" sz="2400" dirty="0" smtClean="0">
                <a:latin typeface="+mj-lt"/>
              </a:rPr>
              <a:t>When </a:t>
            </a:r>
            <a:r>
              <a:rPr lang="en-US" sz="2400" dirty="0">
                <a:latin typeface="+mj-lt"/>
              </a:rPr>
              <a:t>using the ceiling fan as a bat you have to throw the ball up a few times before you get a hit.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9600" y="5189016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  <a:latin typeface="+mj-lt"/>
              </a:rPr>
              <a:t>6</a:t>
            </a:r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. </a:t>
            </a:r>
            <a:r>
              <a:rPr lang="en-US" sz="2400" dirty="0" smtClean="0">
                <a:latin typeface="+mj-lt"/>
              </a:rPr>
              <a:t>A </a:t>
            </a:r>
            <a:r>
              <a:rPr lang="en-US" sz="2400" dirty="0">
                <a:latin typeface="+mj-lt"/>
              </a:rPr>
              <a:t>ceiling fan can hit a baseball a long way.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9600" y="5608937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  <a:latin typeface="+mj-lt"/>
              </a:rPr>
              <a:t>7</a:t>
            </a:r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. </a:t>
            </a:r>
            <a:r>
              <a:rPr lang="en-US" sz="2400" dirty="0" smtClean="0">
                <a:latin typeface="+mj-lt"/>
              </a:rPr>
              <a:t>The </a:t>
            </a:r>
            <a:r>
              <a:rPr lang="en-US" sz="2400" dirty="0">
                <a:latin typeface="+mj-lt"/>
              </a:rPr>
              <a:t>glass in windows (even double pane) doesn't stop a baseball hit by a ceiling fan.</a:t>
            </a:r>
          </a:p>
        </p:txBody>
      </p:sp>
    </p:spTree>
    <p:extLst>
      <p:ext uri="{BB962C8B-B14F-4D97-AF65-F5344CB8AC3E}">
        <p14:creationId xmlns:p14="http://schemas.microsoft.com/office/powerpoint/2010/main" xmlns="" val="434498745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2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2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2" grpId="0"/>
      <p:bldP spid="12" grpId="1"/>
      <p:bldP spid="14" grpId="0"/>
      <p:bldP spid="14" grpId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66447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6:1-9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9144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Eras Demi ITC" pitchFamily="34" charset="0"/>
              </a:rPr>
              <a:t>Kids' rules:</a:t>
            </a:r>
            <a:endParaRPr lang="en-US" sz="2800" dirty="0">
              <a:solidFill>
                <a:srgbClr val="FFC000"/>
              </a:solidFill>
              <a:latin typeface="Eras Demi IT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373911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8</a:t>
            </a:r>
            <a:r>
              <a:rPr lang="en-US" sz="2400" dirty="0">
                <a:solidFill>
                  <a:srgbClr val="FFC000"/>
                </a:solidFill>
                <a:latin typeface="+mj-lt"/>
              </a:rPr>
              <a:t>. </a:t>
            </a:r>
            <a:r>
              <a:rPr lang="en-US" sz="2400" dirty="0">
                <a:latin typeface="+mj-lt"/>
              </a:rPr>
              <a:t>When you hear the toilet flush and the words </a:t>
            </a:r>
            <a:r>
              <a:rPr lang="en-US" sz="2400" dirty="0" smtClean="0">
                <a:latin typeface="+mj-lt"/>
              </a:rPr>
              <a:t>"Uh-oh," </a:t>
            </a:r>
            <a:r>
              <a:rPr lang="en-US" sz="2400" dirty="0">
                <a:latin typeface="+mj-lt"/>
              </a:rPr>
              <a:t>it's already too late.</a:t>
            </a:r>
            <a:endParaRPr lang="en-US" sz="2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2150636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9</a:t>
            </a:r>
            <a:r>
              <a:rPr lang="en-US" sz="2400" dirty="0">
                <a:solidFill>
                  <a:srgbClr val="FFC000"/>
                </a:solidFill>
                <a:latin typeface="+mj-lt"/>
              </a:rPr>
              <a:t>. </a:t>
            </a:r>
            <a:r>
              <a:rPr lang="en-US" sz="2400" dirty="0">
                <a:latin typeface="+mj-lt"/>
              </a:rPr>
              <a:t>A six year old can start a fire with a flint rock even though a 36 year old man says they can only do it in the movies.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" y="3288268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10</a:t>
            </a:r>
            <a:r>
              <a:rPr lang="en-US" sz="2400" dirty="0">
                <a:solidFill>
                  <a:srgbClr val="FFC000"/>
                </a:solidFill>
                <a:latin typeface="+mj-lt"/>
              </a:rPr>
              <a:t>. </a:t>
            </a:r>
            <a:r>
              <a:rPr lang="en-US" sz="2400" dirty="0">
                <a:latin typeface="+mj-lt"/>
              </a:rPr>
              <a:t>A magnifying glass can start a fire even on an overcast day.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" y="4057528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11</a:t>
            </a:r>
            <a:r>
              <a:rPr lang="en-US" sz="2400" dirty="0">
                <a:solidFill>
                  <a:srgbClr val="FFC000"/>
                </a:solidFill>
                <a:latin typeface="+mj-lt"/>
              </a:rPr>
              <a:t>. </a:t>
            </a:r>
            <a:r>
              <a:rPr lang="en-US" sz="2400" dirty="0">
                <a:latin typeface="+mj-lt"/>
              </a:rPr>
              <a:t>Legos will pass through the digestive tract of a four year old.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600" y="4830412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12</a:t>
            </a:r>
            <a:r>
              <a:rPr lang="en-US" sz="2400" dirty="0">
                <a:solidFill>
                  <a:srgbClr val="FFC000"/>
                </a:solidFill>
                <a:latin typeface="+mj-lt"/>
              </a:rPr>
              <a:t>. </a:t>
            </a:r>
            <a:r>
              <a:rPr lang="en-US" sz="2400" dirty="0">
                <a:latin typeface="+mj-lt"/>
              </a:rPr>
              <a:t>No matter how much Jell-O you put in a swimming pool you still can't walk on water.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9600" y="5610712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13</a:t>
            </a:r>
            <a:r>
              <a:rPr lang="en-US" sz="2400" dirty="0">
                <a:solidFill>
                  <a:srgbClr val="FFC000"/>
                </a:solidFill>
                <a:latin typeface="+mj-lt"/>
              </a:rPr>
              <a:t>. </a:t>
            </a:r>
            <a:r>
              <a:rPr lang="en-US" sz="2400" dirty="0">
                <a:latin typeface="+mj-lt"/>
              </a:rPr>
              <a:t>Pool filters do not like Jell-O.</a:t>
            </a:r>
          </a:p>
        </p:txBody>
      </p:sp>
    </p:spTree>
    <p:extLst>
      <p:ext uri="{BB962C8B-B14F-4D97-AF65-F5344CB8AC3E}">
        <p14:creationId xmlns:p14="http://schemas.microsoft.com/office/powerpoint/2010/main" xmlns="" val="1974165686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7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  <p:bldP spid="8" grpId="0"/>
      <p:bldP spid="8" grpId="1"/>
      <p:bldP spid="9" grpId="0"/>
      <p:bldP spid="9" grpId="1"/>
      <p:bldP spid="10" grpId="0"/>
      <p:bldP spid="10" grpId="1"/>
      <p:bldP spid="12" grpId="0"/>
      <p:bldP spid="12" grpId="1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66447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6:1-9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9144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Eras Demi ITC" pitchFamily="34" charset="0"/>
              </a:rPr>
              <a:t>Kids' rules:</a:t>
            </a:r>
            <a:endParaRPr lang="en-US" sz="2800" dirty="0">
              <a:solidFill>
                <a:srgbClr val="FFC000"/>
              </a:solidFill>
              <a:latin typeface="Eras Demi IT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373911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  <a:latin typeface="+mj-lt"/>
              </a:rPr>
              <a:t>14. </a:t>
            </a:r>
            <a:r>
              <a:rPr lang="en-US" sz="2400" dirty="0">
                <a:latin typeface="+mj-lt"/>
              </a:rPr>
              <a:t>Garbage bags do not make good parachutes.</a:t>
            </a:r>
            <a:endParaRPr lang="en-US" sz="2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785258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15. </a:t>
            </a:r>
            <a:r>
              <a:rPr lang="en-US" sz="2400" dirty="0">
                <a:latin typeface="+mj-lt"/>
              </a:rPr>
              <a:t>You probably do not want to know what that odor is.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" y="251823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16. </a:t>
            </a:r>
            <a:r>
              <a:rPr lang="en-US" sz="2400" dirty="0">
                <a:latin typeface="+mj-lt"/>
              </a:rPr>
              <a:t>Always look in the oven before you turn it on.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" y="2942772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17. </a:t>
            </a:r>
            <a:r>
              <a:rPr lang="en-US" sz="2400" dirty="0">
                <a:latin typeface="+mj-lt"/>
              </a:rPr>
              <a:t>The spin cycle on the washing machine does not make earth worms dizzy.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600" y="3719286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18. </a:t>
            </a:r>
            <a:r>
              <a:rPr lang="en-US" sz="2400" dirty="0">
                <a:latin typeface="+mj-lt"/>
              </a:rPr>
              <a:t>It will however make cats dizzy.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9600" y="411843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19. </a:t>
            </a:r>
            <a:r>
              <a:rPr lang="en-US" sz="2400" dirty="0">
                <a:latin typeface="+mj-lt"/>
              </a:rPr>
              <a:t>Cats throw up twice their body weight when dizzy.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9600" y="4887633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  <a:latin typeface="+mj-lt"/>
              </a:rPr>
              <a:t>20. </a:t>
            </a:r>
            <a:r>
              <a:rPr lang="en-US" sz="2400" dirty="0">
                <a:latin typeface="+mj-lt"/>
              </a:rPr>
              <a:t>Quiet does not necessarily mean </a:t>
            </a:r>
            <a:r>
              <a:rPr lang="en-US" sz="2400" dirty="0" smtClean="0">
                <a:latin typeface="+mj-lt"/>
              </a:rPr>
              <a:t>"don't </a:t>
            </a:r>
            <a:r>
              <a:rPr lang="en-US" sz="2400" dirty="0">
                <a:latin typeface="+mj-lt"/>
              </a:rPr>
              <a:t>worry</a:t>
            </a:r>
            <a:r>
              <a:rPr lang="en-US" sz="2400" dirty="0" smtClean="0">
                <a:latin typeface="+mj-lt"/>
              </a:rPr>
              <a:t>."</a:t>
            </a:r>
            <a:endParaRPr lang="en-US" sz="24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9600" y="5300507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21. </a:t>
            </a:r>
            <a:r>
              <a:rPr lang="en-US" sz="2400" dirty="0">
                <a:latin typeface="+mj-lt"/>
              </a:rPr>
              <a:t>A good sense of humor will get you through most problems in life (unfortunately, mostly in retrospect).</a:t>
            </a:r>
          </a:p>
        </p:txBody>
      </p:sp>
    </p:spTree>
    <p:extLst>
      <p:ext uri="{BB962C8B-B14F-4D97-AF65-F5344CB8AC3E}">
        <p14:creationId xmlns:p14="http://schemas.microsoft.com/office/powerpoint/2010/main" xmlns="" val="4005889485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7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6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5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8" grpId="1"/>
      <p:bldP spid="9" grpId="0"/>
      <p:bldP spid="9" grpId="1"/>
      <p:bldP spid="10" grpId="0"/>
      <p:bldP spid="10" grpId="1"/>
      <p:bldP spid="12" grpId="0"/>
      <p:bldP spid="12" grpId="1"/>
      <p:bldP spid="14" grpId="0"/>
      <p:bldP spid="14" grpId="1"/>
      <p:bldP spid="11" grpId="0"/>
      <p:bldP spid="11" grpId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6:1-9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217016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+mj-lt"/>
              </a:rPr>
              <a:t>"The children now love luxury. They have bad manners, contempt for authority, they show disrespect to their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elders … They 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no longer rise when elders enter the room. They contradict their parents, chatter before company, gobble up dainties at the table, cross their legs, and are tyrants over their teachers."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6:1-9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67000" y="48006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+mj-lt"/>
              </a:rPr>
              <a:t>– </a:t>
            </a:r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Socrates 5</a:t>
            </a:r>
            <a:r>
              <a:rPr lang="en-US" sz="3200" baseline="30000" dirty="0" smtClean="0">
                <a:solidFill>
                  <a:srgbClr val="FFC000"/>
                </a:solidFill>
                <a:latin typeface="+mj-lt"/>
              </a:rPr>
              <a:t>th</a:t>
            </a:r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 century BC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6:1-9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phesians">
  <a:themeElements>
    <a:clrScheme name="Ephesians">
      <a:dk1>
        <a:srgbClr val="FFFFFF"/>
      </a:dk1>
      <a:lt1>
        <a:sysClr val="window" lastClr="FFFFFF"/>
      </a:lt1>
      <a:dk2>
        <a:srgbClr val="FFFFF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phesians">
      <a:majorFont>
        <a:latin typeface="Eras Demi ITC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Ephesians</Template>
  <TotalTime>2216</TotalTime>
  <Words>821</Words>
  <Application>Microsoft Office PowerPoint</Application>
  <PresentationFormat>On-screen Show (4:3)</PresentationFormat>
  <Paragraphs>71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Ephesians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23</cp:revision>
  <dcterms:created xsi:type="dcterms:W3CDTF">2011-07-28T12:25:00Z</dcterms:created>
  <dcterms:modified xsi:type="dcterms:W3CDTF">2011-08-01T18:15:01Z</dcterms:modified>
</cp:coreProperties>
</file>