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1" r:id="rId5"/>
    <p:sldId id="273" r:id="rId6"/>
    <p:sldId id="258" r:id="rId7"/>
    <p:sldId id="265" r:id="rId8"/>
    <p:sldId id="266" r:id="rId9"/>
    <p:sldId id="259" r:id="rId10"/>
    <p:sldId id="260" r:id="rId11"/>
    <p:sldId id="263" r:id="rId12"/>
    <p:sldId id="264" r:id="rId13"/>
    <p:sldId id="278" r:id="rId14"/>
    <p:sldId id="279" r:id="rId15"/>
    <p:sldId id="267" r:id="rId16"/>
    <p:sldId id="268" r:id="rId17"/>
    <p:sldId id="269" r:id="rId18"/>
    <p:sldId id="270" r:id="rId19"/>
    <p:sldId id="274" r:id="rId20"/>
    <p:sldId id="272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8679"/>
    <a:srgbClr val="000000"/>
    <a:srgbClr val="817C71"/>
    <a:srgbClr val="8586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FAD11-A783-4EBF-867C-8CCFA11BAC2E}" type="datetimeFigureOut">
              <a:rPr lang="en-US" smtClean="0"/>
              <a:pPr/>
              <a:t>7/18/2011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A80E3-3924-4431-9E0E-F201AC936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5" Type="http://schemas.openxmlformats.org/officeDocument/2006/relationships/image" Target="../media/image6.png"/><Relationship Id="rId4" Type="http://schemas.microsoft.com/office/2007/relationships/media" Target="../media/media1.wm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33886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1 Cor. 11:3 ~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But I want you to know that the head of 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every man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is Christ, the head of woman </a:t>
            </a:r>
            <a:r>
              <a:rPr lang="en-US" sz="3200" i="1" dirty="0">
                <a:solidFill>
                  <a:srgbClr val="FFC000"/>
                </a:solidFill>
                <a:latin typeface="+mj-lt"/>
              </a:rPr>
              <a:t>is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man, and the head of Christ </a:t>
            </a:r>
            <a:r>
              <a:rPr lang="en-US" sz="3200" i="1" dirty="0">
                <a:solidFill>
                  <a:srgbClr val="FFC000"/>
                </a:solidFill>
                <a:latin typeface="+mj-lt"/>
              </a:rPr>
              <a:t>is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God. </a:t>
            </a:r>
            <a:endParaRPr lang="en-US" sz="29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pic>
        <p:nvPicPr>
          <p:cNvPr id="2050" name="Picture 2" descr="http://www.instructables.com/image/F3XDX6RG0SCY664/Headless-Bride-from-Duct-T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66660">
            <a:off x="1560923" y="1958368"/>
            <a:ext cx="3044109" cy="40588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93E3958-F517-4651-A772-23176D11B362@TrainaPhotograph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3167">
            <a:off x="4801875" y="1900177"/>
            <a:ext cx="2822134" cy="419582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79113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94493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+mj-lt"/>
              </a:rPr>
              <a:t>D. G. </a:t>
            </a:r>
            <a:r>
              <a:rPr lang="en-US" sz="3200" dirty="0" err="1">
                <a:solidFill>
                  <a:srgbClr val="FFC000"/>
                </a:solidFill>
                <a:latin typeface="+mj-lt"/>
              </a:rPr>
              <a:t>Barnhouse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~ </a:t>
            </a:r>
            <a:r>
              <a:rPr lang="en-US" sz="3200" dirty="0">
                <a:latin typeface="+mj-lt"/>
              </a:rPr>
              <a:t>"I believe that women are superior to </a:t>
            </a:r>
            <a:r>
              <a:rPr lang="en-US" sz="3200" dirty="0" smtClean="0">
                <a:latin typeface="+mj-lt"/>
              </a:rPr>
              <a:t>men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 </a:t>
            </a:r>
            <a:endParaRPr lang="en-US" sz="29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7125" y="1413000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… at being women."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969325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+mj-lt"/>
              </a:rPr>
              <a:t>Charlotte </a:t>
            </a:r>
            <a:r>
              <a:rPr lang="en-US" sz="3200" dirty="0" err="1">
                <a:solidFill>
                  <a:srgbClr val="FFC000"/>
                </a:solidFill>
                <a:latin typeface="+mj-lt"/>
              </a:rPr>
              <a:t>Whitton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~ </a:t>
            </a:r>
            <a:r>
              <a:rPr lang="en-US" sz="3200" dirty="0">
                <a:latin typeface="+mj-lt"/>
              </a:rPr>
              <a:t>"Whatever women do they must do twice as well as men to be thought half as good. </a:t>
            </a:r>
            <a:endParaRPr lang="en-US" sz="29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950400"/>
            <a:ext cx="7808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                                                Luckily this is not difficult."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85682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02787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14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+mj-lt"/>
              </a:rPr>
              <a:t>Submit</a:t>
            </a:r>
            <a:r>
              <a:rPr lang="en-US" sz="3200" dirty="0">
                <a:latin typeface="+mj-lt"/>
              </a:rPr>
              <a:t> ~ </a:t>
            </a:r>
            <a:r>
              <a:rPr lang="en-US" sz="3200" b="1" i="1" dirty="0" err="1">
                <a:solidFill>
                  <a:srgbClr val="FFC000"/>
                </a:solidFill>
              </a:rPr>
              <a:t>hupotassō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– </a:t>
            </a:r>
            <a:r>
              <a:rPr lang="en-US" sz="3200" i="1" dirty="0">
                <a:latin typeface="+mj-lt"/>
              </a:rPr>
              <a:t>to remain under</a:t>
            </a:r>
            <a:endParaRPr lang="en-US" sz="29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8074" y="1414130"/>
            <a:ext cx="780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Military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: </a:t>
            </a:r>
            <a:r>
              <a:rPr lang="en-US" sz="3200" dirty="0">
                <a:latin typeface="+mj-lt"/>
              </a:rPr>
              <a:t>"to arrange in a military fashion under the command of a leader"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612" y="2926140"/>
            <a:ext cx="7802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Civil: </a:t>
            </a:r>
            <a:r>
              <a:rPr lang="en-US" sz="3200" dirty="0" smtClean="0">
                <a:latin typeface="+mj-lt"/>
              </a:rPr>
              <a:t>"</a:t>
            </a:r>
            <a:r>
              <a:rPr lang="en-US" sz="3200" dirty="0">
                <a:latin typeface="+mj-lt"/>
              </a:rPr>
              <a:t>a voluntary attitude of giving in, cooperating, assuming responsibility, and carrying a burden"</a:t>
            </a:r>
          </a:p>
        </p:txBody>
      </p:sp>
    </p:spTree>
    <p:extLst>
      <p:ext uri="{BB962C8B-B14F-4D97-AF65-F5344CB8AC3E}">
        <p14:creationId xmlns:p14="http://schemas.microsoft.com/office/powerpoint/2010/main" xmlns="" val="381682945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6655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85800" y="1163775"/>
            <a:ext cx="7772400" cy="4572000"/>
            <a:chOff x="685800" y="914400"/>
            <a:chExt cx="7772400" cy="4572000"/>
          </a:xfrm>
        </p:grpSpPr>
        <p:sp>
          <p:nvSpPr>
            <p:cNvPr id="3" name="Rectangle 2"/>
            <p:cNvSpPr/>
            <p:nvPr/>
          </p:nvSpPr>
          <p:spPr>
            <a:xfrm>
              <a:off x="685800" y="914400"/>
              <a:ext cx="7772400" cy="45720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85800" y="1371600"/>
              <a:ext cx="777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5800" y="1905000"/>
              <a:ext cx="777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5800" y="3493325"/>
              <a:ext cx="777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" y="4953000"/>
              <a:ext cx="777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05200" y="914400"/>
              <a:ext cx="0" cy="4572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85800" y="1192475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</a:rPr>
              <a:t>Submission is not:</a:t>
            </a:r>
            <a:endParaRPr lang="en-US" sz="22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175650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</a:rPr>
              <a:t>Submission is:</a:t>
            </a:r>
            <a:endParaRPr lang="en-US" sz="22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1692710"/>
            <a:ext cx="281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1. A doormat</a:t>
            </a:r>
            <a:endParaRPr lang="en-US" sz="22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2154375"/>
            <a:ext cx="297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2</a:t>
            </a:r>
            <a:r>
              <a:rPr lang="en-US" sz="2200" dirty="0" smtClean="0">
                <a:latin typeface="+mj-lt"/>
              </a:rPr>
              <a:t>. An action ("The Bible says I </a:t>
            </a:r>
            <a:r>
              <a:rPr lang="en-US" sz="2200" dirty="0" err="1" smtClean="0">
                <a:latin typeface="+mj-lt"/>
              </a:rPr>
              <a:t>gotta</a:t>
            </a:r>
            <a:r>
              <a:rPr lang="en-US" sz="2200" dirty="0" smtClean="0">
                <a:latin typeface="+mj-lt"/>
              </a:rPr>
              <a:t> submit")</a:t>
            </a:r>
            <a:endParaRPr lang="en-US" sz="22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3766450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3</a:t>
            </a:r>
            <a:r>
              <a:rPr lang="en-US" sz="2200" dirty="0" smtClean="0">
                <a:latin typeface="+mj-lt"/>
              </a:rPr>
              <a:t>. Obedience (Sin)</a:t>
            </a:r>
            <a:endParaRPr lang="en-US" sz="22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5202375"/>
            <a:ext cx="2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4. Manipulation</a:t>
            </a:r>
            <a:endParaRPr lang="en-US" sz="22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1692710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1. An attitude</a:t>
            </a:r>
            <a:endParaRPr lang="en-US" sz="22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5200" y="2161165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2. Voluntary attitude of giving in, cooperating, assuming responsibility, and carrying a burden (never </a:t>
            </a:r>
            <a:r>
              <a:rPr lang="en-US" sz="2200" dirty="0" smtClean="0">
                <a:latin typeface="+mj-lt"/>
              </a:rPr>
              <a:t>coerced</a:t>
            </a:r>
            <a:r>
              <a:rPr lang="en-US" sz="2200" dirty="0">
                <a:latin typeface="+mj-lt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200" y="3754575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3. Phil. 2:3 ~ </a:t>
            </a:r>
            <a:r>
              <a:rPr lang="en-US" sz="2200" i="1" dirty="0">
                <a:latin typeface="+mj-lt"/>
              </a:rPr>
              <a:t>Let</a:t>
            </a:r>
            <a:r>
              <a:rPr lang="en-US" sz="2200" dirty="0">
                <a:latin typeface="+mj-lt"/>
              </a:rPr>
              <a:t> nothing </a:t>
            </a:r>
            <a:r>
              <a:rPr lang="en-US" sz="2200" i="1" dirty="0">
                <a:latin typeface="+mj-lt"/>
              </a:rPr>
              <a:t>be done</a:t>
            </a:r>
            <a:r>
              <a:rPr lang="en-US" sz="2200" dirty="0">
                <a:latin typeface="+mj-lt"/>
              </a:rPr>
              <a:t> through selfish ambition or conceit, but in lowliness of mind let each esteem others better than himself.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3225" y="521322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4. Trusting God for the outcome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99040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1" grpId="0"/>
      <p:bldP spid="21" grpId="1"/>
      <p:bldP spid="22" grpId="0"/>
      <p:bldP spid="22" grpId="1"/>
      <p:bldP spid="24" grpId="0"/>
      <p:bldP spid="24" grpId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0983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9144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+mj-lt"/>
              </a:rPr>
              <a:t>Likewise</a:t>
            </a:r>
            <a:r>
              <a:rPr lang="en-US" sz="3200" dirty="0">
                <a:latin typeface="+mj-lt"/>
              </a:rPr>
              <a:t> ~ </a:t>
            </a:r>
            <a:r>
              <a:rPr lang="en-US" sz="3200" b="1" i="1" dirty="0" err="1">
                <a:solidFill>
                  <a:srgbClr val="FFC000"/>
                </a:solidFill>
              </a:rPr>
              <a:t>homoiōs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– </a:t>
            </a:r>
            <a:r>
              <a:rPr lang="en-US" sz="3200" i="1" dirty="0">
                <a:latin typeface="+mj-lt"/>
              </a:rPr>
              <a:t>equally, in the same way</a:t>
            </a:r>
            <a:endParaRPr lang="en-US" sz="3200" dirty="0">
              <a:latin typeface="+mj-lt"/>
            </a:endParaRPr>
          </a:p>
        </p:txBody>
      </p:sp>
      <p:pic>
        <p:nvPicPr>
          <p:cNvPr id="1028" name="Picture 4" descr="http://soulmerlin.com/almanack/wp-content/uploads/2008/01/jesus-and-mary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826" y="1752599"/>
            <a:ext cx="5477773" cy="41474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http://hotlard.files.wordpress.com/2008/09/fat-slob-husband.jpg?w=238&amp;h=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3093017" cy="36927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00993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pic>
        <p:nvPicPr>
          <p:cNvPr id="1037" name="Picture 13" descr="http://hotlard.files.wordpress.com/2008/09/fat-slob-husband.jpg?w=238&amp;h=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924" y="1714500"/>
            <a:ext cx="2776342" cy="33147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447800" y="1385771"/>
            <a:ext cx="2764466" cy="827276"/>
            <a:chOff x="1437167" y="1524000"/>
            <a:chExt cx="2743200" cy="827276"/>
          </a:xfrm>
        </p:grpSpPr>
        <p:sp>
          <p:nvSpPr>
            <p:cNvPr id="12" name="Rectangle 11"/>
            <p:cNvSpPr/>
            <p:nvPr/>
          </p:nvSpPr>
          <p:spPr>
            <a:xfrm>
              <a:off x="1437167" y="1524000"/>
              <a:ext cx="2743200" cy="827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2961" y="1712663"/>
              <a:ext cx="2292274" cy="53834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 smtClean="0">
                  <a:solidFill>
                    <a:srgbClr val="000000"/>
                  </a:solidFill>
                  <a:latin typeface="+mj-lt"/>
                </a:rPr>
                <a:t>Deaf Husband</a:t>
              </a:r>
              <a:endParaRPr lang="en-US" sz="2300" dirty="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43400" y="1676400"/>
            <a:ext cx="3581400" cy="2514600"/>
            <a:chOff x="4343400" y="1676400"/>
            <a:chExt cx="3581400" cy="2514600"/>
          </a:xfrm>
        </p:grpSpPr>
        <p:sp>
          <p:nvSpPr>
            <p:cNvPr id="2" name="Rectangle 1"/>
            <p:cNvSpPr/>
            <p:nvPr/>
          </p:nvSpPr>
          <p:spPr>
            <a:xfrm>
              <a:off x="4343400" y="1676400"/>
              <a:ext cx="3581400" cy="2514600"/>
            </a:xfrm>
            <a:prstGeom prst="rect">
              <a:avLst/>
            </a:prstGeom>
            <a:solidFill>
              <a:srgbClr val="93867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1" descr="http://martynorth.files.wordpress.com/2011/04/bird-nagging.gif?w=400&amp;h=2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687" y="2377568"/>
              <a:ext cx="3077306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5129150" y="1905000"/>
            <a:ext cx="1981200" cy="44627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000000"/>
                </a:solidFill>
                <a:latin typeface="+mj-lt"/>
              </a:rPr>
              <a:t>Blind Wife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0133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9144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Eccl. 10:4 ~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If the spirit of the ruler rises against you, Do not leave your post; For conciliation pacifies great offenses.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433315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ESV ~ </a:t>
            </a:r>
            <a:r>
              <a:rPr lang="en-US" sz="3200" dirty="0">
                <a:solidFill>
                  <a:srgbClr val="FFC000"/>
                </a:solidFill>
                <a:latin typeface="+mj-lt"/>
              </a:rPr>
              <a:t>If the anger of the ruler rises against you, do not leave your place, for calmness will lay great offenses to rest. </a:t>
            </a:r>
          </a:p>
        </p:txBody>
      </p:sp>
    </p:spTree>
    <p:extLst>
      <p:ext uri="{BB962C8B-B14F-4D97-AF65-F5344CB8AC3E}">
        <p14:creationId xmlns:p14="http://schemas.microsoft.com/office/powerpoint/2010/main" xmlns="" val="172942636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31373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18122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914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Rules for being female: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1371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1. </a:t>
            </a:r>
            <a:r>
              <a:rPr lang="en-US" sz="2400" dirty="0">
                <a:latin typeface="+mj-lt"/>
              </a:rPr>
              <a:t>The female always makes the rules.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17921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2. </a:t>
            </a:r>
            <a:r>
              <a:rPr lang="en-US" sz="2400" dirty="0">
                <a:latin typeface="+mj-lt"/>
              </a:rPr>
              <a:t>The rules are subject to change at any time without prior notification.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257913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3. </a:t>
            </a:r>
            <a:r>
              <a:rPr lang="en-US" sz="2400" dirty="0">
                <a:latin typeface="+mj-lt"/>
              </a:rPr>
              <a:t>No male can possibly know all the rules.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" y="302615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4. </a:t>
            </a:r>
            <a:r>
              <a:rPr lang="en-US" sz="2400" dirty="0" smtClean="0">
                <a:latin typeface="+mj-lt"/>
              </a:rPr>
              <a:t>The majority of all rules must be made up on the fly.</a:t>
            </a:r>
            <a:endParaRPr lang="en-US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" y="345757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5. </a:t>
            </a:r>
            <a:r>
              <a:rPr lang="en-US" sz="2400" dirty="0">
                <a:latin typeface="+mj-lt"/>
              </a:rPr>
              <a:t>The female is never wrong.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600" y="3891025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6. </a:t>
            </a:r>
            <a:r>
              <a:rPr lang="en-US" sz="2400" dirty="0">
                <a:latin typeface="+mj-lt"/>
              </a:rPr>
              <a:t>If the female is wrong. It is because of a flagrant misunderstanding which was a direct result of something the male did or said </a:t>
            </a:r>
            <a:r>
              <a:rPr lang="en-US" sz="2400" dirty="0" smtClean="0">
                <a:latin typeface="+mj-lt"/>
              </a:rPr>
              <a:t>wrong…</a:t>
            </a:r>
            <a:endParaRPr lang="en-US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00" y="505289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+mj-lt"/>
              </a:rPr>
              <a:t>7. </a:t>
            </a:r>
            <a:r>
              <a:rPr lang="en-US" sz="2400" dirty="0">
                <a:latin typeface="+mj-lt"/>
              </a:rPr>
              <a:t>If rule #6 applies, the male must apologize </a:t>
            </a:r>
            <a:r>
              <a:rPr lang="en-US" sz="2400" dirty="0" err="1" smtClean="0">
                <a:latin typeface="+mj-lt"/>
              </a:rPr>
              <a:t>immedi</a:t>
            </a:r>
            <a:r>
              <a:rPr lang="en-US" sz="2400" dirty="0" smtClean="0">
                <a:latin typeface="+mj-lt"/>
              </a:rPr>
              <a:t> -</a:t>
            </a:r>
            <a:r>
              <a:rPr lang="en-US" sz="2400" dirty="0" err="1" smtClean="0">
                <a:latin typeface="+mj-lt"/>
              </a:rPr>
              <a:t>ately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for causing the misunderstanding.</a:t>
            </a:r>
          </a:p>
        </p:txBody>
      </p:sp>
    </p:spTree>
    <p:extLst>
      <p:ext uri="{BB962C8B-B14F-4D97-AF65-F5344CB8AC3E}">
        <p14:creationId xmlns:p14="http://schemas.microsoft.com/office/powerpoint/2010/main" xmlns="" val="111594832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  <p:bldP spid="32" grpId="0"/>
      <p:bldP spid="32" grpId="1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914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Rules for being female: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134785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8. </a:t>
            </a:r>
            <a:r>
              <a:rPr lang="en-US" sz="2200" dirty="0">
                <a:latin typeface="+mj-lt"/>
              </a:rPr>
              <a:t>The female can change her mind at any given point in time</a:t>
            </a:r>
            <a:r>
              <a:rPr lang="en-US" sz="2200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2075403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9. </a:t>
            </a:r>
            <a:r>
              <a:rPr lang="en-US" sz="2200" dirty="0">
                <a:latin typeface="+mj-lt"/>
              </a:rPr>
              <a:t>The male must never change his mind without express written consent from the female.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27827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10. </a:t>
            </a:r>
            <a:r>
              <a:rPr lang="en-US" sz="2200" dirty="0">
                <a:latin typeface="+mj-lt"/>
              </a:rPr>
              <a:t>The female has every right to be angry or upset at anytime.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" y="3532825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11. </a:t>
            </a:r>
            <a:r>
              <a:rPr lang="en-US" sz="2200" dirty="0">
                <a:latin typeface="+mj-lt"/>
              </a:rPr>
              <a:t>The male must remain calm at all times, unless the female wants him to be angry or upset.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" y="4279975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12. </a:t>
            </a:r>
            <a:r>
              <a:rPr lang="en-US" sz="2200" dirty="0">
                <a:latin typeface="+mj-lt"/>
              </a:rPr>
              <a:t>The female must under no circumstances let the male know whether or not she wants him to be angry or upset.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600" y="5027504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13. </a:t>
            </a:r>
            <a:r>
              <a:rPr lang="en-US" sz="2200" dirty="0">
                <a:latin typeface="+mj-lt"/>
              </a:rPr>
              <a:t>Any attempt to document these rules could result in bodily harm.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600" y="5772150"/>
            <a:ext cx="800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C000"/>
                </a:solidFill>
                <a:latin typeface="+mj-lt"/>
              </a:rPr>
              <a:t>14. </a:t>
            </a:r>
            <a:r>
              <a:rPr lang="en-US" sz="2200" dirty="0">
                <a:latin typeface="+mj-lt"/>
              </a:rPr>
              <a:t>If the female has PMS, all rules are null and void.</a:t>
            </a:r>
          </a:p>
        </p:txBody>
      </p:sp>
    </p:spTree>
    <p:extLst>
      <p:ext uri="{BB962C8B-B14F-4D97-AF65-F5344CB8AC3E}">
        <p14:creationId xmlns:p14="http://schemas.microsoft.com/office/powerpoint/2010/main" xmlns="" val="124517486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pic>
        <p:nvPicPr>
          <p:cNvPr id="3" name="s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in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07804" y="1002119"/>
            <a:ext cx="6120809" cy="4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73752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32105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33478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rusaderGothic" pitchFamily="2" charset="0"/>
              </a:rPr>
              <a:t>Ephesians 5:22-24</a:t>
            </a:r>
            <a:endParaRPr lang="en-US" sz="2800" b="1" dirty="0">
              <a:solidFill>
                <a:srgbClr val="000000"/>
              </a:solidFill>
              <a:latin typeface="CrusaderGothic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164775"/>
            <a:ext cx="3352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900" b="1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900" b="1" i="1" dirty="0" err="1" smtClean="0">
                <a:solidFill>
                  <a:srgbClr val="FFC000"/>
                </a:solidFill>
              </a:rPr>
              <a:t>t</a:t>
            </a:r>
            <a:r>
              <a:rPr lang="en-US" sz="2900" b="1" i="1" baseline="30000" dirty="0" err="1" smtClean="0">
                <a:solidFill>
                  <a:srgbClr val="FFC000"/>
                </a:solidFill>
              </a:rPr>
              <a:t>e</a:t>
            </a:r>
            <a:r>
              <a:rPr lang="en-US" sz="2900" b="1" i="1" dirty="0" err="1" smtClean="0">
                <a:solidFill>
                  <a:srgbClr val="FFC000"/>
                </a:solidFill>
              </a:rPr>
              <a:t>shukah</a:t>
            </a:r>
            <a:r>
              <a:rPr lang="en-US" sz="2900" b="1" i="1" dirty="0" smtClean="0">
                <a:solidFill>
                  <a:srgbClr val="FFC000"/>
                </a:solidFill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Eras Demi ITC" pitchFamily="34" charset="0"/>
              </a:rPr>
              <a:t>~ </a:t>
            </a:r>
            <a:r>
              <a:rPr lang="en-US" sz="2900" b="1" i="1" dirty="0" smtClean="0">
                <a:solidFill>
                  <a:schemeClr val="bg1"/>
                </a:solidFill>
                <a:latin typeface="Eras Demi ITC" pitchFamily="34" charset="0"/>
              </a:rPr>
              <a:t>desire</a:t>
            </a:r>
            <a:endParaRPr lang="en-US" sz="2900" b="1" i="1" dirty="0">
              <a:solidFill>
                <a:schemeClr val="bg1"/>
              </a:solidFill>
              <a:latin typeface="Eras Demi IT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1200" y="3176650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dirty="0" smtClean="0">
                <a:solidFill>
                  <a:schemeClr val="bg1"/>
                </a:solidFill>
                <a:latin typeface="Eras Demi ITC" pitchFamily="34" charset="0"/>
              </a:rPr>
              <a:t>to control</a:t>
            </a:r>
            <a:endParaRPr lang="en-US" sz="2900" b="1" i="1" dirty="0">
              <a:solidFill>
                <a:schemeClr val="bg1"/>
              </a:solidFill>
              <a:latin typeface="Eras Demi ITC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12325" y="2230677"/>
            <a:ext cx="1295400" cy="548148"/>
          </a:xfrm>
          <a:prstGeom prst="roundRect">
            <a:avLst/>
          </a:prstGeom>
          <a:solidFill>
            <a:srgbClr val="EEECE1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257800" y="5445825"/>
            <a:ext cx="1295400" cy="548148"/>
          </a:xfrm>
          <a:prstGeom prst="roundRect">
            <a:avLst/>
          </a:prstGeom>
          <a:solidFill>
            <a:srgbClr val="EEECE1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36863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+mj-lt"/>
              </a:rPr>
              <a:t>Gen. 4:7 ~ </a:t>
            </a:r>
            <a:r>
              <a:rPr lang="en-US" sz="2900" baseline="30000" dirty="0">
                <a:latin typeface="+mj-lt"/>
              </a:rPr>
              <a:t>6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>
                <a:solidFill>
                  <a:srgbClr val="FFC000"/>
                </a:solidFill>
                <a:latin typeface="+mj-lt"/>
              </a:rPr>
              <a:t>So the LORD said to Cain, "Why are you angry? And why has your countenance fallen? </a:t>
            </a:r>
            <a:r>
              <a:rPr lang="en-US" sz="2900" baseline="30000" dirty="0">
                <a:latin typeface="+mj-lt"/>
              </a:rPr>
              <a:t>7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>
                <a:solidFill>
                  <a:srgbClr val="FFC000"/>
                </a:solidFill>
                <a:latin typeface="+mj-lt"/>
              </a:rPr>
              <a:t>If you do well, will you not be accepted? And if you do not do well, sin lies at the door. And its desire </a:t>
            </a:r>
            <a:r>
              <a:rPr lang="en-US" sz="2900" i="1" dirty="0">
                <a:solidFill>
                  <a:srgbClr val="FFC000"/>
                </a:solidFill>
                <a:latin typeface="+mj-lt"/>
              </a:rPr>
              <a:t>is</a:t>
            </a:r>
            <a:r>
              <a:rPr lang="en-US" sz="2900" dirty="0">
                <a:solidFill>
                  <a:srgbClr val="FFC000"/>
                </a:solidFill>
                <a:latin typeface="+mj-lt"/>
              </a:rPr>
              <a:t> for you, but you should rule over it."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914400"/>
            <a:ext cx="800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+mj-lt"/>
              </a:rPr>
              <a:t>Gen. 3:16 ~ </a:t>
            </a:r>
            <a:r>
              <a:rPr lang="en-US" sz="2900" dirty="0">
                <a:solidFill>
                  <a:srgbClr val="FFC000"/>
                </a:solidFill>
                <a:latin typeface="+mj-lt"/>
              </a:rPr>
              <a:t>To the woman He said: "I will greatly multiply your sorrow and your conception; In pain you shall bring forth children; Your desire </a:t>
            </a:r>
            <a:r>
              <a:rPr lang="en-US" sz="2900" i="1" dirty="0">
                <a:solidFill>
                  <a:srgbClr val="FFC000"/>
                </a:solidFill>
                <a:latin typeface="+mj-lt"/>
              </a:rPr>
              <a:t>shall be</a:t>
            </a:r>
            <a:r>
              <a:rPr lang="en-US" sz="2900" dirty="0">
                <a:solidFill>
                  <a:srgbClr val="FFC000"/>
                </a:solidFill>
                <a:latin typeface="+mj-lt"/>
              </a:rPr>
              <a:t> for your husband, And he shall rule over you."</a:t>
            </a:r>
          </a:p>
        </p:txBody>
      </p:sp>
    </p:spTree>
    <p:extLst>
      <p:ext uri="{BB962C8B-B14F-4D97-AF65-F5344CB8AC3E}">
        <p14:creationId xmlns:p14="http://schemas.microsoft.com/office/powerpoint/2010/main" xmlns="" val="365216368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1" grpId="1" animBg="1"/>
      <p:bldP spid="12" grpId="0" animBg="1"/>
      <p:bldP spid="8" grpId="0"/>
      <p:bldP spid="5" grpId="0"/>
    </p:bldLst>
  </p:timing>
</p:sld>
</file>

<file path=ppt/theme/theme1.xml><?xml version="1.0" encoding="utf-8"?>
<a:theme xmlns:a="http://schemas.openxmlformats.org/drawingml/2006/main" name="Ephesians">
  <a:themeElements>
    <a:clrScheme name="Ephesians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phesians">
      <a:majorFont>
        <a:latin typeface="Eras Demi ITC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Ephesians</Template>
  <TotalTime>2322</TotalTime>
  <Words>687</Words>
  <Application>Microsoft Office PowerPoint</Application>
  <PresentationFormat>On-screen Show (4:3)</PresentationFormat>
  <Paragraphs>65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Ephesians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</dc:creator>
  <cp:lastModifiedBy>Kathy</cp:lastModifiedBy>
  <cp:revision>37</cp:revision>
  <dcterms:created xsi:type="dcterms:W3CDTF">2011-07-14T11:55:33Z</dcterms:created>
  <dcterms:modified xsi:type="dcterms:W3CDTF">2011-07-18T14:24:43Z</dcterms:modified>
</cp:coreProperties>
</file>