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8" r:id="rId4"/>
    <p:sldId id="257" r:id="rId5"/>
    <p:sldId id="281" r:id="rId6"/>
    <p:sldId id="259" r:id="rId7"/>
    <p:sldId id="260" r:id="rId8"/>
    <p:sldId id="278" r:id="rId9"/>
    <p:sldId id="279" r:id="rId10"/>
    <p:sldId id="261" r:id="rId11"/>
    <p:sldId id="262" r:id="rId12"/>
    <p:sldId id="263" r:id="rId13"/>
    <p:sldId id="265" r:id="rId14"/>
    <p:sldId id="264"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878" y="-9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CFAD11-A783-4EBF-867C-8CCFA11BAC2E}"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CFAD11-A783-4EBF-867C-8CCFA11BAC2E}" type="datetimeFigureOut">
              <a:rPr lang="en-US" smtClean="0"/>
              <a:pPr/>
              <a:t>7/11/2011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CFAD11-A783-4EBF-867C-8CCFA11BAC2E}" type="datetimeFigureOut">
              <a:rPr lang="en-US" smtClean="0"/>
              <a:pPr/>
              <a:t>7/11/2011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CFAD11-A783-4EBF-867C-8CCFA11BAC2E}" type="datetimeFigureOut">
              <a:rPr lang="en-US" smtClean="0"/>
              <a:pPr/>
              <a:t>7/11/2011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FAD11-A783-4EBF-867C-8CCFA11BAC2E}" type="datetimeFigureOut">
              <a:rPr lang="en-US" smtClean="0"/>
              <a:pPr/>
              <a:t>7/11/2011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FAD11-A783-4EBF-867C-8CCFA11BAC2E}" type="datetimeFigureOut">
              <a:rPr lang="en-US" smtClean="0"/>
              <a:pPr/>
              <a:t>7/11/2011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FAD11-A783-4EBF-867C-8CCFA11BAC2E}" type="datetimeFigureOut">
              <a:rPr lang="en-US" smtClean="0"/>
              <a:pPr/>
              <a:t>7/11/2011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FAD11-A783-4EBF-867C-8CCFA11BAC2E}" type="datetimeFigureOut">
              <a:rPr lang="en-US" smtClean="0"/>
              <a:pPr/>
              <a:t>7/11/2011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FA80E3-3924-4431-9E0E-F201AC936D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cSld>
  <p:clrMapOvr>
    <a:masterClrMapping/>
  </p:clrMapOvr>
  <p:transition spd="slow">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84775"/>
          </a:xfrm>
          <a:prstGeom prst="rect">
            <a:avLst/>
          </a:prstGeom>
          <a:noFill/>
        </p:spPr>
        <p:txBody>
          <a:bodyPr wrap="square" rtlCol="0">
            <a:spAutoFit/>
          </a:bodyPr>
          <a:lstStyle/>
          <a:p>
            <a:r>
              <a:rPr lang="en-US" sz="3200" dirty="0">
                <a:solidFill>
                  <a:srgbClr val="FFC000"/>
                </a:solidFill>
                <a:latin typeface="+mj-lt"/>
              </a:rPr>
              <a:t>Foolish talking </a:t>
            </a:r>
            <a:r>
              <a:rPr lang="en-US" sz="3200" dirty="0">
                <a:latin typeface="+mj-lt"/>
              </a:rPr>
              <a:t>~ </a:t>
            </a:r>
            <a:r>
              <a:rPr lang="en-US" sz="3200" b="1" i="1" dirty="0" err="1">
                <a:solidFill>
                  <a:srgbClr val="FFC000"/>
                </a:solidFill>
              </a:rPr>
              <a:t>mōrologia</a:t>
            </a:r>
            <a:endParaRPr lang="en-US" sz="3200" b="1" dirty="0">
              <a:solidFill>
                <a:srgbClr val="FFC000"/>
              </a:solidFill>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
        <p:nvSpPr>
          <p:cNvPr id="7" name="TextBox 6"/>
          <p:cNvSpPr txBox="1"/>
          <p:nvPr/>
        </p:nvSpPr>
        <p:spPr>
          <a:xfrm>
            <a:off x="838200" y="1480458"/>
            <a:ext cx="7772400" cy="1077218"/>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latin typeface="+mj-lt"/>
              </a:rPr>
              <a:t> </a:t>
            </a:r>
            <a:r>
              <a:rPr lang="en-US" sz="3200" b="1" i="1" dirty="0" err="1">
                <a:solidFill>
                  <a:srgbClr val="FFC000"/>
                </a:solidFill>
              </a:rPr>
              <a:t>Mōros</a:t>
            </a:r>
            <a:r>
              <a:rPr lang="en-US" sz="3200" i="1" dirty="0">
                <a:solidFill>
                  <a:srgbClr val="FFC000"/>
                </a:solidFill>
                <a:latin typeface="+mj-lt"/>
              </a:rPr>
              <a:t> </a:t>
            </a:r>
            <a:r>
              <a:rPr lang="en-US" sz="3200" i="1" dirty="0">
                <a:latin typeface="+mj-lt"/>
              </a:rPr>
              <a:t>~ moron + </a:t>
            </a:r>
            <a:r>
              <a:rPr lang="en-US" sz="3200" b="1" i="1" dirty="0" err="1">
                <a:solidFill>
                  <a:srgbClr val="FFC000"/>
                </a:solidFill>
              </a:rPr>
              <a:t>legō</a:t>
            </a:r>
            <a:r>
              <a:rPr lang="en-US" sz="3200" i="1" dirty="0">
                <a:solidFill>
                  <a:srgbClr val="FFC000"/>
                </a:solidFill>
                <a:latin typeface="+mj-lt"/>
              </a:rPr>
              <a:t> </a:t>
            </a:r>
            <a:r>
              <a:rPr lang="en-US" sz="3200" dirty="0">
                <a:latin typeface="+mj-lt"/>
              </a:rPr>
              <a:t>(v. form of </a:t>
            </a:r>
            <a:r>
              <a:rPr lang="en-US" sz="3200" b="1" i="1" dirty="0">
                <a:solidFill>
                  <a:srgbClr val="FFC000"/>
                </a:solidFill>
              </a:rPr>
              <a:t>logos</a:t>
            </a:r>
            <a:r>
              <a:rPr lang="en-US" sz="3200" dirty="0">
                <a:latin typeface="+mj-lt"/>
              </a:rPr>
              <a:t>) </a:t>
            </a:r>
            <a:r>
              <a:rPr lang="en-US" sz="3200" i="1" dirty="0">
                <a:latin typeface="+mj-lt"/>
              </a:rPr>
              <a:t>to speak</a:t>
            </a:r>
            <a:endParaRPr lang="en-US" sz="3200" b="1" dirty="0">
              <a:solidFill>
                <a:srgbClr val="FFC000"/>
              </a:solidFill>
              <a:latin typeface="+mj-lt"/>
            </a:endParaRPr>
          </a:p>
        </p:txBody>
      </p:sp>
    </p:spTree>
    <p:extLst>
      <p:ext uri="{BB962C8B-B14F-4D97-AF65-F5344CB8AC3E}">
        <p14:creationId xmlns:p14="http://schemas.microsoft.com/office/powerpoint/2010/main" xmlns="" val="2596727705"/>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1746002572"/>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554545"/>
          </a:xfrm>
          <a:prstGeom prst="rect">
            <a:avLst/>
          </a:prstGeom>
          <a:noFill/>
        </p:spPr>
        <p:txBody>
          <a:bodyPr wrap="square" rtlCol="0">
            <a:spAutoFit/>
          </a:bodyPr>
          <a:lstStyle/>
          <a:p>
            <a:r>
              <a:rPr lang="en-US" sz="3200" dirty="0">
                <a:latin typeface="+mj-lt"/>
              </a:rPr>
              <a:t>Rom. 1:18 ~ </a:t>
            </a:r>
            <a:r>
              <a:rPr lang="en-US" sz="3200" dirty="0">
                <a:solidFill>
                  <a:srgbClr val="FFC000"/>
                </a:solidFill>
                <a:latin typeface="+mj-lt"/>
              </a:rPr>
              <a:t>For the wrath of God is revealed from heaven against all ungodliness and unrighteousness of men, who suppress the truth in unrighteousness,</a:t>
            </a:r>
            <a:endParaRPr lang="en-US" sz="3200" b="1"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
        <p:nvSpPr>
          <p:cNvPr id="7" name="TextBox 6"/>
          <p:cNvSpPr txBox="1"/>
          <p:nvPr/>
        </p:nvSpPr>
        <p:spPr>
          <a:xfrm>
            <a:off x="609600" y="3432630"/>
            <a:ext cx="8001000" cy="2062103"/>
          </a:xfrm>
          <a:prstGeom prst="rect">
            <a:avLst/>
          </a:prstGeom>
          <a:noFill/>
        </p:spPr>
        <p:txBody>
          <a:bodyPr wrap="square" rtlCol="0">
            <a:spAutoFit/>
          </a:bodyPr>
          <a:lstStyle/>
          <a:p>
            <a:r>
              <a:rPr lang="en-US" sz="3200" dirty="0">
                <a:latin typeface="+mj-lt"/>
              </a:rPr>
              <a:t>Rom. 1:24 ~ </a:t>
            </a:r>
            <a:r>
              <a:rPr lang="en-US" sz="3200" dirty="0">
                <a:solidFill>
                  <a:srgbClr val="FFC000"/>
                </a:solidFill>
                <a:latin typeface="+mj-lt"/>
              </a:rPr>
              <a:t>Therefore God also gave them up to uncleanness, in the lusts of their hearts, to dishonor their bodies among themselves,</a:t>
            </a:r>
            <a:endParaRPr lang="en-US" sz="3200" b="1" dirty="0">
              <a:solidFill>
                <a:srgbClr val="FFC000"/>
              </a:solidFill>
              <a:latin typeface="+mj-lt"/>
            </a:endParaRPr>
          </a:p>
        </p:txBody>
      </p:sp>
    </p:spTree>
    <p:extLst>
      <p:ext uri="{BB962C8B-B14F-4D97-AF65-F5344CB8AC3E}">
        <p14:creationId xmlns:p14="http://schemas.microsoft.com/office/powerpoint/2010/main" xmlns="" val="3950569106"/>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par>
                          <p:cTn id="9" fill="hold">
                            <p:stCondLst>
                              <p:cond delay="500"/>
                            </p:stCondLst>
                            <p:childTnLst>
                              <p:par>
                                <p:cTn id="10" presetID="9" presetClass="emph" presetSubtype="0" grpId="0" nodeType="afterEffect">
                                  <p:stCondLst>
                                    <p:cond delay="0"/>
                                  </p:stCondLst>
                                  <p:childTnLst>
                                    <p:set>
                                      <p:cBhvr rctx="PPT">
                                        <p:cTn id="11" dur="indefinite"/>
                                        <p:tgtEl>
                                          <p:spTgt spid="5"/>
                                        </p:tgtEl>
                                        <p:attrNameLst>
                                          <p:attrName>style.opacity</p:attrName>
                                        </p:attrNameLst>
                                      </p:cBhvr>
                                      <p:to>
                                        <p:strVal val="0.5"/>
                                      </p:to>
                                    </p:set>
                                    <p:animEffect filter="image" prLst="opacity: 0.5">
                                      <p:cBhvr rctx="IE">
                                        <p:cTn id="12"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062103"/>
          </a:xfrm>
          <a:prstGeom prst="rect">
            <a:avLst/>
          </a:prstGeom>
          <a:noFill/>
        </p:spPr>
        <p:txBody>
          <a:bodyPr wrap="square" rtlCol="0">
            <a:spAutoFit/>
          </a:bodyPr>
          <a:lstStyle/>
          <a:p>
            <a:r>
              <a:rPr lang="en-US" sz="3200" dirty="0">
                <a:latin typeface="+mj-lt"/>
              </a:rPr>
              <a:t>Rom. 1:26 ~ </a:t>
            </a:r>
            <a:r>
              <a:rPr lang="en-US" sz="3200" dirty="0">
                <a:solidFill>
                  <a:srgbClr val="FFC000"/>
                </a:solidFill>
                <a:latin typeface="+mj-lt"/>
              </a:rPr>
              <a:t>For this reason God gave them up to vile passions. For even their women exchanged the natural use for what is against nature.</a:t>
            </a:r>
            <a:endParaRPr lang="en-US" sz="3200" b="1"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
        <p:nvSpPr>
          <p:cNvPr id="7" name="TextBox 6"/>
          <p:cNvSpPr txBox="1"/>
          <p:nvPr/>
        </p:nvSpPr>
        <p:spPr>
          <a:xfrm>
            <a:off x="609600" y="2942772"/>
            <a:ext cx="8001000" cy="2062103"/>
          </a:xfrm>
          <a:prstGeom prst="rect">
            <a:avLst/>
          </a:prstGeom>
          <a:noFill/>
        </p:spPr>
        <p:txBody>
          <a:bodyPr wrap="square" rtlCol="0">
            <a:spAutoFit/>
          </a:bodyPr>
          <a:lstStyle/>
          <a:p>
            <a:r>
              <a:rPr lang="en-US" sz="3200" dirty="0">
                <a:latin typeface="+mj-lt"/>
              </a:rPr>
              <a:t>Rom. 1:28 ~ </a:t>
            </a:r>
            <a:r>
              <a:rPr lang="en-US" sz="3200" dirty="0">
                <a:solidFill>
                  <a:srgbClr val="FFC000"/>
                </a:solidFill>
                <a:latin typeface="+mj-lt"/>
              </a:rPr>
              <a:t>And even as they did not like to retain God in </a:t>
            </a:r>
            <a:r>
              <a:rPr lang="en-US" sz="3200" i="1" dirty="0">
                <a:solidFill>
                  <a:srgbClr val="FFC000"/>
                </a:solidFill>
                <a:latin typeface="+mj-lt"/>
              </a:rPr>
              <a:t>their</a:t>
            </a:r>
            <a:r>
              <a:rPr lang="en-US" sz="3200" dirty="0">
                <a:solidFill>
                  <a:srgbClr val="FFC000"/>
                </a:solidFill>
                <a:latin typeface="+mj-lt"/>
              </a:rPr>
              <a:t> knowledge, God gave them over to a debased mind, to do those things which are not fitting;</a:t>
            </a:r>
            <a:endParaRPr lang="en-US" sz="3200" b="1" dirty="0">
              <a:solidFill>
                <a:srgbClr val="FFC000"/>
              </a:solidFill>
              <a:latin typeface="+mj-lt"/>
            </a:endParaRPr>
          </a:p>
        </p:txBody>
      </p:sp>
    </p:spTree>
    <p:extLst>
      <p:ext uri="{BB962C8B-B14F-4D97-AF65-F5344CB8AC3E}">
        <p14:creationId xmlns:p14="http://schemas.microsoft.com/office/powerpoint/2010/main" xmlns="" val="3248301236"/>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par>
                          <p:cTn id="9" fill="hold">
                            <p:stCondLst>
                              <p:cond delay="500"/>
                            </p:stCondLst>
                            <p:childTnLst>
                              <p:par>
                                <p:cTn id="10" presetID="9" presetClass="emph" presetSubtype="0" grpId="0" nodeType="afterEffect">
                                  <p:stCondLst>
                                    <p:cond delay="0"/>
                                  </p:stCondLst>
                                  <p:childTnLst>
                                    <p:set>
                                      <p:cBhvr rctx="PPT">
                                        <p:cTn id="11" dur="indefinite"/>
                                        <p:tgtEl>
                                          <p:spTgt spid="5"/>
                                        </p:tgtEl>
                                        <p:attrNameLst>
                                          <p:attrName>style.opacity</p:attrName>
                                        </p:attrNameLst>
                                      </p:cBhvr>
                                      <p:to>
                                        <p:strVal val="0.5"/>
                                      </p:to>
                                    </p:set>
                                    <p:animEffect filter="image" prLst="opacity: 0.5">
                                      <p:cBhvr rctx="IE">
                                        <p:cTn id="12"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1160013874"/>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84775"/>
          </a:xfrm>
          <a:prstGeom prst="rect">
            <a:avLst/>
          </a:prstGeom>
          <a:noFill/>
        </p:spPr>
        <p:txBody>
          <a:bodyPr wrap="square" rtlCol="0">
            <a:spAutoFit/>
          </a:bodyPr>
          <a:lstStyle/>
          <a:p>
            <a:r>
              <a:rPr lang="en-US" sz="3200" dirty="0">
                <a:solidFill>
                  <a:srgbClr val="FFC000"/>
                </a:solidFill>
                <a:latin typeface="+mj-lt"/>
              </a:rPr>
              <a:t>Once</a:t>
            </a:r>
            <a:r>
              <a:rPr lang="en-US" sz="3200" dirty="0">
                <a:latin typeface="+mj-lt"/>
              </a:rPr>
              <a:t> ~ </a:t>
            </a:r>
            <a:r>
              <a:rPr lang="en-US" sz="3200" cap="all" dirty="0" err="1">
                <a:latin typeface="+mj-lt"/>
              </a:rPr>
              <a:t>kjv</a:t>
            </a:r>
            <a:r>
              <a:rPr lang="en-US" sz="3200" dirty="0">
                <a:latin typeface="+mj-lt"/>
              </a:rPr>
              <a:t>, </a:t>
            </a:r>
            <a:r>
              <a:rPr lang="en-US" sz="3200" dirty="0">
                <a:solidFill>
                  <a:srgbClr val="FFC000"/>
                </a:solidFill>
                <a:latin typeface="+mj-lt"/>
              </a:rPr>
              <a:t>sometime</a:t>
            </a:r>
            <a:r>
              <a:rPr lang="en-US" sz="3200" dirty="0">
                <a:latin typeface="+mj-lt"/>
              </a:rPr>
              <a:t> (</a:t>
            </a:r>
            <a:r>
              <a:rPr lang="en-US" sz="3200" i="1" dirty="0">
                <a:latin typeface="+mj-lt"/>
              </a:rPr>
              <a:t>formerly</a:t>
            </a:r>
            <a:r>
              <a:rPr lang="en-US" sz="3200" dirty="0">
                <a:latin typeface="+mj-lt"/>
              </a:rPr>
              <a:t>)</a:t>
            </a: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
        <p:nvSpPr>
          <p:cNvPr id="7" name="TextBox 6"/>
          <p:cNvSpPr txBox="1"/>
          <p:nvPr/>
        </p:nvSpPr>
        <p:spPr>
          <a:xfrm>
            <a:off x="609600" y="1524000"/>
            <a:ext cx="729110" cy="3155782"/>
          </a:xfrm>
          <a:prstGeom prst="rect">
            <a:avLst/>
          </a:prstGeom>
          <a:noFill/>
        </p:spPr>
        <p:txBody>
          <a:bodyPr vert="wordArtVert" wrap="square" rtlCol="0">
            <a:spAutoFit/>
          </a:bodyPr>
          <a:lstStyle/>
          <a:p>
            <a:r>
              <a:rPr lang="en-US" sz="3200" dirty="0" smtClean="0">
                <a:latin typeface="+mj-lt"/>
              </a:rPr>
              <a:t>FAITH</a:t>
            </a:r>
            <a:endParaRPr lang="en-US" sz="3200" b="1" dirty="0">
              <a:solidFill>
                <a:srgbClr val="FFC000"/>
              </a:solidFill>
              <a:latin typeface="+mj-lt"/>
            </a:endParaRPr>
          </a:p>
        </p:txBody>
      </p:sp>
      <p:sp>
        <p:nvSpPr>
          <p:cNvPr id="2" name="TextBox 1"/>
          <p:cNvSpPr txBox="1"/>
          <p:nvPr/>
        </p:nvSpPr>
        <p:spPr>
          <a:xfrm>
            <a:off x="990600" y="1585686"/>
            <a:ext cx="5105400" cy="584775"/>
          </a:xfrm>
          <a:prstGeom prst="rect">
            <a:avLst/>
          </a:prstGeom>
          <a:noFill/>
        </p:spPr>
        <p:txBody>
          <a:bodyPr wrap="square" rtlCol="0">
            <a:spAutoFit/>
          </a:bodyPr>
          <a:lstStyle/>
          <a:p>
            <a:r>
              <a:rPr lang="en-US" sz="3200" dirty="0" err="1" smtClean="0">
                <a:latin typeface="+mj-lt"/>
              </a:rPr>
              <a:t>orsaking</a:t>
            </a:r>
            <a:endParaRPr lang="en-US" sz="3200" dirty="0">
              <a:latin typeface="+mj-lt"/>
            </a:endParaRPr>
          </a:p>
        </p:txBody>
      </p:sp>
      <p:sp>
        <p:nvSpPr>
          <p:cNvPr id="6" name="TextBox 5"/>
          <p:cNvSpPr txBox="1"/>
          <p:nvPr/>
        </p:nvSpPr>
        <p:spPr>
          <a:xfrm>
            <a:off x="1041457" y="2111253"/>
            <a:ext cx="5105400" cy="584775"/>
          </a:xfrm>
          <a:prstGeom prst="rect">
            <a:avLst/>
          </a:prstGeom>
          <a:noFill/>
        </p:spPr>
        <p:txBody>
          <a:bodyPr wrap="square" rtlCol="0">
            <a:spAutoFit/>
          </a:bodyPr>
          <a:lstStyle/>
          <a:p>
            <a:r>
              <a:rPr lang="en-US" sz="3200" dirty="0" err="1" smtClean="0">
                <a:latin typeface="+mj-lt"/>
              </a:rPr>
              <a:t>ll</a:t>
            </a:r>
            <a:endParaRPr lang="en-US" sz="3200" dirty="0">
              <a:latin typeface="+mj-lt"/>
            </a:endParaRPr>
          </a:p>
        </p:txBody>
      </p:sp>
      <p:sp>
        <p:nvSpPr>
          <p:cNvPr id="8" name="TextBox 7"/>
          <p:cNvSpPr txBox="1"/>
          <p:nvPr/>
        </p:nvSpPr>
        <p:spPr>
          <a:xfrm>
            <a:off x="1037772" y="3181683"/>
            <a:ext cx="5105400" cy="584775"/>
          </a:xfrm>
          <a:prstGeom prst="rect">
            <a:avLst/>
          </a:prstGeom>
          <a:noFill/>
        </p:spPr>
        <p:txBody>
          <a:bodyPr wrap="square" rtlCol="0">
            <a:spAutoFit/>
          </a:bodyPr>
          <a:lstStyle/>
          <a:p>
            <a:r>
              <a:rPr lang="en-US" sz="3200" dirty="0" smtClean="0">
                <a:latin typeface="+mj-lt"/>
              </a:rPr>
              <a:t>rust</a:t>
            </a:r>
            <a:endParaRPr lang="en-US" sz="3200" dirty="0">
              <a:latin typeface="+mj-lt"/>
            </a:endParaRPr>
          </a:p>
        </p:txBody>
      </p:sp>
      <p:sp>
        <p:nvSpPr>
          <p:cNvPr id="9" name="TextBox 8"/>
          <p:cNvSpPr txBox="1"/>
          <p:nvPr/>
        </p:nvSpPr>
        <p:spPr>
          <a:xfrm>
            <a:off x="1052286" y="3719286"/>
            <a:ext cx="5105400" cy="584775"/>
          </a:xfrm>
          <a:prstGeom prst="rect">
            <a:avLst/>
          </a:prstGeom>
          <a:noFill/>
        </p:spPr>
        <p:txBody>
          <a:bodyPr wrap="square" rtlCol="0">
            <a:spAutoFit/>
          </a:bodyPr>
          <a:lstStyle/>
          <a:p>
            <a:r>
              <a:rPr lang="en-US" sz="3200" dirty="0" err="1" smtClean="0">
                <a:latin typeface="+mj-lt"/>
              </a:rPr>
              <a:t>im</a:t>
            </a:r>
            <a:endParaRPr lang="en-US" sz="3200" dirty="0">
              <a:latin typeface="+mj-lt"/>
            </a:endParaRPr>
          </a:p>
        </p:txBody>
      </p:sp>
      <p:sp>
        <p:nvSpPr>
          <p:cNvPr id="3" name="TextBox 2"/>
          <p:cNvSpPr txBox="1"/>
          <p:nvPr/>
        </p:nvSpPr>
        <p:spPr>
          <a:xfrm>
            <a:off x="609600" y="4267200"/>
            <a:ext cx="8001000" cy="1569660"/>
          </a:xfrm>
          <a:prstGeom prst="rect">
            <a:avLst/>
          </a:prstGeom>
          <a:noFill/>
        </p:spPr>
        <p:txBody>
          <a:bodyPr wrap="square" rtlCol="0">
            <a:spAutoFit/>
          </a:bodyPr>
          <a:lstStyle/>
          <a:p>
            <a:r>
              <a:rPr lang="en-US" sz="3200" dirty="0" smtClean="0">
                <a:latin typeface="+mj-lt"/>
              </a:rPr>
              <a:t>"The </a:t>
            </a:r>
            <a:r>
              <a:rPr lang="en-US" sz="3200" dirty="0">
                <a:latin typeface="+mj-lt"/>
              </a:rPr>
              <a:t>faith that is not big enough to transform a life is not big enough to save a </a:t>
            </a:r>
            <a:r>
              <a:rPr lang="en-US" sz="3200" dirty="0" smtClean="0">
                <a:latin typeface="+mj-lt"/>
              </a:rPr>
              <a:t>soul"</a:t>
            </a:r>
            <a:endParaRPr lang="en-US" sz="3200" dirty="0">
              <a:latin typeface="+mj-lt"/>
            </a:endParaRPr>
          </a:p>
        </p:txBody>
      </p:sp>
    </p:spTree>
    <p:extLst>
      <p:ext uri="{BB962C8B-B14F-4D97-AF65-F5344CB8AC3E}">
        <p14:creationId xmlns:p14="http://schemas.microsoft.com/office/powerpoint/2010/main" xmlns="" val="3088932305"/>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par>
                          <p:cTn id="9" fill="hold">
                            <p:stCondLst>
                              <p:cond delay="700"/>
                            </p:stCondLst>
                            <p:childTnLst>
                              <p:par>
                                <p:cTn id="10" presetID="9" presetClass="emph" presetSubtype="0" grpId="0" nodeType="afterEffect">
                                  <p:stCondLst>
                                    <p:cond delay="0"/>
                                  </p:stCondLst>
                                  <p:childTnLst>
                                    <p:set>
                                      <p:cBhvr rctx="PPT">
                                        <p:cTn id="11" dur="indefinite"/>
                                        <p:tgtEl>
                                          <p:spTgt spid="5"/>
                                        </p:tgtEl>
                                        <p:attrNameLst>
                                          <p:attrName>style.opacity</p:attrName>
                                        </p:attrNameLst>
                                      </p:cBhvr>
                                      <p:to>
                                        <p:strVal val="0.5"/>
                                      </p:to>
                                    </p:set>
                                    <p:animEffect filter="image" prLst="opacity: 0.5">
                                      <p:cBhvr rctx="IE">
                                        <p:cTn id="12" dur="indefinite"/>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p:tgtEl>
                                          <p:spTgt spid="2"/>
                                        </p:tgtEl>
                                        <p:attrNameLst>
                                          <p:attrName>ppt_y</p:attrName>
                                        </p:attrNameLst>
                                      </p:cBhvr>
                                      <p:tavLst>
                                        <p:tav tm="0">
                                          <p:val>
                                            <p:strVal val="#ppt_y+#ppt_h*1.125000"/>
                                          </p:val>
                                        </p:tav>
                                        <p:tav tm="100000">
                                          <p:val>
                                            <p:strVal val="#ppt_y"/>
                                          </p:val>
                                        </p:tav>
                                      </p:tavLst>
                                    </p:anim>
                                    <p:animEffect transition="in" filter="wipe(up)">
                                      <p:cBhvr>
                                        <p:cTn id="18" dur="500"/>
                                        <p:tgtEl>
                                          <p:spTgt spid="2"/>
                                        </p:tgtEl>
                                      </p:cBhvr>
                                    </p:animEffect>
                                  </p:childTnLst>
                                </p:cTn>
                              </p:par>
                            </p:childTnLst>
                          </p:cTn>
                        </p:par>
                        <p:par>
                          <p:cTn id="19" fill="hold">
                            <p:stCondLst>
                              <p:cond delay="500"/>
                            </p:stCondLst>
                            <p:childTnLst>
                              <p:par>
                                <p:cTn id="20" presetID="12" presetClass="entr" presetSubtype="4"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p:tgtEl>
                                          <p:spTgt spid="6"/>
                                        </p:tgtEl>
                                        <p:attrNameLst>
                                          <p:attrName>ppt_y</p:attrName>
                                        </p:attrNameLst>
                                      </p:cBhvr>
                                      <p:tavLst>
                                        <p:tav tm="0">
                                          <p:val>
                                            <p:strVal val="#ppt_y+#ppt_h*1.125000"/>
                                          </p:val>
                                        </p:tav>
                                        <p:tav tm="100000">
                                          <p:val>
                                            <p:strVal val="#ppt_y"/>
                                          </p:val>
                                        </p:tav>
                                      </p:tavLst>
                                    </p:anim>
                                    <p:animEffect transition="in" filter="wipe(up)">
                                      <p:cBhvr>
                                        <p:cTn id="23" dur="500"/>
                                        <p:tgtEl>
                                          <p:spTgt spid="6"/>
                                        </p:tgtEl>
                                      </p:cBhvr>
                                    </p:animEffect>
                                  </p:childTnLst>
                                </p:cTn>
                              </p:par>
                            </p:childTnLst>
                          </p:cTn>
                        </p:par>
                        <p:par>
                          <p:cTn id="24" fill="hold">
                            <p:stCondLst>
                              <p:cond delay="1000"/>
                            </p:stCondLst>
                            <p:childTnLst>
                              <p:par>
                                <p:cTn id="25" presetID="12" presetClass="entr" presetSubtype="4" fill="hold" grpId="0" nodeType="afterEffect">
                                  <p:stCondLst>
                                    <p:cond delay="45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p:tgtEl>
                                          <p:spTgt spid="8"/>
                                        </p:tgtEl>
                                        <p:attrNameLst>
                                          <p:attrName>ppt_y</p:attrName>
                                        </p:attrNameLst>
                                      </p:cBhvr>
                                      <p:tavLst>
                                        <p:tav tm="0">
                                          <p:val>
                                            <p:strVal val="#ppt_y+#ppt_h*1.125000"/>
                                          </p:val>
                                        </p:tav>
                                        <p:tav tm="100000">
                                          <p:val>
                                            <p:strVal val="#ppt_y"/>
                                          </p:val>
                                        </p:tav>
                                      </p:tavLst>
                                    </p:anim>
                                    <p:animEffect transition="in" filter="wipe(up)">
                                      <p:cBhvr>
                                        <p:cTn id="28" dur="500"/>
                                        <p:tgtEl>
                                          <p:spTgt spid="8"/>
                                        </p:tgtEl>
                                      </p:cBhvr>
                                    </p:animEffect>
                                  </p:childTnLst>
                                </p:cTn>
                              </p:par>
                            </p:childTnLst>
                          </p:cTn>
                        </p:par>
                        <p:par>
                          <p:cTn id="29" fill="hold">
                            <p:stCondLst>
                              <p:cond delay="1950"/>
                            </p:stCondLst>
                            <p:childTnLst>
                              <p:par>
                                <p:cTn id="30" presetID="12" presetClass="entr" presetSubtype="4"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p:tgtEl>
                                          <p:spTgt spid="9"/>
                                        </p:tgtEl>
                                        <p:attrNameLst>
                                          <p:attrName>ppt_y</p:attrName>
                                        </p:attrNameLst>
                                      </p:cBhvr>
                                      <p:tavLst>
                                        <p:tav tm="0">
                                          <p:val>
                                            <p:strVal val="#ppt_y+#ppt_h*1.125000"/>
                                          </p:val>
                                        </p:tav>
                                        <p:tav tm="100000">
                                          <p:val>
                                            <p:strVal val="#ppt_y"/>
                                          </p:val>
                                        </p:tav>
                                      </p:tavLst>
                                    </p:anim>
                                    <p:animEffect transition="in" filter="wipe(up)">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p:tgtEl>
                                          <p:spTgt spid="3"/>
                                        </p:tgtEl>
                                        <p:attrNameLst>
                                          <p:attrName>ppt_y</p:attrName>
                                        </p:attrNameLst>
                                      </p:cBhvr>
                                      <p:tavLst>
                                        <p:tav tm="0">
                                          <p:val>
                                            <p:strVal val="#ppt_y+#ppt_h*1.125000"/>
                                          </p:val>
                                        </p:tav>
                                        <p:tav tm="100000">
                                          <p:val>
                                            <p:strVal val="#ppt_y"/>
                                          </p:val>
                                        </p:tav>
                                      </p:tavLst>
                                    </p:anim>
                                    <p:animEffect transition="in" filter="wipe(up)">
                                      <p:cBhvr>
                                        <p:cTn id="39" dur="500"/>
                                        <p:tgtEl>
                                          <p:spTgt spid="3"/>
                                        </p:tgtEl>
                                      </p:cBhvr>
                                    </p:animEffect>
                                  </p:childTnLst>
                                </p:cTn>
                              </p:par>
                            </p:childTnLst>
                          </p:cTn>
                        </p:par>
                        <p:par>
                          <p:cTn id="40" fill="hold">
                            <p:stCondLst>
                              <p:cond delay="500"/>
                            </p:stCondLst>
                            <p:childTnLst>
                              <p:par>
                                <p:cTn id="41" presetID="9" presetClass="emph" presetSubtype="0" grpId="1" nodeType="afterEffect">
                                  <p:stCondLst>
                                    <p:cond delay="0"/>
                                  </p:stCondLst>
                                  <p:iterate type="lt">
                                    <p:tmAbs val="0"/>
                                  </p:iterate>
                                  <p:childTnLst>
                                    <p:set>
                                      <p:cBhvr rctx="PPT">
                                        <p:cTn id="42" dur="indefinite"/>
                                        <p:tgtEl>
                                          <p:spTgt spid="7"/>
                                        </p:tgtEl>
                                        <p:attrNameLst>
                                          <p:attrName>style.opacity</p:attrName>
                                        </p:attrNameLst>
                                      </p:cBhvr>
                                      <p:to>
                                        <p:strVal val="0.5"/>
                                      </p:to>
                                    </p:set>
                                    <p:animEffect filter="image" prLst="opacity: 0.5">
                                      <p:cBhvr rctx="IE">
                                        <p:cTn id="43" dur="indefinite"/>
                                        <p:tgtEl>
                                          <p:spTgt spid="7"/>
                                        </p:tgtEl>
                                      </p:cBhvr>
                                    </p:animEffect>
                                  </p:childTnLst>
                                </p:cTn>
                              </p:par>
                            </p:childTnLst>
                          </p:cTn>
                        </p:par>
                        <p:par>
                          <p:cTn id="44" fill="hold">
                            <p:stCondLst>
                              <p:cond delay="500"/>
                            </p:stCondLst>
                            <p:childTnLst>
                              <p:par>
                                <p:cTn id="45" presetID="9" presetClass="emph" presetSubtype="0" grpId="1" nodeType="afterEffect">
                                  <p:stCondLst>
                                    <p:cond delay="0"/>
                                  </p:stCondLst>
                                  <p:childTnLst>
                                    <p:set>
                                      <p:cBhvr rctx="PPT">
                                        <p:cTn id="46" dur="indefinite"/>
                                        <p:tgtEl>
                                          <p:spTgt spid="2"/>
                                        </p:tgtEl>
                                        <p:attrNameLst>
                                          <p:attrName>style.opacity</p:attrName>
                                        </p:attrNameLst>
                                      </p:cBhvr>
                                      <p:to>
                                        <p:strVal val="0.5"/>
                                      </p:to>
                                    </p:set>
                                    <p:animEffect filter="image" prLst="opacity: 0.5">
                                      <p:cBhvr rctx="IE">
                                        <p:cTn id="47" dur="indefinite"/>
                                        <p:tgtEl>
                                          <p:spTgt spid="2"/>
                                        </p:tgtEl>
                                      </p:cBhvr>
                                    </p:animEffect>
                                  </p:childTnLst>
                                </p:cTn>
                              </p:par>
                            </p:childTnLst>
                          </p:cTn>
                        </p:par>
                        <p:par>
                          <p:cTn id="48" fill="hold">
                            <p:stCondLst>
                              <p:cond delay="500"/>
                            </p:stCondLst>
                            <p:childTnLst>
                              <p:par>
                                <p:cTn id="49" presetID="9" presetClass="emph" presetSubtype="0" grpId="1" nodeType="afterEffect">
                                  <p:stCondLst>
                                    <p:cond delay="0"/>
                                  </p:stCondLst>
                                  <p:childTnLst>
                                    <p:set>
                                      <p:cBhvr rctx="PPT">
                                        <p:cTn id="50" dur="indefinite"/>
                                        <p:tgtEl>
                                          <p:spTgt spid="6"/>
                                        </p:tgtEl>
                                        <p:attrNameLst>
                                          <p:attrName>style.opacity</p:attrName>
                                        </p:attrNameLst>
                                      </p:cBhvr>
                                      <p:to>
                                        <p:strVal val="0.5"/>
                                      </p:to>
                                    </p:set>
                                    <p:animEffect filter="image" prLst="opacity: 0.5">
                                      <p:cBhvr rctx="IE">
                                        <p:cTn id="51" dur="indefinite"/>
                                        <p:tgtEl>
                                          <p:spTgt spid="6"/>
                                        </p:tgtEl>
                                      </p:cBhvr>
                                    </p:animEffect>
                                  </p:childTnLst>
                                </p:cTn>
                              </p:par>
                            </p:childTnLst>
                          </p:cTn>
                        </p:par>
                        <p:par>
                          <p:cTn id="52" fill="hold">
                            <p:stCondLst>
                              <p:cond delay="500"/>
                            </p:stCondLst>
                            <p:childTnLst>
                              <p:par>
                                <p:cTn id="53" presetID="9" presetClass="emph" presetSubtype="0" grpId="1" nodeType="afterEffect">
                                  <p:stCondLst>
                                    <p:cond delay="0"/>
                                  </p:stCondLst>
                                  <p:childTnLst>
                                    <p:set>
                                      <p:cBhvr rctx="PPT">
                                        <p:cTn id="54" dur="indefinite"/>
                                        <p:tgtEl>
                                          <p:spTgt spid="8"/>
                                        </p:tgtEl>
                                        <p:attrNameLst>
                                          <p:attrName>style.opacity</p:attrName>
                                        </p:attrNameLst>
                                      </p:cBhvr>
                                      <p:to>
                                        <p:strVal val="0.5"/>
                                      </p:to>
                                    </p:set>
                                    <p:animEffect filter="image" prLst="opacity: 0.5">
                                      <p:cBhvr rctx="IE">
                                        <p:cTn id="55" dur="indefinite"/>
                                        <p:tgtEl>
                                          <p:spTgt spid="8"/>
                                        </p:tgtEl>
                                      </p:cBhvr>
                                    </p:animEffect>
                                  </p:childTnLst>
                                </p:cTn>
                              </p:par>
                            </p:childTnLst>
                          </p:cTn>
                        </p:par>
                        <p:par>
                          <p:cTn id="56" fill="hold">
                            <p:stCondLst>
                              <p:cond delay="500"/>
                            </p:stCondLst>
                            <p:childTnLst>
                              <p:par>
                                <p:cTn id="57" presetID="9" presetClass="emph" presetSubtype="0" grpId="1" nodeType="afterEffect">
                                  <p:stCondLst>
                                    <p:cond delay="0"/>
                                  </p:stCondLst>
                                  <p:childTnLst>
                                    <p:set>
                                      <p:cBhvr rctx="PPT">
                                        <p:cTn id="58" dur="indefinite"/>
                                        <p:tgtEl>
                                          <p:spTgt spid="9"/>
                                        </p:tgtEl>
                                        <p:attrNameLst>
                                          <p:attrName>style.opacity</p:attrName>
                                        </p:attrNameLst>
                                      </p:cBhvr>
                                      <p:to>
                                        <p:strVal val="0.5"/>
                                      </p:to>
                                    </p:set>
                                    <p:animEffect filter="image" prLst="opacity: 0.5">
                                      <p:cBhvr rctx="IE">
                                        <p:cTn id="59" dur="indefinite"/>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7" grpId="1"/>
      <p:bldP spid="2" grpId="0"/>
      <p:bldP spid="2" grpId="1"/>
      <p:bldP spid="6" grpId="0"/>
      <p:bldP spid="6" grpId="1"/>
      <p:bldP spid="8" grpId="0"/>
      <p:bldP spid="8" grpId="1"/>
      <p:bldP spid="9" grpId="0"/>
      <p:bldP spid="9" grpId="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2731152007"/>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554545"/>
          </a:xfrm>
          <a:prstGeom prst="rect">
            <a:avLst/>
          </a:prstGeom>
          <a:noFill/>
        </p:spPr>
        <p:txBody>
          <a:bodyPr wrap="square" rtlCol="0">
            <a:spAutoFit/>
          </a:bodyPr>
          <a:lstStyle/>
          <a:p>
            <a:r>
              <a:rPr lang="en-US" sz="3200" dirty="0">
                <a:latin typeface="+mj-lt"/>
              </a:rPr>
              <a:t>1 John 1:7 ~ </a:t>
            </a:r>
            <a:r>
              <a:rPr lang="en-US" sz="3200" dirty="0">
                <a:solidFill>
                  <a:srgbClr val="FFC000"/>
                </a:solidFill>
                <a:latin typeface="+mj-lt"/>
              </a:rPr>
              <a:t>But if we walk in the light as He is in the light, we have fellowship with one another, and the blood of Jesus Christ His Son cleanses us from all sin.</a:t>
            </a: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697911182"/>
      </p:ext>
    </p:extLst>
  </p:cSld>
  <p:clrMapOvr>
    <a:masterClrMapping/>
  </p:clrMapOvr>
  <p:transition spd="slow">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3075129710"/>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84775"/>
          </a:xfrm>
          <a:prstGeom prst="rect">
            <a:avLst/>
          </a:prstGeom>
          <a:noFill/>
        </p:spPr>
        <p:txBody>
          <a:bodyPr wrap="square" rtlCol="0">
            <a:spAutoFit/>
          </a:bodyPr>
          <a:lstStyle/>
          <a:p>
            <a:r>
              <a:rPr lang="en-US" sz="3200" dirty="0">
                <a:solidFill>
                  <a:srgbClr val="FFC000"/>
                </a:solidFill>
                <a:latin typeface="+mj-lt"/>
              </a:rPr>
              <a:t>Expose</a:t>
            </a:r>
            <a:r>
              <a:rPr lang="en-US" sz="3200" dirty="0">
                <a:latin typeface="+mj-lt"/>
              </a:rPr>
              <a:t> ~ </a:t>
            </a:r>
            <a:r>
              <a:rPr lang="en-US" sz="3200" b="1" i="1" dirty="0" err="1">
                <a:solidFill>
                  <a:srgbClr val="FFC000"/>
                </a:solidFill>
              </a:rPr>
              <a:t>elegchō</a:t>
            </a:r>
            <a:r>
              <a:rPr lang="en-US" sz="3200" dirty="0">
                <a:solidFill>
                  <a:srgbClr val="FFC000"/>
                </a:solidFill>
                <a:latin typeface="+mj-lt"/>
              </a:rPr>
              <a:t> </a:t>
            </a:r>
            <a:r>
              <a:rPr lang="en-US" sz="3200" dirty="0">
                <a:latin typeface="+mj-lt"/>
              </a:rPr>
              <a:t>– KJV, </a:t>
            </a:r>
            <a:r>
              <a:rPr lang="en-US" sz="3200" dirty="0">
                <a:solidFill>
                  <a:srgbClr val="FFC000"/>
                </a:solidFill>
                <a:latin typeface="+mj-lt"/>
              </a:rPr>
              <a:t>reprove</a:t>
            </a: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3561264665"/>
      </p:ext>
    </p:extLst>
  </p:cSld>
  <p:clrMapOvr>
    <a:masterClrMapping/>
  </p:clrMapOvr>
  <p:transition spd="slow">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1752600" cy="830997"/>
          </a:xfrm>
          <a:prstGeom prst="rect">
            <a:avLst/>
          </a:prstGeom>
          <a:noFill/>
        </p:spPr>
        <p:txBody>
          <a:bodyPr wrap="square" rtlCol="0">
            <a:spAutoFit/>
          </a:bodyPr>
          <a:lstStyle/>
          <a:p>
            <a:r>
              <a:rPr lang="en-US" sz="4800" dirty="0" smtClean="0">
                <a:solidFill>
                  <a:schemeClr val="bg1"/>
                </a:solidFill>
                <a:latin typeface="+mj-lt"/>
              </a:rPr>
              <a:t>Bab</a:t>
            </a:r>
            <a:endParaRPr lang="en-US" sz="4800" b="1" dirty="0">
              <a:solidFill>
                <a:schemeClr val="bg1"/>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
        <p:nvSpPr>
          <p:cNvPr id="6" name="TextBox 5"/>
          <p:cNvSpPr txBox="1"/>
          <p:nvPr/>
        </p:nvSpPr>
        <p:spPr>
          <a:xfrm>
            <a:off x="1738086" y="914400"/>
            <a:ext cx="533400" cy="830997"/>
          </a:xfrm>
          <a:prstGeom prst="rect">
            <a:avLst/>
          </a:prstGeom>
          <a:noFill/>
        </p:spPr>
        <p:txBody>
          <a:bodyPr wrap="square" rtlCol="0">
            <a:spAutoFit/>
          </a:bodyPr>
          <a:lstStyle/>
          <a:p>
            <a:r>
              <a:rPr lang="en-US" sz="4800" dirty="0" smtClean="0">
                <a:solidFill>
                  <a:schemeClr val="bg1"/>
                </a:solidFill>
                <a:latin typeface="+mj-lt"/>
              </a:rPr>
              <a:t>y</a:t>
            </a:r>
            <a:endParaRPr lang="en-US" sz="4800" b="1" dirty="0">
              <a:solidFill>
                <a:schemeClr val="bg1"/>
              </a:solidFill>
              <a:latin typeface="+mj-lt"/>
            </a:endParaRPr>
          </a:p>
        </p:txBody>
      </p:sp>
      <p:sp>
        <p:nvSpPr>
          <p:cNvPr id="7" name="TextBox 6"/>
          <p:cNvSpPr txBox="1"/>
          <p:nvPr/>
        </p:nvSpPr>
        <p:spPr>
          <a:xfrm>
            <a:off x="1724370" y="915198"/>
            <a:ext cx="533400" cy="830997"/>
          </a:xfrm>
          <a:prstGeom prst="rect">
            <a:avLst/>
          </a:prstGeom>
          <a:noFill/>
        </p:spPr>
        <p:txBody>
          <a:bodyPr wrap="square" rtlCol="0">
            <a:spAutoFit/>
          </a:bodyPr>
          <a:lstStyle/>
          <a:p>
            <a:r>
              <a:rPr lang="en-US" sz="4800" dirty="0" smtClean="0">
                <a:solidFill>
                  <a:schemeClr val="bg1"/>
                </a:solidFill>
                <a:latin typeface="+mj-lt"/>
              </a:rPr>
              <a:t>i</a:t>
            </a:r>
            <a:endParaRPr lang="en-US" sz="4800" b="1" dirty="0">
              <a:solidFill>
                <a:schemeClr val="bg1"/>
              </a:solidFill>
              <a:latin typeface="+mj-lt"/>
            </a:endParaRPr>
          </a:p>
        </p:txBody>
      </p:sp>
      <p:sp>
        <p:nvSpPr>
          <p:cNvPr id="8" name="TextBox 7"/>
          <p:cNvSpPr txBox="1"/>
          <p:nvPr/>
        </p:nvSpPr>
        <p:spPr>
          <a:xfrm>
            <a:off x="1907639" y="909684"/>
            <a:ext cx="885372" cy="830997"/>
          </a:xfrm>
          <a:prstGeom prst="rect">
            <a:avLst/>
          </a:prstGeom>
          <a:noFill/>
        </p:spPr>
        <p:txBody>
          <a:bodyPr wrap="square" rtlCol="0">
            <a:spAutoFit/>
          </a:bodyPr>
          <a:lstStyle/>
          <a:p>
            <a:r>
              <a:rPr lang="en-US" sz="4800" dirty="0" err="1" smtClean="0">
                <a:solidFill>
                  <a:schemeClr val="bg1"/>
                </a:solidFill>
                <a:latin typeface="+mj-lt"/>
              </a:rPr>
              <a:t>es</a:t>
            </a:r>
            <a:endParaRPr lang="en-US" sz="4800" b="1" dirty="0">
              <a:solidFill>
                <a:schemeClr val="bg1"/>
              </a:solidFill>
              <a:latin typeface="+mj-lt"/>
            </a:endParaRPr>
          </a:p>
        </p:txBody>
      </p:sp>
    </p:spTree>
    <p:extLst>
      <p:ext uri="{BB962C8B-B14F-4D97-AF65-F5344CB8AC3E}">
        <p14:creationId xmlns:p14="http://schemas.microsoft.com/office/powerpoint/2010/main" xmlns="" val="3484234802"/>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p:tgtEl>
                                          <p:spTgt spid="8"/>
                                        </p:tgtEl>
                                        <p:attrNameLst>
                                          <p:attrName>ppt_y</p:attrName>
                                        </p:attrNameLst>
                                      </p:cBhvr>
                                      <p:tavLst>
                                        <p:tav tm="0">
                                          <p:val>
                                            <p:strVal val="#ppt_y+#ppt_h*1.125000"/>
                                          </p:val>
                                        </p:tav>
                                        <p:tav tm="100000">
                                          <p:val>
                                            <p:strVal val="#ppt_y"/>
                                          </p:val>
                                        </p:tav>
                                      </p:tavLst>
                                    </p:anim>
                                    <p:animEffect transition="in" filter="wipe(up)">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3554477358"/>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1569660"/>
          </a:xfrm>
          <a:prstGeom prst="rect">
            <a:avLst/>
          </a:prstGeom>
          <a:noFill/>
        </p:spPr>
        <p:txBody>
          <a:bodyPr wrap="square" rtlCol="0">
            <a:spAutoFit/>
          </a:bodyPr>
          <a:lstStyle/>
          <a:p>
            <a:r>
              <a:rPr lang="en-US" sz="3200" dirty="0">
                <a:solidFill>
                  <a:srgbClr val="FFC000"/>
                </a:solidFill>
                <a:latin typeface="+mj-lt"/>
              </a:rPr>
              <a:t>Walk</a:t>
            </a:r>
            <a:r>
              <a:rPr lang="en-US" sz="3200" dirty="0">
                <a:latin typeface="+mj-lt"/>
              </a:rPr>
              <a:t> ~ </a:t>
            </a:r>
            <a:r>
              <a:rPr lang="en-US" sz="3200" b="1" i="1" dirty="0" err="1">
                <a:solidFill>
                  <a:srgbClr val="FFC000"/>
                </a:solidFill>
              </a:rPr>
              <a:t>peripateō</a:t>
            </a:r>
            <a:r>
              <a:rPr lang="en-US" sz="3200" dirty="0">
                <a:solidFill>
                  <a:srgbClr val="FFC000"/>
                </a:solidFill>
                <a:latin typeface="+mj-lt"/>
              </a:rPr>
              <a:t> </a:t>
            </a:r>
            <a:r>
              <a:rPr lang="en-US" sz="3200" dirty="0">
                <a:latin typeface="+mj-lt"/>
              </a:rPr>
              <a:t>– literally, </a:t>
            </a:r>
            <a:r>
              <a:rPr lang="en-US" sz="3200" i="1" dirty="0">
                <a:latin typeface="+mj-lt"/>
              </a:rPr>
              <a:t>to walk around</a:t>
            </a:r>
            <a:r>
              <a:rPr lang="en-US" sz="3200" dirty="0">
                <a:latin typeface="+mj-lt"/>
              </a:rPr>
              <a:t> (with </a:t>
            </a:r>
            <a:r>
              <a:rPr lang="en-US" sz="3200" dirty="0">
                <a:solidFill>
                  <a:srgbClr val="FFC000"/>
                </a:solidFill>
                <a:latin typeface="+mj-lt"/>
              </a:rPr>
              <a:t>circumspectly</a:t>
            </a:r>
            <a:r>
              <a:rPr lang="en-US" sz="3200" dirty="0">
                <a:latin typeface="+mj-lt"/>
              </a:rPr>
              <a:t> – </a:t>
            </a:r>
            <a:r>
              <a:rPr lang="en-US" sz="3200" i="1" dirty="0">
                <a:latin typeface="+mj-lt"/>
              </a:rPr>
              <a:t>diligently, accurately</a:t>
            </a:r>
            <a:r>
              <a:rPr lang="en-US" sz="3200" dirty="0">
                <a:latin typeface="+mj-lt"/>
              </a:rPr>
              <a:t>)</a:t>
            </a: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3461159561"/>
      </p:ext>
    </p:extLst>
  </p:cSld>
  <p:clrMapOvr>
    <a:masterClrMapping/>
  </p:clrMapOvr>
  <p:transition spd="slow">
    <p:wipe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3963980335"/>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1077218"/>
          </a:xfrm>
          <a:prstGeom prst="rect">
            <a:avLst/>
          </a:prstGeom>
          <a:noFill/>
        </p:spPr>
        <p:txBody>
          <a:bodyPr wrap="square" rtlCol="0">
            <a:spAutoFit/>
          </a:bodyPr>
          <a:lstStyle/>
          <a:p>
            <a:r>
              <a:rPr lang="en-US" sz="3200" dirty="0">
                <a:solidFill>
                  <a:srgbClr val="FFC000"/>
                </a:solidFill>
                <a:latin typeface="+mj-lt"/>
              </a:rPr>
              <a:t>Dissipation</a:t>
            </a:r>
            <a:r>
              <a:rPr lang="en-US" sz="3200" dirty="0">
                <a:latin typeface="+mj-lt"/>
              </a:rPr>
              <a:t> ~ </a:t>
            </a:r>
            <a:r>
              <a:rPr lang="en-US" sz="3200" b="1" i="1" dirty="0" err="1">
                <a:solidFill>
                  <a:srgbClr val="FFC000"/>
                </a:solidFill>
              </a:rPr>
              <a:t>asōtia</a:t>
            </a:r>
            <a:r>
              <a:rPr lang="en-US" sz="3200" dirty="0">
                <a:solidFill>
                  <a:srgbClr val="FFC000"/>
                </a:solidFill>
                <a:latin typeface="+mj-lt"/>
              </a:rPr>
              <a:t> </a:t>
            </a:r>
            <a:r>
              <a:rPr lang="en-US" sz="3200" dirty="0">
                <a:latin typeface="+mj-lt"/>
              </a:rPr>
              <a:t>– </a:t>
            </a:r>
            <a:r>
              <a:rPr lang="en-US" sz="3200" b="1" i="1" dirty="0">
                <a:solidFill>
                  <a:srgbClr val="FFC000"/>
                </a:solidFill>
              </a:rPr>
              <a:t>a</a:t>
            </a:r>
            <a:r>
              <a:rPr lang="en-US" sz="3200" dirty="0">
                <a:latin typeface="+mj-lt"/>
              </a:rPr>
              <a:t>, negative particle + </a:t>
            </a:r>
            <a:r>
              <a:rPr lang="en-US" sz="3200" b="1" i="1" dirty="0" err="1">
                <a:solidFill>
                  <a:srgbClr val="FFC000"/>
                </a:solidFill>
              </a:rPr>
              <a:t>sōzō</a:t>
            </a:r>
            <a:r>
              <a:rPr lang="en-US" sz="3200" dirty="0">
                <a:solidFill>
                  <a:srgbClr val="FFC000"/>
                </a:solidFill>
                <a:latin typeface="+mj-lt"/>
              </a:rPr>
              <a:t> </a:t>
            </a:r>
            <a:r>
              <a:rPr lang="en-US" sz="3200" dirty="0">
                <a:latin typeface="+mj-lt"/>
              </a:rPr>
              <a:t>– </a:t>
            </a:r>
            <a:r>
              <a:rPr lang="en-US" sz="3200" i="1" dirty="0">
                <a:latin typeface="+mj-lt"/>
              </a:rPr>
              <a:t>to save</a:t>
            </a:r>
            <a:endParaRPr lang="en-US" sz="3200" dirty="0">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2175566586"/>
      </p:ext>
    </p:extLst>
  </p:cSld>
  <p:clrMapOvr>
    <a:masterClrMapping/>
  </p:clrMapOvr>
  <p:transition spd="slow">
    <p:wipe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4255236643"/>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84775"/>
          </a:xfrm>
          <a:prstGeom prst="rect">
            <a:avLst/>
          </a:prstGeom>
          <a:noFill/>
        </p:spPr>
        <p:txBody>
          <a:bodyPr wrap="square" rtlCol="0">
            <a:spAutoFit/>
          </a:bodyPr>
          <a:lstStyle/>
          <a:p>
            <a:r>
              <a:rPr lang="en-US" sz="3200" dirty="0" smtClean="0">
                <a:solidFill>
                  <a:srgbClr val="FFC000"/>
                </a:solidFill>
                <a:latin typeface="+mj-lt"/>
              </a:rPr>
              <a:t>Be filled</a:t>
            </a:r>
            <a:r>
              <a:rPr lang="en-US" sz="3200" dirty="0" smtClean="0">
                <a:latin typeface="+mj-lt"/>
              </a:rPr>
              <a:t> </a:t>
            </a:r>
            <a:r>
              <a:rPr lang="en-US" sz="3200" dirty="0">
                <a:latin typeface="+mj-lt"/>
              </a:rPr>
              <a:t>~ </a:t>
            </a:r>
            <a:r>
              <a:rPr lang="en-US" sz="3200" b="1" i="1" dirty="0" err="1">
                <a:solidFill>
                  <a:srgbClr val="FFC000"/>
                </a:solidFill>
              </a:rPr>
              <a:t>pleroō</a:t>
            </a:r>
            <a:r>
              <a:rPr lang="en-US" sz="3200" b="1" dirty="0">
                <a:solidFill>
                  <a:srgbClr val="FFC000"/>
                </a:solidFill>
              </a:rPr>
              <a:t> </a:t>
            </a: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
        <p:nvSpPr>
          <p:cNvPr id="6" name="TextBox 5"/>
          <p:cNvSpPr txBox="1"/>
          <p:nvPr/>
        </p:nvSpPr>
        <p:spPr>
          <a:xfrm>
            <a:off x="838200" y="1472625"/>
            <a:ext cx="7772400" cy="1077218"/>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latin typeface="+mj-lt"/>
              </a:rPr>
              <a:t>Present tense ~ often translated with an "–</a:t>
            </a:r>
            <a:r>
              <a:rPr lang="en-US" sz="3200" dirty="0" err="1" smtClean="0">
                <a:solidFill>
                  <a:schemeClr val="bg1"/>
                </a:solidFill>
                <a:latin typeface="+mj-lt"/>
              </a:rPr>
              <a:t>ing</a:t>
            </a:r>
            <a:r>
              <a:rPr lang="en-US" sz="3200" dirty="0" smtClean="0">
                <a:solidFill>
                  <a:schemeClr val="bg1"/>
                </a:solidFill>
                <a:latin typeface="+mj-lt"/>
              </a:rPr>
              <a:t>"</a:t>
            </a:r>
            <a:endParaRPr lang="en-US" sz="3200" b="1" dirty="0">
              <a:solidFill>
                <a:schemeClr val="bg1"/>
              </a:solidFill>
            </a:endParaRPr>
          </a:p>
        </p:txBody>
      </p:sp>
      <p:sp>
        <p:nvSpPr>
          <p:cNvPr id="7" name="TextBox 6"/>
          <p:cNvSpPr txBox="1"/>
          <p:nvPr/>
        </p:nvSpPr>
        <p:spPr>
          <a:xfrm>
            <a:off x="838200" y="2504182"/>
            <a:ext cx="7772400" cy="1077218"/>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latin typeface="+mj-lt"/>
              </a:rPr>
              <a:t>Passive voice ~ the subject receives the action of the sentence</a:t>
            </a:r>
            <a:endParaRPr lang="en-US" sz="3200" b="1" dirty="0">
              <a:solidFill>
                <a:schemeClr val="bg1"/>
              </a:solidFill>
            </a:endParaRPr>
          </a:p>
        </p:txBody>
      </p:sp>
      <p:sp>
        <p:nvSpPr>
          <p:cNvPr id="8" name="TextBox 7"/>
          <p:cNvSpPr txBox="1"/>
          <p:nvPr/>
        </p:nvSpPr>
        <p:spPr>
          <a:xfrm>
            <a:off x="838200" y="4597207"/>
            <a:ext cx="7772400" cy="1077218"/>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latin typeface="+mj-lt"/>
              </a:rPr>
              <a:t>Imperative mood ~ the subject is </a:t>
            </a:r>
            <a:r>
              <a:rPr lang="en-US" sz="3200" dirty="0" smtClean="0">
                <a:solidFill>
                  <a:schemeClr val="bg1"/>
                </a:solidFill>
                <a:latin typeface="+mj-lt"/>
              </a:rPr>
              <a:t>commanded </a:t>
            </a:r>
            <a:r>
              <a:rPr lang="en-US" sz="3200" dirty="0" smtClean="0">
                <a:solidFill>
                  <a:schemeClr val="bg1"/>
                </a:solidFill>
                <a:latin typeface="+mj-lt"/>
              </a:rPr>
              <a:t>to do the action</a:t>
            </a:r>
            <a:endParaRPr lang="en-US" sz="3200" b="1" dirty="0">
              <a:solidFill>
                <a:schemeClr val="bg1"/>
              </a:solidFill>
            </a:endParaRPr>
          </a:p>
        </p:txBody>
      </p:sp>
      <p:sp>
        <p:nvSpPr>
          <p:cNvPr id="9" name="TextBox 8"/>
          <p:cNvSpPr txBox="1"/>
          <p:nvPr/>
        </p:nvSpPr>
        <p:spPr>
          <a:xfrm>
            <a:off x="838200" y="5663625"/>
            <a:ext cx="7772400" cy="584775"/>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latin typeface="+mj-lt"/>
              </a:rPr>
              <a:t>"Be being filled"</a:t>
            </a:r>
            <a:endParaRPr lang="en-US" sz="3200" b="1" dirty="0">
              <a:solidFill>
                <a:schemeClr val="bg1"/>
              </a:solidFill>
            </a:endParaRPr>
          </a:p>
        </p:txBody>
      </p:sp>
      <p:sp>
        <p:nvSpPr>
          <p:cNvPr id="11" name="Rounded Rectangle 10"/>
          <p:cNvSpPr/>
          <p:nvPr/>
        </p:nvSpPr>
        <p:spPr>
          <a:xfrm>
            <a:off x="2309750" y="3589785"/>
            <a:ext cx="1640775" cy="530224"/>
          </a:xfrm>
          <a:prstGeom prst="roundRect">
            <a:avLst/>
          </a:prstGeom>
          <a:solidFill>
            <a:srgbClr val="EEECE1">
              <a:alpha val="50196"/>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3886200" y="3585275"/>
            <a:ext cx="2438400" cy="530224"/>
          </a:xfrm>
          <a:prstGeom prst="roundRect">
            <a:avLst/>
          </a:prstGeom>
          <a:solidFill>
            <a:srgbClr val="EEECE1">
              <a:alpha val="50196"/>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3545775"/>
            <a:ext cx="7772400" cy="1077218"/>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latin typeface="+mj-lt"/>
              </a:rPr>
              <a:t>E.g. "The ball was thrown over the fence."</a:t>
            </a:r>
            <a:endParaRPr lang="en-US" sz="3200" b="1" dirty="0">
              <a:solidFill>
                <a:schemeClr val="bg1"/>
              </a:solidFill>
            </a:endParaRPr>
          </a:p>
        </p:txBody>
      </p:sp>
    </p:spTree>
    <p:extLst>
      <p:ext uri="{BB962C8B-B14F-4D97-AF65-F5344CB8AC3E}">
        <p14:creationId xmlns:p14="http://schemas.microsoft.com/office/powerpoint/2010/main" xmlns="" val="2880882571"/>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p:tgtEl>
                                          <p:spTgt spid="7"/>
                                        </p:tgtEl>
                                        <p:attrNameLst>
                                          <p:attrName>ppt_y</p:attrName>
                                        </p:attrNameLst>
                                      </p:cBhvr>
                                      <p:tavLst>
                                        <p:tav tm="0">
                                          <p:val>
                                            <p:strVal val="#ppt_y+#ppt_h*1.125000"/>
                                          </p:val>
                                        </p:tav>
                                        <p:tav tm="100000">
                                          <p:val>
                                            <p:strVal val="#ppt_y"/>
                                          </p:val>
                                        </p:tav>
                                      </p:tavLst>
                                    </p:anim>
                                    <p:animEffect transition="in" filter="wipe(up)">
                                      <p:cBhvr>
                                        <p:cTn id="14" dur="500"/>
                                        <p:tgtEl>
                                          <p:spTgt spid="7"/>
                                        </p:tgtEl>
                                      </p:cBhvr>
                                    </p:animEffect>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6"/>
                                        </p:tgtEl>
                                        <p:attrNameLst>
                                          <p:attrName>style.opacity</p:attrName>
                                        </p:attrNameLst>
                                      </p:cBhvr>
                                      <p:to>
                                        <p:strVal val="0.5"/>
                                      </p:to>
                                    </p:set>
                                    <p:animEffect filter="image" prLst="opacity: 0.5">
                                      <p:cBhvr rctx="IE">
                                        <p:cTn id="18" dur="indefinite"/>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p:tgtEl>
                                          <p:spTgt spid="10"/>
                                        </p:tgtEl>
                                        <p:attrNameLst>
                                          <p:attrName>ppt_y</p:attrName>
                                        </p:attrNameLst>
                                      </p:cBhvr>
                                      <p:tavLst>
                                        <p:tav tm="0">
                                          <p:val>
                                            <p:strVal val="#ppt_y+#ppt_h*1.125000"/>
                                          </p:val>
                                        </p:tav>
                                        <p:tav tm="100000">
                                          <p:val>
                                            <p:strVal val="#ppt_y"/>
                                          </p:val>
                                        </p:tav>
                                      </p:tavLst>
                                    </p:anim>
                                    <p:animEffect transition="in" filter="wipe(up)">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left)">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xit" presetSubtype="8" fill="hold" grpId="1" nodeType="clickEffect">
                                  <p:stCondLst>
                                    <p:cond delay="0"/>
                                  </p:stCondLst>
                                  <p:childTnLst>
                                    <p:animEffect transition="out" filter="wipe(left)">
                                      <p:cBhvr>
                                        <p:cTn id="33" dur="500"/>
                                        <p:tgtEl>
                                          <p:spTgt spid="11"/>
                                        </p:tgtEl>
                                      </p:cBhvr>
                                    </p:animEffect>
                                    <p:set>
                                      <p:cBhvr>
                                        <p:cTn id="34" dur="1" fill="hold">
                                          <p:stCondLst>
                                            <p:cond delay="499"/>
                                          </p:stCondLst>
                                        </p:cTn>
                                        <p:tgtEl>
                                          <p:spTgt spid="11"/>
                                        </p:tgtEl>
                                        <p:attrNameLst>
                                          <p:attrName>style.visibility</p:attrName>
                                        </p:attrNameLst>
                                      </p:cBhvr>
                                      <p:to>
                                        <p:strVal val="hidden"/>
                                      </p:to>
                                    </p:se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wipe(left)">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p:tgtEl>
                                          <p:spTgt spid="8"/>
                                        </p:tgtEl>
                                        <p:attrNameLst>
                                          <p:attrName>ppt_y</p:attrName>
                                        </p:attrNameLst>
                                      </p:cBhvr>
                                      <p:tavLst>
                                        <p:tav tm="0">
                                          <p:val>
                                            <p:strVal val="#ppt_y+#ppt_h*1.125000"/>
                                          </p:val>
                                        </p:tav>
                                        <p:tav tm="100000">
                                          <p:val>
                                            <p:strVal val="#ppt_y"/>
                                          </p:val>
                                        </p:tav>
                                      </p:tavLst>
                                    </p:anim>
                                    <p:animEffect transition="in" filter="wipe(up)">
                                      <p:cBhvr>
                                        <p:cTn id="44" dur="500"/>
                                        <p:tgtEl>
                                          <p:spTgt spid="8"/>
                                        </p:tgtEl>
                                      </p:cBhvr>
                                    </p:animEffect>
                                  </p:childTnLst>
                                </p:cTn>
                              </p:par>
                            </p:childTnLst>
                          </p:cTn>
                        </p:par>
                        <p:par>
                          <p:cTn id="45" fill="hold">
                            <p:stCondLst>
                              <p:cond delay="500"/>
                            </p:stCondLst>
                            <p:childTnLst>
                              <p:par>
                                <p:cTn id="46" presetID="9" presetClass="emph" presetSubtype="0" grpId="1" nodeType="afterEffect">
                                  <p:stCondLst>
                                    <p:cond delay="0"/>
                                  </p:stCondLst>
                                  <p:childTnLst>
                                    <p:set>
                                      <p:cBhvr rctx="PPT">
                                        <p:cTn id="47" dur="indefinite"/>
                                        <p:tgtEl>
                                          <p:spTgt spid="7"/>
                                        </p:tgtEl>
                                        <p:attrNameLst>
                                          <p:attrName>style.opacity</p:attrName>
                                        </p:attrNameLst>
                                      </p:cBhvr>
                                      <p:to>
                                        <p:strVal val="0.5"/>
                                      </p:to>
                                    </p:set>
                                    <p:animEffect filter="image" prLst="opacity: 0.5">
                                      <p:cBhvr rctx="IE">
                                        <p:cTn id="48" dur="indefinite"/>
                                        <p:tgtEl>
                                          <p:spTgt spid="7"/>
                                        </p:tgtEl>
                                      </p:cBhvr>
                                    </p:animEffect>
                                  </p:childTnLst>
                                </p:cTn>
                              </p:par>
                              <p:par>
                                <p:cTn id="49" presetID="9" presetClass="emph" presetSubtype="0" grpId="1" nodeType="withEffect">
                                  <p:stCondLst>
                                    <p:cond delay="0"/>
                                  </p:stCondLst>
                                  <p:childTnLst>
                                    <p:set>
                                      <p:cBhvr rctx="PPT">
                                        <p:cTn id="50" dur="indefinite"/>
                                        <p:tgtEl>
                                          <p:spTgt spid="10"/>
                                        </p:tgtEl>
                                        <p:attrNameLst>
                                          <p:attrName>style.opacity</p:attrName>
                                        </p:attrNameLst>
                                      </p:cBhvr>
                                      <p:to>
                                        <p:strVal val="0.5"/>
                                      </p:to>
                                    </p:set>
                                    <p:animEffect filter="image" prLst="opacity: 0.5">
                                      <p:cBhvr rctx="IE">
                                        <p:cTn id="51" dur="indefinite"/>
                                        <p:tgtEl>
                                          <p:spTgt spid="10"/>
                                        </p:tgtEl>
                                      </p:cBhvr>
                                    </p:animEffect>
                                  </p:childTnLst>
                                </p:cTn>
                              </p:par>
                              <p:par>
                                <p:cTn id="52" presetID="9" presetClass="emph" presetSubtype="0" grpId="2" nodeType="withEffect">
                                  <p:stCondLst>
                                    <p:cond delay="0"/>
                                  </p:stCondLst>
                                  <p:childTnLst>
                                    <p:set>
                                      <p:cBhvr rctx="PPT">
                                        <p:cTn id="53" dur="indefinite"/>
                                        <p:tgtEl>
                                          <p:spTgt spid="11"/>
                                        </p:tgtEl>
                                        <p:attrNameLst>
                                          <p:attrName>style.opacity</p:attrName>
                                        </p:attrNameLst>
                                      </p:cBhvr>
                                      <p:to>
                                        <p:strVal val="0.5"/>
                                      </p:to>
                                    </p:set>
                                    <p:animEffect filter="image" prLst="opacity: 0.5">
                                      <p:cBhvr rctx="IE">
                                        <p:cTn id="54" dur="indefinite"/>
                                        <p:tgtEl>
                                          <p:spTgt spid="11"/>
                                        </p:tgtEl>
                                      </p:cBhvr>
                                    </p:animEffect>
                                  </p:childTnLst>
                                </p:cTn>
                              </p:par>
                              <p:par>
                                <p:cTn id="55" presetID="9" presetClass="emph" presetSubtype="0" grpId="1" nodeType="withEffect">
                                  <p:stCondLst>
                                    <p:cond delay="0"/>
                                  </p:stCondLst>
                                  <p:childTnLst>
                                    <p:set>
                                      <p:cBhvr rctx="PPT">
                                        <p:cTn id="56" dur="indefinite"/>
                                        <p:tgtEl>
                                          <p:spTgt spid="12"/>
                                        </p:tgtEl>
                                        <p:attrNameLst>
                                          <p:attrName>style.opacity</p:attrName>
                                        </p:attrNameLst>
                                      </p:cBhvr>
                                      <p:to>
                                        <p:strVal val="0.5"/>
                                      </p:to>
                                    </p:set>
                                    <p:animEffect filter="image" prLst="opacity: 0.5">
                                      <p:cBhvr rctx="IE">
                                        <p:cTn id="57" dur="indefinite"/>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12" presetClass="entr" presetSubtype="4"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 calcmode="lin" valueType="num">
                                      <p:cBhvr additive="base">
                                        <p:cTn id="62" dur="500"/>
                                        <p:tgtEl>
                                          <p:spTgt spid="9"/>
                                        </p:tgtEl>
                                        <p:attrNameLst>
                                          <p:attrName>ppt_y</p:attrName>
                                        </p:attrNameLst>
                                      </p:cBhvr>
                                      <p:tavLst>
                                        <p:tav tm="0">
                                          <p:val>
                                            <p:strVal val="#ppt_y+#ppt_h*1.125000"/>
                                          </p:val>
                                        </p:tav>
                                        <p:tav tm="100000">
                                          <p:val>
                                            <p:strVal val="#ppt_y"/>
                                          </p:val>
                                        </p:tav>
                                      </p:tavLst>
                                    </p:anim>
                                    <p:animEffect transition="in" filter="wipe(up)">
                                      <p:cBhvr>
                                        <p:cTn id="63" dur="500"/>
                                        <p:tgtEl>
                                          <p:spTgt spid="9"/>
                                        </p:tgtEl>
                                      </p:cBhvr>
                                    </p:animEffect>
                                  </p:childTnLst>
                                </p:cTn>
                              </p:par>
                            </p:childTnLst>
                          </p:cTn>
                        </p:par>
                        <p:par>
                          <p:cTn id="64" fill="hold">
                            <p:stCondLst>
                              <p:cond delay="500"/>
                            </p:stCondLst>
                            <p:childTnLst>
                              <p:par>
                                <p:cTn id="65" presetID="9" presetClass="emph" presetSubtype="0" grpId="1" nodeType="afterEffect">
                                  <p:stCondLst>
                                    <p:cond delay="0"/>
                                  </p:stCondLst>
                                  <p:childTnLst>
                                    <p:set>
                                      <p:cBhvr rctx="PPT">
                                        <p:cTn id="66" dur="indefinite"/>
                                        <p:tgtEl>
                                          <p:spTgt spid="8"/>
                                        </p:tgtEl>
                                        <p:attrNameLst>
                                          <p:attrName>style.opacity</p:attrName>
                                        </p:attrNameLst>
                                      </p:cBhvr>
                                      <p:to>
                                        <p:strVal val="0.5"/>
                                      </p:to>
                                    </p:set>
                                    <p:animEffect filter="image" prLst="opacity: 0.5">
                                      <p:cBhvr rctx="IE">
                                        <p:cTn id="67"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8" grpId="0"/>
      <p:bldP spid="8" grpId="1"/>
      <p:bldP spid="9" grpId="0"/>
      <p:bldP spid="11" grpId="0" animBg="1"/>
      <p:bldP spid="11" grpId="1" animBg="1"/>
      <p:bldP spid="11" grpId="2" animBg="1"/>
      <p:bldP spid="12" grpId="0" animBg="1"/>
      <p:bldP spid="12" grpId="1" animBg="1"/>
      <p:bldP spid="10" grpId="0"/>
      <p:bldP spid="10" grpId="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2202263955"/>
      </p:ext>
    </p:extLst>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1569660"/>
          </a:xfrm>
          <a:prstGeom prst="rect">
            <a:avLst/>
          </a:prstGeom>
          <a:noFill/>
        </p:spPr>
        <p:txBody>
          <a:bodyPr wrap="square" rtlCol="0">
            <a:spAutoFit/>
          </a:bodyPr>
          <a:lstStyle/>
          <a:p>
            <a:r>
              <a:rPr lang="en-US" sz="3200" dirty="0">
                <a:solidFill>
                  <a:srgbClr val="FFC000"/>
                </a:solidFill>
                <a:latin typeface="+mj-lt"/>
              </a:rPr>
              <a:t>Submit</a:t>
            </a:r>
            <a:r>
              <a:rPr lang="en-US" sz="3200" dirty="0">
                <a:latin typeface="+mj-lt"/>
              </a:rPr>
              <a:t> ~ </a:t>
            </a:r>
            <a:r>
              <a:rPr lang="en-US" sz="3200" b="1" i="1" dirty="0" err="1">
                <a:solidFill>
                  <a:srgbClr val="FFC000"/>
                </a:solidFill>
              </a:rPr>
              <a:t>hupotassō</a:t>
            </a:r>
            <a:r>
              <a:rPr lang="en-US" sz="3200" dirty="0">
                <a:latin typeface="+mj-lt"/>
              </a:rPr>
              <a:t> – </a:t>
            </a:r>
            <a:r>
              <a:rPr lang="en-US" sz="3200" i="1" dirty="0">
                <a:latin typeface="+mj-lt"/>
              </a:rPr>
              <a:t>a voluntary attitude of giving in, cooperating, assuming responsibility, and carrying a burden</a:t>
            </a:r>
            <a:endParaRPr lang="en-US" sz="3200" b="1"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1598610840"/>
      </p:ext>
    </p:extLst>
  </p:cSld>
  <p:clrMapOvr>
    <a:masterClrMapping/>
  </p:clrMapOvr>
  <p:transition spd="slow">
    <p:wipe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3959719606"/>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84775"/>
          </a:xfrm>
          <a:prstGeom prst="rect">
            <a:avLst/>
          </a:prstGeom>
          <a:noFill/>
        </p:spPr>
        <p:txBody>
          <a:bodyPr wrap="square" rtlCol="0">
            <a:spAutoFit/>
          </a:bodyPr>
          <a:lstStyle/>
          <a:p>
            <a:r>
              <a:rPr lang="en-US" sz="3200" dirty="0">
                <a:solidFill>
                  <a:srgbClr val="FFC000"/>
                </a:solidFill>
                <a:latin typeface="+mj-lt"/>
              </a:rPr>
              <a:t>Imitators</a:t>
            </a:r>
            <a:r>
              <a:rPr lang="en-US" sz="3200" dirty="0">
                <a:latin typeface="+mj-lt"/>
              </a:rPr>
              <a:t> ~ </a:t>
            </a:r>
            <a:r>
              <a:rPr lang="en-US" sz="3200" b="1" i="1" dirty="0" err="1">
                <a:solidFill>
                  <a:srgbClr val="FFC000"/>
                </a:solidFill>
              </a:rPr>
              <a:t>mimētēs</a:t>
            </a:r>
            <a:endParaRPr lang="en-US" sz="3200" b="1" dirty="0">
              <a:solidFill>
                <a:srgbClr val="FFC000"/>
              </a:solidFill>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cSld>
  <p:clrMapOvr>
    <a:masterClrMapping/>
  </p:clrMapOvr>
  <p:transition spd="slow">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2242408623"/>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84775"/>
          </a:xfrm>
          <a:prstGeom prst="rect">
            <a:avLst/>
          </a:prstGeom>
          <a:noFill/>
        </p:spPr>
        <p:txBody>
          <a:bodyPr wrap="square" rtlCol="0">
            <a:spAutoFit/>
          </a:bodyPr>
          <a:lstStyle/>
          <a:p>
            <a:r>
              <a:rPr lang="en-US" sz="3200" dirty="0">
                <a:solidFill>
                  <a:srgbClr val="FFC000"/>
                </a:solidFill>
                <a:latin typeface="+mj-lt"/>
              </a:rPr>
              <a:t>Fitting</a:t>
            </a:r>
            <a:r>
              <a:rPr lang="en-US" sz="3200" dirty="0">
                <a:latin typeface="+mj-lt"/>
              </a:rPr>
              <a:t> ~ KJV, </a:t>
            </a:r>
            <a:r>
              <a:rPr lang="en-US" sz="3200" dirty="0">
                <a:solidFill>
                  <a:srgbClr val="FFC000"/>
                </a:solidFill>
                <a:latin typeface="+mj-lt"/>
              </a:rPr>
              <a:t>convenient</a:t>
            </a:r>
            <a:endParaRPr lang="en-US" sz="3200" b="1"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
        <p:nvSpPr>
          <p:cNvPr id="6" name="TextBox 5"/>
          <p:cNvSpPr txBox="1"/>
          <p:nvPr/>
        </p:nvSpPr>
        <p:spPr>
          <a:xfrm>
            <a:off x="609600" y="1487139"/>
            <a:ext cx="8001000" cy="1077218"/>
          </a:xfrm>
          <a:prstGeom prst="rect">
            <a:avLst/>
          </a:prstGeom>
          <a:noFill/>
        </p:spPr>
        <p:txBody>
          <a:bodyPr wrap="square" rtlCol="0">
            <a:spAutoFit/>
          </a:bodyPr>
          <a:lstStyle/>
          <a:p>
            <a:r>
              <a:rPr lang="en-US" sz="3200" dirty="0">
                <a:solidFill>
                  <a:srgbClr val="FFC000"/>
                </a:solidFill>
                <a:latin typeface="+mj-lt"/>
              </a:rPr>
              <a:t>Fornication</a:t>
            </a:r>
            <a:r>
              <a:rPr lang="en-US" sz="3200" dirty="0">
                <a:latin typeface="+mj-lt"/>
              </a:rPr>
              <a:t> ~ </a:t>
            </a:r>
            <a:r>
              <a:rPr lang="en-US" sz="3200" b="1" i="1" dirty="0" err="1">
                <a:solidFill>
                  <a:srgbClr val="FFC000"/>
                </a:solidFill>
              </a:rPr>
              <a:t>porneia</a:t>
            </a:r>
            <a:r>
              <a:rPr lang="en-US" sz="3200" dirty="0">
                <a:solidFill>
                  <a:srgbClr val="FFC000"/>
                </a:solidFill>
                <a:latin typeface="+mj-lt"/>
              </a:rPr>
              <a:t> </a:t>
            </a:r>
            <a:r>
              <a:rPr lang="en-US" sz="3200" dirty="0">
                <a:latin typeface="+mj-lt"/>
              </a:rPr>
              <a:t>– all sexual impurity</a:t>
            </a:r>
            <a:endParaRPr lang="en-US" sz="3200" b="1" dirty="0">
              <a:solidFill>
                <a:srgbClr val="FFC000"/>
              </a:solidFill>
              <a:latin typeface="+mj-lt"/>
            </a:endParaRPr>
          </a:p>
        </p:txBody>
      </p:sp>
      <p:sp>
        <p:nvSpPr>
          <p:cNvPr id="7" name="TextBox 6"/>
          <p:cNvSpPr txBox="1"/>
          <p:nvPr/>
        </p:nvSpPr>
        <p:spPr>
          <a:xfrm>
            <a:off x="838200" y="2533210"/>
            <a:ext cx="7772400" cy="1077218"/>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latin typeface="+mj-lt"/>
              </a:rPr>
              <a:t> </a:t>
            </a:r>
            <a:r>
              <a:rPr lang="en-US" sz="3200" dirty="0" smtClean="0">
                <a:solidFill>
                  <a:srgbClr val="FFC000"/>
                </a:solidFill>
                <a:latin typeface="+mj-lt"/>
              </a:rPr>
              <a:t>Not </a:t>
            </a:r>
            <a:r>
              <a:rPr lang="en-US" sz="3200" dirty="0">
                <a:solidFill>
                  <a:srgbClr val="FFC000"/>
                </a:solidFill>
                <a:latin typeface="+mj-lt"/>
              </a:rPr>
              <a:t>even be named </a:t>
            </a:r>
            <a:r>
              <a:rPr lang="en-US" sz="3200" dirty="0">
                <a:latin typeface="+mj-lt"/>
              </a:rPr>
              <a:t>~ </a:t>
            </a:r>
            <a:r>
              <a:rPr lang="en-US" sz="3200" cap="all" dirty="0" err="1">
                <a:latin typeface="+mj-lt"/>
              </a:rPr>
              <a:t>niv</a:t>
            </a:r>
            <a:r>
              <a:rPr lang="en-US" sz="3200" dirty="0">
                <a:latin typeface="+mj-lt"/>
              </a:rPr>
              <a:t>, </a:t>
            </a:r>
            <a:r>
              <a:rPr lang="en-US" sz="3200" dirty="0">
                <a:solidFill>
                  <a:srgbClr val="FFC000"/>
                </a:solidFill>
                <a:latin typeface="+mj-lt"/>
              </a:rPr>
              <a:t>not even a hint</a:t>
            </a:r>
            <a:endParaRPr lang="en-US" sz="3200" b="1" dirty="0">
              <a:solidFill>
                <a:srgbClr val="FFC000"/>
              </a:solidFill>
              <a:latin typeface="+mj-lt"/>
            </a:endParaRPr>
          </a:p>
        </p:txBody>
      </p:sp>
    </p:spTree>
    <p:extLst>
      <p:ext uri="{BB962C8B-B14F-4D97-AF65-F5344CB8AC3E}">
        <p14:creationId xmlns:p14="http://schemas.microsoft.com/office/powerpoint/2010/main" xmlns="" val="3635100782"/>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par>
                          <p:cTn id="9" fill="hold">
                            <p:stCondLst>
                              <p:cond delay="500"/>
                            </p:stCondLst>
                            <p:childTnLst>
                              <p:par>
                                <p:cTn id="10" presetID="9" presetClass="emph" presetSubtype="0" grpId="0" nodeType="afterEffect">
                                  <p:stCondLst>
                                    <p:cond delay="0"/>
                                  </p:stCondLst>
                                  <p:childTnLst>
                                    <p:set>
                                      <p:cBhvr rctx="PPT">
                                        <p:cTn id="11" dur="indefinite"/>
                                        <p:tgtEl>
                                          <p:spTgt spid="5"/>
                                        </p:tgtEl>
                                        <p:attrNameLst>
                                          <p:attrName>style.opacity</p:attrName>
                                        </p:attrNameLst>
                                      </p:cBhvr>
                                      <p:to>
                                        <p:strVal val="0.5"/>
                                      </p:to>
                                    </p:set>
                                    <p:animEffect filter="image" prLst="opacity: 0.5">
                                      <p:cBhvr rctx="IE">
                                        <p:cTn id="12" dur="indefinite"/>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p:tgtEl>
                                          <p:spTgt spid="7"/>
                                        </p:tgtEl>
                                        <p:attrNameLst>
                                          <p:attrName>ppt_y</p:attrName>
                                        </p:attrNameLst>
                                      </p:cBhvr>
                                      <p:tavLst>
                                        <p:tav tm="0">
                                          <p:val>
                                            <p:strVal val="#ppt_y+#ppt_h*1.125000"/>
                                          </p:val>
                                        </p:tav>
                                        <p:tav tm="100000">
                                          <p:val>
                                            <p:strVal val="#ppt_y"/>
                                          </p:val>
                                        </p:tav>
                                      </p:tavLst>
                                    </p:anim>
                                    <p:animEffect transition="in" filter="wipe(up)">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463806941"/>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509200"/>
          </a:xfrm>
          <a:prstGeom prst="rect">
            <a:avLst/>
          </a:prstGeom>
          <a:noFill/>
        </p:spPr>
        <p:txBody>
          <a:bodyPr wrap="square" rtlCol="0">
            <a:spAutoFit/>
          </a:bodyPr>
          <a:lstStyle/>
          <a:p>
            <a:r>
              <a:rPr lang="en-US" sz="3200" dirty="0">
                <a:latin typeface="+mj-lt"/>
              </a:rPr>
              <a:t>"This is heard on every side today. But, Paul says, that is impossible. If anyone really loves another, he would never practice sex outside of marriage. To do so would injure the other because sex outside of marriage is incomplete, abortive, unfulfilling and injurious. Therefore, you cannot combine the two. There is no such thing as sexual relations outside of marriage done in love." </a:t>
            </a:r>
            <a:r>
              <a:rPr lang="en-US" sz="3200" dirty="0">
                <a:solidFill>
                  <a:srgbClr val="FFC000"/>
                </a:solidFill>
                <a:latin typeface="+mj-lt"/>
              </a:rPr>
              <a:t>– Ray Stedman</a:t>
            </a:r>
            <a:endParaRPr lang="en-US" sz="3200" b="1" dirty="0">
              <a:solidFill>
                <a:srgbClr val="FFC000"/>
              </a:solidFill>
              <a:latin typeface="+mj-lt"/>
            </a:endParaRPr>
          </a:p>
        </p:txBody>
      </p:sp>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2568455770"/>
      </p:ext>
    </p:extLst>
  </p:cSld>
  <p:clrMapOvr>
    <a:masterClrMapping/>
  </p:clrMapOvr>
  <p:transition spd="slow">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5:1-21</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3592705172"/>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Ephesians">
  <a:themeElements>
    <a:clrScheme name="Ephesians">
      <a:dk1>
        <a:srgbClr val="FFFFFF"/>
      </a:dk1>
      <a:lt1>
        <a:sysClr val="window" lastClr="FFFFFF"/>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phesians">
      <a:majorFont>
        <a:latin typeface="Eras Demi ITC"/>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Ephesians</Template>
  <TotalTime>2664</TotalTime>
  <Words>488</Words>
  <Application>Microsoft Office PowerPoint</Application>
  <PresentationFormat>On-screen Show (4:3)</PresentationFormat>
  <Paragraphs>61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Ephesians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23</cp:revision>
  <dcterms:created xsi:type="dcterms:W3CDTF">2011-07-07T13:15:37Z</dcterms:created>
  <dcterms:modified xsi:type="dcterms:W3CDTF">2011-07-11T14:39:27Z</dcterms:modified>
</cp:coreProperties>
</file>