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70" r:id="rId6"/>
    <p:sldId id="263" r:id="rId7"/>
    <p:sldId id="264" r:id="rId8"/>
    <p:sldId id="271" r:id="rId9"/>
    <p:sldId id="272" r:id="rId10"/>
    <p:sldId id="265" r:id="rId11"/>
    <p:sldId id="266" r:id="rId12"/>
    <p:sldId id="259" r:id="rId13"/>
    <p:sldId id="275" r:id="rId14"/>
    <p:sldId id="276" r:id="rId15"/>
    <p:sldId id="260" r:id="rId16"/>
    <p:sldId id="261" r:id="rId17"/>
    <p:sldId id="26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2178" y="-11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CFAD11-A783-4EBF-867C-8CCFA11BAC2E}" type="datetimeFigureOut">
              <a:rPr lang="en-US" smtClean="0"/>
              <a:pPr/>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CFAD11-A783-4EBF-867C-8CCFA11BAC2E}" type="datetimeFigureOut">
              <a:rPr lang="en-US" smtClean="0"/>
              <a:pPr/>
              <a:t>7/5/2011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CFAD11-A783-4EBF-867C-8CCFA11BAC2E}" type="datetimeFigureOut">
              <a:rPr lang="en-US" smtClean="0"/>
              <a:pPr/>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CFAD11-A783-4EBF-867C-8CCFA11BAC2E}" type="datetimeFigureOut">
              <a:rPr lang="en-US" smtClean="0"/>
              <a:pPr/>
              <a:t>7/5/2011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CFAD11-A783-4EBF-867C-8CCFA11BAC2E}" type="datetimeFigureOut">
              <a:rPr lang="en-US" smtClean="0"/>
              <a:pPr/>
              <a:t>7/5/2011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CFAD11-A783-4EBF-867C-8CCFA11BAC2E}" type="datetimeFigureOut">
              <a:rPr lang="en-US" smtClean="0"/>
              <a:pPr/>
              <a:t>7/5/2011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FAD11-A783-4EBF-867C-8CCFA11BAC2E}" type="datetimeFigureOut">
              <a:rPr lang="en-US" smtClean="0"/>
              <a:pPr/>
              <a:t>7/5/2011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FA80E3-3924-4431-9E0E-F201AC936DB9}" type="slidenum">
              <a:rPr lang="en-US" smtClean="0"/>
              <a:pPr/>
              <a:t>‹#›</a:t>
            </a:fld>
            <a:endParaRPr lang="en-US"/>
          </a:p>
        </p:txBody>
      </p:sp>
    </p:spTree>
  </p:cSld>
  <p:clrMapOvr>
    <a:masterClrMapping/>
  </p:clrMapOvr>
  <p:transition spd="slow">
    <p:wipe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CFAD11-A783-4EBF-867C-8CCFA11BAC2E}" type="datetimeFigureOut">
              <a:rPr lang="en-US" smtClean="0"/>
              <a:pPr/>
              <a:t>7/5/2011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FA80E3-3924-4431-9E0E-F201AC936D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84775"/>
          </a:xfrm>
          <a:prstGeom prst="rect">
            <a:avLst/>
          </a:prstGeom>
          <a:noFill/>
        </p:spPr>
        <p:txBody>
          <a:bodyPr wrap="square" rtlCol="0">
            <a:spAutoFit/>
          </a:bodyPr>
          <a:lstStyle/>
          <a:p>
            <a:r>
              <a:rPr lang="en-US" sz="3200" dirty="0">
                <a:solidFill>
                  <a:srgbClr val="FFC000"/>
                </a:solidFill>
                <a:latin typeface="+mj-lt"/>
              </a:rPr>
              <a:t>Lusts</a:t>
            </a:r>
            <a:r>
              <a:rPr lang="en-US" sz="3200" dirty="0">
                <a:latin typeface="+mj-lt"/>
              </a:rPr>
              <a:t> ~ </a:t>
            </a:r>
            <a:r>
              <a:rPr lang="en-US" sz="3200" b="1" i="1" dirty="0" err="1" smtClean="0">
                <a:solidFill>
                  <a:srgbClr val="FFC000"/>
                </a:solidFill>
              </a:rPr>
              <a:t>epithumia</a:t>
            </a:r>
            <a:r>
              <a:rPr lang="en-US" sz="3200" b="1" i="1" dirty="0" smtClean="0">
                <a:solidFill>
                  <a:srgbClr val="FFC000"/>
                </a:solidFill>
              </a:rPr>
              <a:t> </a:t>
            </a:r>
            <a:r>
              <a:rPr lang="en-US" sz="3200" i="1" dirty="0">
                <a:latin typeface="+mj-lt"/>
              </a:rPr>
              <a:t>– to burn upon</a:t>
            </a:r>
            <a:endParaRPr lang="en-US" sz="3200" b="1" dirty="0">
              <a:solidFill>
                <a:srgbClr val="FFC000"/>
              </a:solidFill>
              <a:latin typeface="+mj-lt"/>
            </a:endParaRP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793436287"/>
      </p:ext>
    </p:extLst>
  </p:cSld>
  <p:clrMapOvr>
    <a:masterClrMapping/>
  </p:clrMapOvr>
  <p:transition spd="slow">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4614827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262979"/>
          </a:xfrm>
          <a:prstGeom prst="rect">
            <a:avLst/>
          </a:prstGeom>
          <a:noFill/>
        </p:spPr>
        <p:txBody>
          <a:bodyPr wrap="square" rtlCol="0">
            <a:spAutoFit/>
          </a:bodyPr>
          <a:lstStyle/>
          <a:p>
            <a:r>
              <a:rPr lang="en-US" sz="2800" dirty="0">
                <a:latin typeface="+mj-lt"/>
              </a:rPr>
              <a:t>"God dwells in a different realm. 'The foolishness of God is higher than human wisdom, and the weakness of God is stronger than human strength' </a:t>
            </a:r>
            <a:r>
              <a:rPr lang="en-US" sz="2800" dirty="0">
                <a:solidFill>
                  <a:srgbClr val="FFC000"/>
                </a:solidFill>
                <a:latin typeface="+mj-lt"/>
              </a:rPr>
              <a:t>(1 Cor. 1:25)</a:t>
            </a:r>
            <a:r>
              <a:rPr lang="en-US" sz="2800" dirty="0">
                <a:latin typeface="+mj-lt"/>
              </a:rPr>
              <a:t>. He occupies another dimension. 'My thoughts are not like your thoughts. Your ways are not like my ways. Just as the heavens are higher than the earth, so are my ways higher than your ways and my thoughts higher than your thoughts' </a:t>
            </a:r>
            <a:r>
              <a:rPr lang="en-US" sz="2800" dirty="0">
                <a:solidFill>
                  <a:srgbClr val="FFC000"/>
                </a:solidFill>
                <a:latin typeface="+mj-lt"/>
              </a:rPr>
              <a:t>(Is. 55:8-9)</a:t>
            </a:r>
            <a:r>
              <a:rPr lang="en-US" sz="2800" dirty="0">
                <a:latin typeface="+mj-lt"/>
              </a:rPr>
              <a:t>.</a:t>
            </a:r>
          </a:p>
          <a:p>
            <a:r>
              <a:rPr lang="en-US" sz="2800" dirty="0">
                <a:latin typeface="+mj-lt"/>
              </a:rPr>
              <a:t>Make special note of the word </a:t>
            </a:r>
            <a:r>
              <a:rPr lang="en-US" sz="2800" i="1" dirty="0">
                <a:latin typeface="+mj-lt"/>
              </a:rPr>
              <a:t>like</a:t>
            </a:r>
            <a:r>
              <a:rPr lang="en-US" sz="2800" dirty="0">
                <a:latin typeface="+mj-lt"/>
              </a:rPr>
              <a:t>. God’s thoughts are not our thoughts, nor are </a:t>
            </a:r>
            <a:r>
              <a:rPr lang="en-US" sz="2800" dirty="0" smtClean="0">
                <a:latin typeface="+mj-lt"/>
              </a:rPr>
              <a:t>they</a:t>
            </a:r>
            <a:endParaRPr lang="en-US" sz="2700" dirty="0">
              <a:solidFill>
                <a:srgbClr val="FFC000"/>
              </a:solidFill>
              <a:latin typeface="+mj-lt"/>
            </a:endParaRP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970028989"/>
      </p:ext>
    </p:extLst>
  </p:cSld>
  <p:clrMapOvr>
    <a:masterClrMapping/>
  </p:clrMapOvr>
  <p:transition spd="slow">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
        <p:nvSpPr>
          <p:cNvPr id="7" name="TextBox 6"/>
          <p:cNvSpPr txBox="1"/>
          <p:nvPr/>
        </p:nvSpPr>
        <p:spPr>
          <a:xfrm>
            <a:off x="609600" y="909221"/>
            <a:ext cx="8001000" cy="5262979"/>
          </a:xfrm>
          <a:prstGeom prst="rect">
            <a:avLst/>
          </a:prstGeom>
          <a:noFill/>
        </p:spPr>
        <p:txBody>
          <a:bodyPr wrap="square" rtlCol="0">
            <a:spAutoFit/>
          </a:bodyPr>
          <a:lstStyle/>
          <a:p>
            <a:r>
              <a:rPr lang="en-US" sz="2800" dirty="0" smtClean="0">
                <a:latin typeface="+mj-lt"/>
              </a:rPr>
              <a:t>even </a:t>
            </a:r>
            <a:r>
              <a:rPr lang="en-US" sz="2800" dirty="0">
                <a:latin typeface="+mj-lt"/>
              </a:rPr>
              <a:t>like ours. We aren’t even in the same neighborhood. We’re thinking, Preserve the body; He’s thinking Save the soul. We dream of a pay raise He dreams of raising the dead. We avoid pain and seek peace. God uses pain to bring peace. 'I’m going to live before I die,' we resolve. 'Die so you can live,' He instructs. We love what rusts. He loves what endures. We rejoice at our successes. He rejoices at our confessions. We show our children the Nike star with the million-dollar smile and say, 'Be like Mike.' God points to </a:t>
            </a:r>
            <a:r>
              <a:rPr lang="en-US" sz="2800" dirty="0" smtClean="0">
                <a:latin typeface="+mj-lt"/>
              </a:rPr>
              <a:t>the </a:t>
            </a:r>
            <a:r>
              <a:rPr lang="en-US" sz="2800" dirty="0">
                <a:latin typeface="+mj-lt"/>
              </a:rPr>
              <a:t>crucified </a:t>
            </a:r>
            <a:r>
              <a:rPr lang="en-US" sz="2800" dirty="0" smtClean="0">
                <a:latin typeface="+mj-lt"/>
              </a:rPr>
              <a:t> </a:t>
            </a:r>
            <a:endParaRPr lang="en-US" sz="2700" dirty="0">
              <a:solidFill>
                <a:srgbClr val="FFC000"/>
              </a:solidFill>
              <a:latin typeface="+mj-lt"/>
            </a:endParaRPr>
          </a:p>
        </p:txBody>
      </p:sp>
    </p:spTree>
    <p:extLst>
      <p:ext uri="{BB962C8B-B14F-4D97-AF65-F5344CB8AC3E}">
        <p14:creationId xmlns:p14="http://schemas.microsoft.com/office/powerpoint/2010/main" xmlns="" val="2325378203"/>
      </p:ext>
    </p:extLst>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09600" y="914400"/>
            <a:ext cx="8001000" cy="3970318"/>
          </a:xfrm>
          <a:prstGeom prst="rect">
            <a:avLst/>
          </a:prstGeom>
          <a:noFill/>
        </p:spPr>
        <p:txBody>
          <a:bodyPr wrap="square" rtlCol="0">
            <a:spAutoFit/>
          </a:bodyPr>
          <a:lstStyle/>
          <a:p>
            <a:r>
              <a:rPr lang="en-US" sz="2800" dirty="0" smtClean="0">
                <a:latin typeface="+mj-lt"/>
              </a:rPr>
              <a:t>carpenter </a:t>
            </a:r>
            <a:r>
              <a:rPr lang="en-US" sz="2800" dirty="0">
                <a:latin typeface="+mj-lt"/>
              </a:rPr>
              <a:t>with bloody lips and a torn side and says, 'Be like Christ.'</a:t>
            </a:r>
          </a:p>
          <a:p>
            <a:r>
              <a:rPr lang="en-US" sz="2800" dirty="0">
                <a:latin typeface="+mj-lt"/>
              </a:rPr>
              <a:t>Our thoughts are not like God’s thoughts. Our ways are not like His ways. He has a different agenda. He dwells in a different dimension. He lives on another plane. And that plane is named in the first phrase of the Lord’s prayer, 'Our Father who is in heaven</a:t>
            </a:r>
            <a:r>
              <a:rPr lang="en-US" sz="2800" dirty="0" smtClean="0">
                <a:latin typeface="+mj-lt"/>
              </a:rPr>
              <a:t>.'" </a:t>
            </a:r>
            <a:r>
              <a:rPr lang="en-US" sz="2800" dirty="0">
                <a:solidFill>
                  <a:srgbClr val="FFC000"/>
                </a:solidFill>
                <a:latin typeface="+mj-lt"/>
              </a:rPr>
              <a:t>– Max </a:t>
            </a:r>
            <a:r>
              <a:rPr lang="en-US" sz="2800" dirty="0" err="1">
                <a:solidFill>
                  <a:srgbClr val="FFC000"/>
                </a:solidFill>
                <a:latin typeface="+mj-lt"/>
              </a:rPr>
              <a:t>Lucado</a:t>
            </a:r>
            <a:r>
              <a:rPr lang="en-US" sz="2800" dirty="0">
                <a:solidFill>
                  <a:srgbClr val="FFC000"/>
                </a:solidFill>
                <a:latin typeface="+mj-lt"/>
              </a:rPr>
              <a:t>, </a:t>
            </a:r>
            <a:r>
              <a:rPr lang="en-US" sz="2800" i="1" dirty="0">
                <a:solidFill>
                  <a:srgbClr val="FFC000"/>
                </a:solidFill>
                <a:latin typeface="+mj-lt"/>
              </a:rPr>
              <a:t>For These Tough Times</a:t>
            </a:r>
            <a:endParaRPr lang="en-US" sz="2800" dirty="0">
              <a:solidFill>
                <a:srgbClr val="FFC000"/>
              </a:solidFill>
              <a:latin typeface="+mj-lt"/>
            </a:endParaRP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3907539543"/>
      </p:ext>
    </p:extLst>
  </p:cSld>
  <p:clrMapOvr>
    <a:masterClrMapping/>
  </p:clrMapOvr>
  <p:transition spd="med">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8856301"/>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
        <p:nvSpPr>
          <p:cNvPr id="6" name="TextBox 4"/>
          <p:cNvSpPr txBox="1"/>
          <p:nvPr/>
        </p:nvSpPr>
        <p:spPr>
          <a:xfrm>
            <a:off x="578757" y="881874"/>
            <a:ext cx="8001000"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i="1" dirty="0" smtClean="0">
                <a:solidFill>
                  <a:srgbClr val="FFC000"/>
                </a:solidFill>
              </a:rPr>
              <a:t>Bar-mitzvah</a:t>
            </a:r>
            <a:r>
              <a:rPr lang="en-US" sz="3200" dirty="0" smtClean="0">
                <a:latin typeface="+mj-lt"/>
              </a:rPr>
              <a:t> ~ Son of the Covenant </a:t>
            </a:r>
            <a:endParaRPr lang="en-US" sz="2800" dirty="0">
              <a:solidFill>
                <a:srgbClr val="FFC000"/>
              </a:solidFill>
              <a:latin typeface="+mj-lt"/>
            </a:endParaRPr>
          </a:p>
        </p:txBody>
      </p:sp>
      <p:sp>
        <p:nvSpPr>
          <p:cNvPr id="10" name="TextBox 5"/>
          <p:cNvSpPr txBox="1"/>
          <p:nvPr/>
        </p:nvSpPr>
        <p:spPr>
          <a:xfrm>
            <a:off x="578757" y="1454613"/>
            <a:ext cx="2971800"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i="1" dirty="0" smtClean="0">
                <a:solidFill>
                  <a:srgbClr val="FFC000"/>
                </a:solidFill>
              </a:rPr>
              <a:t>Toga </a:t>
            </a:r>
            <a:r>
              <a:rPr lang="en-US" sz="3200" b="1" i="1" dirty="0" err="1" smtClean="0">
                <a:solidFill>
                  <a:srgbClr val="FFC000"/>
                </a:solidFill>
              </a:rPr>
              <a:t>praetexta</a:t>
            </a:r>
            <a:endParaRPr lang="en-US" sz="2800" b="1" i="1" dirty="0">
              <a:solidFill>
                <a:srgbClr val="FFC000"/>
              </a:solidFill>
            </a:endParaRPr>
          </a:p>
        </p:txBody>
      </p:sp>
      <p:sp>
        <p:nvSpPr>
          <p:cNvPr id="11" name="Right Arrow 10"/>
          <p:cNvSpPr/>
          <p:nvPr/>
        </p:nvSpPr>
        <p:spPr>
          <a:xfrm>
            <a:off x="3470727" y="1429656"/>
            <a:ext cx="838200" cy="594955"/>
          </a:xfrm>
          <a:prstGeom prst="rightArrow">
            <a:avLst/>
          </a:prstGeom>
          <a:solidFill>
            <a:srgbClr val="FFC000"/>
          </a:solidFill>
          <a:ln>
            <a:solidFill>
              <a:srgbClr val="FFC000"/>
            </a:solid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FFC000"/>
              </a:solidFill>
            </a:endParaRPr>
          </a:p>
        </p:txBody>
      </p:sp>
      <p:sp>
        <p:nvSpPr>
          <p:cNvPr id="12" name="TextBox 9"/>
          <p:cNvSpPr txBox="1"/>
          <p:nvPr/>
        </p:nvSpPr>
        <p:spPr>
          <a:xfrm>
            <a:off x="4464957" y="1444433"/>
            <a:ext cx="2971800" cy="58477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b="1" i="1" dirty="0" smtClean="0">
                <a:solidFill>
                  <a:srgbClr val="FFC000"/>
                </a:solidFill>
              </a:rPr>
              <a:t>Toga </a:t>
            </a:r>
            <a:r>
              <a:rPr lang="en-US" sz="3200" b="1" i="1" dirty="0" err="1" smtClean="0">
                <a:solidFill>
                  <a:srgbClr val="FFC000"/>
                </a:solidFill>
              </a:rPr>
              <a:t>virilis</a:t>
            </a:r>
            <a:endParaRPr lang="en-US" sz="2800" b="1" i="1" dirty="0">
              <a:solidFill>
                <a:srgbClr val="FFC000"/>
              </a:solidFill>
            </a:endParaRPr>
          </a:p>
        </p:txBody>
      </p:sp>
    </p:spTree>
    <p:extLst>
      <p:ext uri="{BB962C8B-B14F-4D97-AF65-F5344CB8AC3E}">
        <p14:creationId xmlns:p14="http://schemas.microsoft.com/office/powerpoint/2010/main" xmlns="" val="2229245091"/>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ppt_y</p:attrName>
                                        </p:attrNameLst>
                                      </p:cBhvr>
                                      <p:tavLst>
                                        <p:tav tm="0">
                                          <p:val>
                                            <p:strVal val="#ppt_y+#ppt_h*1.125000"/>
                                          </p:val>
                                        </p:tav>
                                        <p:tav tm="100000">
                                          <p:val>
                                            <p:strVal val="#ppt_y"/>
                                          </p:val>
                                        </p:tav>
                                      </p:tavLst>
                                    </p:anim>
                                    <p:animEffect transition="in" filter="wipe(up)">
                                      <p:cBhvr>
                                        <p:cTn id="8" dur="500"/>
                                        <p:tgtEl>
                                          <p:spTgt spid="10"/>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8"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p:tgtEl>
                                          <p:spTgt spid="11"/>
                                        </p:tgtEl>
                                        <p:attrNameLst>
                                          <p:attrName>ppt_x</p:attrName>
                                        </p:attrNameLst>
                                      </p:cBhvr>
                                      <p:tavLst>
                                        <p:tav tm="0">
                                          <p:val>
                                            <p:strVal val="#ppt_x-#ppt_w*1.125000"/>
                                          </p:val>
                                        </p:tav>
                                        <p:tav tm="100000">
                                          <p:val>
                                            <p:strVal val="#ppt_x"/>
                                          </p:val>
                                        </p:tav>
                                      </p:tavLst>
                                    </p:anim>
                                    <p:animEffect transition="in" filter="wipe(right)">
                                      <p:cBhvr>
                                        <p:cTn id="14" dur="500"/>
                                        <p:tgtEl>
                                          <p:spTgt spid="11"/>
                                        </p:tgtEl>
                                      </p:cBhvr>
                                    </p:animEffect>
                                  </p:childTnLst>
                                </p:cTn>
                              </p:par>
                            </p:childTnLst>
                          </p:cTn>
                        </p:par>
                        <p:par>
                          <p:cTn id="15" fill="hold">
                            <p:stCondLst>
                              <p:cond delay="500"/>
                            </p:stCondLst>
                            <p:childTnLst>
                              <p:par>
                                <p:cTn id="16" presetID="12" presetClass="entr" presetSubtype="4"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p:tgtEl>
                                          <p:spTgt spid="12"/>
                                        </p:tgtEl>
                                        <p:attrNameLst>
                                          <p:attrName>ppt_y</p:attrName>
                                        </p:attrNameLst>
                                      </p:cBhvr>
                                      <p:tavLst>
                                        <p:tav tm="0">
                                          <p:val>
                                            <p:strVal val="#ppt_y+#ppt_h*1.125000"/>
                                          </p:val>
                                        </p:tav>
                                        <p:tav tm="100000">
                                          <p:val>
                                            <p:strVal val="#ppt_y"/>
                                          </p:val>
                                        </p:tav>
                                      </p:tavLst>
                                    </p:anim>
                                    <p:animEffect transition="in" filter="wipe(up)">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435458890"/>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
        <p:nvSpPr>
          <p:cNvPr id="6" name="TextBox 4"/>
          <p:cNvSpPr txBox="1"/>
          <p:nvPr/>
        </p:nvSpPr>
        <p:spPr>
          <a:xfrm>
            <a:off x="578757" y="881874"/>
            <a:ext cx="8001000" cy="10772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dirty="0">
                <a:latin typeface="+mj-lt"/>
              </a:rPr>
              <a:t>They hauled him, trembling, to the Judgment Seat.</a:t>
            </a:r>
            <a:endParaRPr lang="en-US" sz="2800" dirty="0">
              <a:solidFill>
                <a:srgbClr val="FFC000"/>
              </a:solidFill>
              <a:latin typeface="+mj-lt"/>
            </a:endParaRPr>
          </a:p>
        </p:txBody>
      </p:sp>
      <p:sp>
        <p:nvSpPr>
          <p:cNvPr id="7" name="TextBox 4"/>
          <p:cNvSpPr txBox="1"/>
          <p:nvPr/>
        </p:nvSpPr>
        <p:spPr>
          <a:xfrm>
            <a:off x="581029" y="1921394"/>
            <a:ext cx="8001000" cy="10772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dirty="0">
                <a:latin typeface="+mj-lt"/>
              </a:rPr>
              <a:t>"O Lord, behold the man who made the nails that pierced Thy feet!"</a:t>
            </a:r>
          </a:p>
        </p:txBody>
      </p:sp>
      <p:sp>
        <p:nvSpPr>
          <p:cNvPr id="9" name="TextBox 4"/>
          <p:cNvSpPr txBox="1"/>
          <p:nvPr/>
        </p:nvSpPr>
        <p:spPr>
          <a:xfrm>
            <a:off x="568656" y="2961382"/>
            <a:ext cx="8001000" cy="10772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dirty="0">
                <a:latin typeface="+mj-lt"/>
              </a:rPr>
              <a:t>The Master laid a thin, scarred hand upon the shame-bowed head.</a:t>
            </a:r>
          </a:p>
        </p:txBody>
      </p:sp>
      <p:sp>
        <p:nvSpPr>
          <p:cNvPr id="13" name="TextBox 4"/>
          <p:cNvSpPr txBox="1"/>
          <p:nvPr/>
        </p:nvSpPr>
        <p:spPr>
          <a:xfrm>
            <a:off x="568656" y="3979278"/>
            <a:ext cx="8001000" cy="107721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200" dirty="0" smtClean="0">
                <a:latin typeface="+mj-lt"/>
              </a:rPr>
              <a:t>"They were good nails," He said. </a:t>
            </a:r>
            <a:r>
              <a:rPr lang="en-US" sz="3200" dirty="0" smtClean="0">
                <a:solidFill>
                  <a:srgbClr val="FFC000"/>
                </a:solidFill>
                <a:latin typeface="+mj-lt"/>
              </a:rPr>
              <a:t>– Kenneth W. Porter</a:t>
            </a:r>
            <a:endParaRPr lang="en-US" sz="3200" dirty="0">
              <a:solidFill>
                <a:srgbClr val="FFC000"/>
              </a:solidFill>
              <a:latin typeface="+mj-lt"/>
            </a:endParaRPr>
          </a:p>
        </p:txBody>
      </p:sp>
    </p:spTree>
    <p:extLst>
      <p:ext uri="{BB962C8B-B14F-4D97-AF65-F5344CB8AC3E}">
        <p14:creationId xmlns:p14="http://schemas.microsoft.com/office/powerpoint/2010/main" xmlns="" val="2198013968"/>
      </p:ext>
    </p:extLst>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p:tgtEl>
                                          <p:spTgt spid="7"/>
                                        </p:tgtEl>
                                        <p:attrNameLst>
                                          <p:attrName>ppt_y</p:attrName>
                                        </p:attrNameLst>
                                      </p:cBhvr>
                                      <p:tavLst>
                                        <p:tav tm="0">
                                          <p:val>
                                            <p:strVal val="#ppt_y+#ppt_h*1.125000"/>
                                          </p:val>
                                        </p:tav>
                                        <p:tav tm="100000">
                                          <p:val>
                                            <p:strVal val="#ppt_y"/>
                                          </p:val>
                                        </p:tav>
                                      </p:tavLst>
                                    </p:anim>
                                    <p:animEffect transition="in" filter="wipe(up)">
                                      <p:cBhvr>
                                        <p:cTn id="8" dur="500"/>
                                        <p:tgtEl>
                                          <p:spTgt spid="7"/>
                                        </p:tgtEl>
                                      </p:cBhvr>
                                    </p:animEffect>
                                  </p:childTnLst>
                                </p:cTn>
                              </p:par>
                            </p:childTnLst>
                          </p:cTn>
                        </p:par>
                        <p:par>
                          <p:cTn id="9" fill="hold">
                            <p:stCondLst>
                              <p:cond delay="500"/>
                            </p:stCondLst>
                            <p:childTnLst>
                              <p:par>
                                <p:cTn id="10" presetID="9" presetClass="emph" presetSubtype="0" grpId="0" nodeType="afterEffect">
                                  <p:stCondLst>
                                    <p:cond delay="0"/>
                                  </p:stCondLst>
                                  <p:childTnLst>
                                    <p:set>
                                      <p:cBhvr rctx="PPT">
                                        <p:cTn id="11" dur="indefinite"/>
                                        <p:tgtEl>
                                          <p:spTgt spid="6"/>
                                        </p:tgtEl>
                                        <p:attrNameLst>
                                          <p:attrName>style.opacity</p:attrName>
                                        </p:attrNameLst>
                                      </p:cBhvr>
                                      <p:to>
                                        <p:strVal val="0.5"/>
                                      </p:to>
                                    </p:set>
                                    <p:animEffect filter="image" prLst="opacity: 0.5">
                                      <p:cBhvr rctx="IE">
                                        <p:cTn id="12" dur="indefinite"/>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p:tgtEl>
                                          <p:spTgt spid="9"/>
                                        </p:tgtEl>
                                        <p:attrNameLst>
                                          <p:attrName>ppt_y</p:attrName>
                                        </p:attrNameLst>
                                      </p:cBhvr>
                                      <p:tavLst>
                                        <p:tav tm="0">
                                          <p:val>
                                            <p:strVal val="#ppt_y+#ppt_h*1.125000"/>
                                          </p:val>
                                        </p:tav>
                                        <p:tav tm="100000">
                                          <p:val>
                                            <p:strVal val="#ppt_y"/>
                                          </p:val>
                                        </p:tav>
                                      </p:tavLst>
                                    </p:anim>
                                    <p:animEffect transition="in" filter="wipe(up)">
                                      <p:cBhvr>
                                        <p:cTn id="18" dur="500"/>
                                        <p:tgtEl>
                                          <p:spTgt spid="9"/>
                                        </p:tgtEl>
                                      </p:cBhvr>
                                    </p:animEffect>
                                  </p:childTnLst>
                                </p:cTn>
                              </p:par>
                            </p:childTnLst>
                          </p:cTn>
                        </p:par>
                        <p:par>
                          <p:cTn id="19" fill="hold">
                            <p:stCondLst>
                              <p:cond delay="500"/>
                            </p:stCondLst>
                            <p:childTnLst>
                              <p:par>
                                <p:cTn id="20" presetID="9" presetClass="emph" presetSubtype="0" grpId="1" nodeType="afterEffect">
                                  <p:stCondLst>
                                    <p:cond delay="0"/>
                                  </p:stCondLst>
                                  <p:childTnLst>
                                    <p:set>
                                      <p:cBhvr rctx="PPT">
                                        <p:cTn id="21" dur="indefinite"/>
                                        <p:tgtEl>
                                          <p:spTgt spid="7"/>
                                        </p:tgtEl>
                                        <p:attrNameLst>
                                          <p:attrName>style.opacity</p:attrName>
                                        </p:attrNameLst>
                                      </p:cBhvr>
                                      <p:to>
                                        <p:strVal val="0.5"/>
                                      </p:to>
                                    </p:set>
                                    <p:animEffect filter="image" prLst="opacity: 0.5">
                                      <p:cBhvr rctx="IE">
                                        <p:cTn id="22" dur="indefinite"/>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p:tgtEl>
                                          <p:spTgt spid="13"/>
                                        </p:tgtEl>
                                        <p:attrNameLst>
                                          <p:attrName>ppt_y</p:attrName>
                                        </p:attrNameLst>
                                      </p:cBhvr>
                                      <p:tavLst>
                                        <p:tav tm="0">
                                          <p:val>
                                            <p:strVal val="#ppt_y+#ppt_h*1.125000"/>
                                          </p:val>
                                        </p:tav>
                                        <p:tav tm="100000">
                                          <p:val>
                                            <p:strVal val="#ppt_y"/>
                                          </p:val>
                                        </p:tav>
                                      </p:tavLst>
                                    </p:anim>
                                    <p:animEffect transition="in" filter="wipe(up)">
                                      <p:cBhvr>
                                        <p:cTn id="28" dur="500"/>
                                        <p:tgtEl>
                                          <p:spTgt spid="13"/>
                                        </p:tgtEl>
                                      </p:cBhvr>
                                    </p:animEffect>
                                  </p:childTnLst>
                                </p:cTn>
                              </p:par>
                            </p:childTnLst>
                          </p:cTn>
                        </p:par>
                        <p:par>
                          <p:cTn id="29" fill="hold">
                            <p:stCondLst>
                              <p:cond delay="500"/>
                            </p:stCondLst>
                            <p:childTnLst>
                              <p:par>
                                <p:cTn id="30" presetID="9" presetClass="emph" presetSubtype="0" grpId="1" nodeType="afterEffect">
                                  <p:stCondLst>
                                    <p:cond delay="0"/>
                                  </p:stCondLst>
                                  <p:childTnLst>
                                    <p:set>
                                      <p:cBhvr rctx="PPT">
                                        <p:cTn id="31" dur="indefinite"/>
                                        <p:tgtEl>
                                          <p:spTgt spid="9"/>
                                        </p:tgtEl>
                                        <p:attrNameLst>
                                          <p:attrName>style.opacity</p:attrName>
                                        </p:attrNameLst>
                                      </p:cBhvr>
                                      <p:to>
                                        <p:strVal val="0.5"/>
                                      </p:to>
                                    </p:set>
                                    <p:animEffect filter="image" prLst="opacity: 0.5">
                                      <p:cBhvr rctx="IE">
                                        <p:cTn id="32"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9" grpId="0"/>
      <p:bldP spid="9" grpId="1"/>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996286103"/>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585323"/>
          </a:xfrm>
          <a:prstGeom prst="rect">
            <a:avLst/>
          </a:prstGeom>
          <a:noFill/>
        </p:spPr>
        <p:txBody>
          <a:bodyPr wrap="square" rtlCol="0">
            <a:spAutoFit/>
          </a:bodyPr>
          <a:lstStyle/>
          <a:p>
            <a:r>
              <a:rPr lang="en-US" sz="2700" dirty="0">
                <a:latin typeface="+mj-lt"/>
              </a:rPr>
              <a:t>Eph. 2:219-20 ~ </a:t>
            </a:r>
            <a:r>
              <a:rPr lang="en-US" sz="2700" baseline="30000" dirty="0">
                <a:latin typeface="+mj-lt"/>
              </a:rPr>
              <a:t>19</a:t>
            </a:r>
            <a:r>
              <a:rPr lang="en-US" sz="2700" dirty="0">
                <a:latin typeface="+mj-lt"/>
              </a:rPr>
              <a:t> </a:t>
            </a:r>
            <a:r>
              <a:rPr lang="en-US" sz="2700" dirty="0">
                <a:solidFill>
                  <a:srgbClr val="FFC000"/>
                </a:solidFill>
                <a:latin typeface="+mj-lt"/>
              </a:rPr>
              <a:t>Now, therefore, you are no longer strangers and foreigners, but fellow citizens with the saints and members of the household of God, </a:t>
            </a:r>
            <a:r>
              <a:rPr lang="en-US" sz="2700" baseline="30000" dirty="0">
                <a:latin typeface="+mj-lt"/>
              </a:rPr>
              <a:t>20</a:t>
            </a:r>
            <a:r>
              <a:rPr lang="en-US" sz="2700" dirty="0">
                <a:latin typeface="+mj-lt"/>
              </a:rPr>
              <a:t> </a:t>
            </a:r>
            <a:r>
              <a:rPr lang="en-US" sz="2700" dirty="0">
                <a:solidFill>
                  <a:srgbClr val="FFC000"/>
                </a:solidFill>
                <a:latin typeface="+mj-lt"/>
              </a:rPr>
              <a:t>having been built on the foundation of the apostles and prophets, Jesus Christ Himself being the chief </a:t>
            </a:r>
            <a:r>
              <a:rPr lang="en-US" sz="2700" i="1" dirty="0">
                <a:solidFill>
                  <a:srgbClr val="FFC000"/>
                </a:solidFill>
                <a:latin typeface="+mj-lt"/>
              </a:rPr>
              <a:t>cornerstone</a:t>
            </a:r>
            <a:r>
              <a:rPr lang="en-US" sz="2700" dirty="0">
                <a:solidFill>
                  <a:srgbClr val="FFC000"/>
                </a:solidFill>
                <a:latin typeface="+mj-lt"/>
              </a:rPr>
              <a:t>,</a:t>
            </a:r>
          </a:p>
        </p:txBody>
      </p:sp>
      <p:sp>
        <p:nvSpPr>
          <p:cNvPr id="6" name="TextBox 5"/>
          <p:cNvSpPr txBox="1"/>
          <p:nvPr/>
        </p:nvSpPr>
        <p:spPr>
          <a:xfrm>
            <a:off x="609600" y="3447144"/>
            <a:ext cx="8001000" cy="2677656"/>
          </a:xfrm>
          <a:prstGeom prst="rect">
            <a:avLst/>
          </a:prstGeom>
          <a:noFill/>
        </p:spPr>
        <p:txBody>
          <a:bodyPr wrap="square" rtlCol="0">
            <a:spAutoFit/>
          </a:bodyPr>
          <a:lstStyle/>
          <a:p>
            <a:r>
              <a:rPr lang="en-US" sz="2700" dirty="0">
                <a:latin typeface="+mj-lt"/>
              </a:rPr>
              <a:t>2 Pet. 2:1 ~ </a:t>
            </a:r>
            <a:r>
              <a:rPr lang="en-US" sz="2700" dirty="0">
                <a:solidFill>
                  <a:srgbClr val="FFC000"/>
                </a:solidFill>
                <a:latin typeface="+mj-lt"/>
              </a:rPr>
              <a:t>But there were also false prophets among the people, even as there will be false teachers among you, who will secretly bring in destructive heresies, even denying the Lord who bought them, </a:t>
            </a:r>
            <a:r>
              <a:rPr lang="en-US" sz="2700" i="1" dirty="0">
                <a:solidFill>
                  <a:srgbClr val="FFC000"/>
                </a:solidFill>
                <a:latin typeface="+mj-lt"/>
              </a:rPr>
              <a:t>and</a:t>
            </a:r>
            <a:r>
              <a:rPr lang="en-US" sz="2700" dirty="0">
                <a:solidFill>
                  <a:srgbClr val="FFC000"/>
                </a:solidFill>
                <a:latin typeface="+mj-lt"/>
              </a:rPr>
              <a:t> bring on themselves swift destruction.</a:t>
            </a: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5"/>
                                        </p:tgtEl>
                                        <p:attrNameLst>
                                          <p:attrName>style.opacity</p:attrName>
                                        </p:attrNameLst>
                                      </p:cBhvr>
                                      <p:to>
                                        <p:strVal val="0.5"/>
                                      </p:to>
                                    </p:set>
                                    <p:animEffect filter="image" prLst="opacity: 0.5">
                                      <p:cBhvr rctx="IE">
                                        <p:cTn id="11"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2246769"/>
          </a:xfrm>
          <a:prstGeom prst="rect">
            <a:avLst/>
          </a:prstGeom>
          <a:noFill/>
        </p:spPr>
        <p:txBody>
          <a:bodyPr wrap="square" rtlCol="0">
            <a:spAutoFit/>
          </a:bodyPr>
          <a:lstStyle/>
          <a:p>
            <a:r>
              <a:rPr lang="en-US" sz="2800" dirty="0">
                <a:solidFill>
                  <a:schemeClr val="bg1"/>
                </a:solidFill>
                <a:latin typeface="+mj-lt"/>
              </a:rPr>
              <a:t>Philips ~ </a:t>
            </a:r>
            <a:r>
              <a:rPr lang="en-US" sz="2800" dirty="0">
                <a:solidFill>
                  <a:srgbClr val="FFC000"/>
                </a:solidFill>
                <a:latin typeface="+mj-lt"/>
              </a:rPr>
              <a:t>His "gifts unto men" were varied. Some he made his messengers, some prophets, some preachers of the gospel; to some he gave the power to guide and teach his people.</a:t>
            </a: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055258109"/>
      </p:ext>
    </p:extLst>
  </p:cSld>
  <p:clrMapOvr>
    <a:masterClrMapping/>
  </p:clrMapOvr>
  <p:transition spd="slow">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423781991"/>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5016758"/>
          </a:xfrm>
          <a:prstGeom prst="rect">
            <a:avLst/>
          </a:prstGeom>
          <a:noFill/>
        </p:spPr>
        <p:txBody>
          <a:bodyPr wrap="square" rtlCol="0">
            <a:spAutoFit/>
          </a:bodyPr>
          <a:lstStyle/>
          <a:p>
            <a:r>
              <a:rPr lang="en-US" sz="3200" dirty="0">
                <a:latin typeface="+mj-lt"/>
              </a:rPr>
              <a:t>Rom. 12:1-2 ~ </a:t>
            </a:r>
            <a:r>
              <a:rPr lang="en-US" sz="3200" baseline="30000" dirty="0">
                <a:latin typeface="+mj-lt"/>
              </a:rPr>
              <a:t>1</a:t>
            </a:r>
            <a:r>
              <a:rPr lang="en-US" sz="3200" dirty="0">
                <a:latin typeface="+mj-lt"/>
              </a:rPr>
              <a:t> </a:t>
            </a:r>
            <a:r>
              <a:rPr lang="en-US" sz="3200" dirty="0">
                <a:solidFill>
                  <a:srgbClr val="FFC000"/>
                </a:solidFill>
                <a:latin typeface="+mj-lt"/>
              </a:rPr>
              <a:t>I beseech you therefore, brethren, by the mercies of God, that you present your bodies a living sacrifice, holy, acceptable to God, </a:t>
            </a:r>
            <a:r>
              <a:rPr lang="en-US" sz="3200" i="1" dirty="0">
                <a:solidFill>
                  <a:srgbClr val="FFC000"/>
                </a:solidFill>
                <a:latin typeface="+mj-lt"/>
              </a:rPr>
              <a:t>which is</a:t>
            </a:r>
            <a:r>
              <a:rPr lang="en-US" sz="3200" dirty="0">
                <a:solidFill>
                  <a:srgbClr val="FFC000"/>
                </a:solidFill>
                <a:latin typeface="+mj-lt"/>
              </a:rPr>
              <a:t> your reasonable service. </a:t>
            </a:r>
            <a:r>
              <a:rPr lang="en-US" sz="3200" baseline="30000" dirty="0">
                <a:latin typeface="+mj-lt"/>
              </a:rPr>
              <a:t>2</a:t>
            </a:r>
            <a:r>
              <a:rPr lang="en-US" sz="3200" dirty="0">
                <a:latin typeface="+mj-lt"/>
              </a:rPr>
              <a:t> </a:t>
            </a:r>
            <a:r>
              <a:rPr lang="en-US" sz="3200" dirty="0">
                <a:solidFill>
                  <a:srgbClr val="FFC000"/>
                </a:solidFill>
                <a:latin typeface="+mj-lt"/>
              </a:rPr>
              <a:t>And do not be conformed to this world, but be transformed by the renewing of your mind, that you may prove </a:t>
            </a:r>
            <a:r>
              <a:rPr lang="en-US" sz="3200" dirty="0" smtClean="0">
                <a:solidFill>
                  <a:srgbClr val="FFC000"/>
                </a:solidFill>
                <a:latin typeface="+mj-lt"/>
              </a:rPr>
              <a:t>what </a:t>
            </a:r>
            <a:r>
              <a:rPr lang="en-US" sz="3200" i="1" dirty="0">
                <a:solidFill>
                  <a:srgbClr val="FFC000"/>
                </a:solidFill>
                <a:latin typeface="+mj-lt"/>
              </a:rPr>
              <a:t>is</a:t>
            </a:r>
            <a:r>
              <a:rPr lang="en-US" sz="3200" dirty="0">
                <a:solidFill>
                  <a:srgbClr val="FFC000"/>
                </a:solidFill>
                <a:latin typeface="+mj-lt"/>
              </a:rPr>
              <a:t> that good and acceptable and perfect will of God.</a:t>
            </a: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2133878300"/>
      </p:ext>
    </p:extLst>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1992996390"/>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609600" y="914400"/>
            <a:ext cx="8001000" cy="1569660"/>
          </a:xfrm>
          <a:prstGeom prst="rect">
            <a:avLst/>
          </a:prstGeom>
          <a:noFill/>
        </p:spPr>
        <p:txBody>
          <a:bodyPr wrap="square" rtlCol="0">
            <a:spAutoFit/>
          </a:bodyPr>
          <a:lstStyle/>
          <a:p>
            <a:r>
              <a:rPr lang="en-US" sz="3200" dirty="0">
                <a:solidFill>
                  <a:srgbClr val="FFC000"/>
                </a:solidFill>
                <a:latin typeface="+mj-lt"/>
              </a:rPr>
              <a:t>Past feeling </a:t>
            </a:r>
            <a:r>
              <a:rPr lang="en-US" sz="3200" dirty="0">
                <a:latin typeface="+mj-lt"/>
              </a:rPr>
              <a:t>~ </a:t>
            </a:r>
            <a:r>
              <a:rPr lang="en-US" sz="3200" b="1" i="1" dirty="0" err="1">
                <a:solidFill>
                  <a:srgbClr val="FFC000"/>
                </a:solidFill>
              </a:rPr>
              <a:t>apalgeō</a:t>
            </a:r>
            <a:r>
              <a:rPr lang="en-US" sz="3200" dirty="0">
                <a:solidFill>
                  <a:srgbClr val="FFC000"/>
                </a:solidFill>
                <a:latin typeface="+mj-lt"/>
              </a:rPr>
              <a:t> </a:t>
            </a:r>
            <a:r>
              <a:rPr lang="en-US" sz="3200" dirty="0">
                <a:latin typeface="+mj-lt"/>
              </a:rPr>
              <a:t>– </a:t>
            </a:r>
            <a:r>
              <a:rPr lang="en-US" sz="3200" b="1" i="1" dirty="0">
                <a:solidFill>
                  <a:srgbClr val="FFC000"/>
                </a:solidFill>
              </a:rPr>
              <a:t>a</a:t>
            </a:r>
            <a:r>
              <a:rPr lang="en-US" sz="3200" dirty="0">
                <a:latin typeface="+mj-lt"/>
              </a:rPr>
              <a:t>, negative particle; </a:t>
            </a:r>
            <a:r>
              <a:rPr lang="en-US" sz="3200" b="1" i="1" dirty="0" err="1">
                <a:solidFill>
                  <a:srgbClr val="FFC000"/>
                </a:solidFill>
              </a:rPr>
              <a:t>algeō</a:t>
            </a:r>
            <a:r>
              <a:rPr lang="en-US" sz="3200" dirty="0">
                <a:solidFill>
                  <a:srgbClr val="FFC000"/>
                </a:solidFill>
                <a:latin typeface="+mj-lt"/>
              </a:rPr>
              <a:t> </a:t>
            </a:r>
            <a:r>
              <a:rPr lang="en-US" sz="3200" dirty="0">
                <a:latin typeface="+mj-lt"/>
              </a:rPr>
              <a:t>– </a:t>
            </a:r>
            <a:r>
              <a:rPr lang="en-US" sz="3200" i="1" dirty="0">
                <a:latin typeface="+mj-lt"/>
              </a:rPr>
              <a:t>to </a:t>
            </a:r>
            <a:r>
              <a:rPr lang="en-US" sz="3200" i="1" dirty="0" smtClean="0">
                <a:latin typeface="+mj-lt"/>
              </a:rPr>
              <a:t>smart </a:t>
            </a:r>
            <a:r>
              <a:rPr lang="en-US" sz="3200" dirty="0" smtClean="0">
                <a:latin typeface="+mj-lt"/>
              </a:rPr>
              <a:t>… i.e. </a:t>
            </a:r>
            <a:r>
              <a:rPr lang="en-US" sz="3200" i="1" dirty="0" smtClean="0">
                <a:latin typeface="+mj-lt"/>
              </a:rPr>
              <a:t>to be past pain</a:t>
            </a:r>
            <a:endParaRPr lang="en-US" sz="3200" i="1" dirty="0">
              <a:latin typeface="+mj-lt"/>
            </a:endParaRPr>
          </a:p>
        </p:txBody>
      </p:sp>
      <p:sp>
        <p:nvSpPr>
          <p:cNvPr id="8" name="TextBox 7"/>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650866954"/>
      </p:ext>
    </p:extLst>
  </p:cSld>
  <p:clrMapOvr>
    <a:masterClrMapping/>
  </p:clrMapOvr>
  <p:transition spd="slow">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048000" y="6334780"/>
            <a:ext cx="3047999" cy="523220"/>
          </a:xfrm>
          <a:prstGeom prst="rect">
            <a:avLst/>
          </a:prstGeom>
          <a:noFill/>
        </p:spPr>
        <p:txBody>
          <a:bodyPr wrap="square" rtlCol="0">
            <a:spAutoFit/>
          </a:bodyPr>
          <a:lstStyle/>
          <a:p>
            <a:pPr algn="ctr"/>
            <a:r>
              <a:rPr lang="en-US" sz="2800" b="1" dirty="0" smtClean="0">
                <a:solidFill>
                  <a:srgbClr val="000000"/>
                </a:solidFill>
                <a:latin typeface="CrusaderGothic" pitchFamily="2" charset="0"/>
              </a:rPr>
              <a:t>Ephesians 4:11-32</a:t>
            </a:r>
            <a:endParaRPr lang="en-US" sz="2800" b="1" dirty="0">
              <a:solidFill>
                <a:srgbClr val="000000"/>
              </a:solidFill>
              <a:latin typeface="CrusaderGothic" pitchFamily="2" charset="0"/>
            </a:endParaRPr>
          </a:p>
        </p:txBody>
      </p:sp>
    </p:spTree>
    <p:extLst>
      <p:ext uri="{BB962C8B-B14F-4D97-AF65-F5344CB8AC3E}">
        <p14:creationId xmlns:p14="http://schemas.microsoft.com/office/powerpoint/2010/main" xmlns="" val="600665214"/>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Ephesians">
  <a:themeElements>
    <a:clrScheme name="Ephesians">
      <a:dk1>
        <a:srgbClr val="FFFFFF"/>
      </a:dk1>
      <a:lt1>
        <a:sysClr val="window" lastClr="FFFFFF"/>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phesians">
      <a:majorFont>
        <a:latin typeface="Eras Demi ITC"/>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Ephesians</Template>
  <TotalTime>1178</TotalTime>
  <Words>645</Words>
  <Application>Microsoft Office PowerPoint</Application>
  <PresentationFormat>On-screen Show (4:3)</PresentationFormat>
  <Paragraphs>37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Ephesians</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19</cp:revision>
  <dcterms:created xsi:type="dcterms:W3CDTF">2011-06-30T23:09:07Z</dcterms:created>
  <dcterms:modified xsi:type="dcterms:W3CDTF">2011-07-05T17:46:48Z</dcterms:modified>
</cp:coreProperties>
</file>