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57" r:id="rId5"/>
    <p:sldId id="272" r:id="rId6"/>
    <p:sldId id="273" r:id="rId7"/>
    <p:sldId id="269" r:id="rId8"/>
    <p:sldId id="271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968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AD11-A783-4EBF-867C-8CCFA11BAC2E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06939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07282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i="1" dirty="0" err="1">
                <a:solidFill>
                  <a:srgbClr val="FFC000"/>
                </a:solidFill>
              </a:rPr>
              <a:t>hadēs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, not </a:t>
            </a:r>
            <a:r>
              <a:rPr lang="en-US" sz="3200" b="1" i="1">
                <a:solidFill>
                  <a:srgbClr val="FFC000"/>
                </a:solidFill>
              </a:rPr>
              <a:t>hell</a:t>
            </a:r>
            <a:r>
              <a:rPr lang="en-US" sz="320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smtClean="0">
                <a:solidFill>
                  <a:schemeClr val="bg1"/>
                </a:solidFill>
                <a:latin typeface="+mj-lt"/>
              </a:rPr>
              <a:t>(as in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KJV, NIV)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09600" y="1585452"/>
            <a:ext cx="1371600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066800"/>
            <a:ext cx="8153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+mj-lt"/>
              </a:rPr>
              <a:t>Luke </a:t>
            </a:r>
            <a:r>
              <a:rPr lang="en-US" sz="3200" smtClean="0">
                <a:latin typeface="+mj-lt"/>
              </a:rPr>
              <a:t>16:23 </a:t>
            </a:r>
            <a:r>
              <a:rPr lang="en-US" sz="3200" dirty="0">
                <a:latin typeface="+mj-lt"/>
              </a:rPr>
              <a:t>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And being in torments in Hades, he lifted up his eyes and saw Abraham afar off, and Lazarus in his bosom.</a:t>
            </a:r>
          </a:p>
        </p:txBody>
      </p:sp>
    </p:spTree>
    <p:extLst>
      <p:ext uri="{BB962C8B-B14F-4D97-AF65-F5344CB8AC3E}">
        <p14:creationId xmlns:p14="http://schemas.microsoft.com/office/powerpoint/2010/main" xmlns="" val="226871354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7399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14400" y="1000224"/>
            <a:ext cx="6477000" cy="4899700"/>
            <a:chOff x="914400" y="1000224"/>
            <a:chExt cx="6477000" cy="4899700"/>
          </a:xfrm>
        </p:grpSpPr>
        <p:grpSp>
          <p:nvGrpSpPr>
            <p:cNvPr id="9" name="Group 8"/>
            <p:cNvGrpSpPr/>
            <p:nvPr/>
          </p:nvGrpSpPr>
          <p:grpSpPr>
            <a:xfrm>
              <a:off x="914400" y="1000224"/>
              <a:ext cx="6477000" cy="4899700"/>
              <a:chOff x="914400" y="1000224"/>
              <a:chExt cx="6477000" cy="4899700"/>
            </a:xfrm>
          </p:grpSpPr>
          <p:pic>
            <p:nvPicPr>
              <p:cNvPr id="1028" name="Picture 4" descr="http://help.med.unc.edu/images/faq/exchange-mail/apple-mail-with-imap/apple-1-edi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1000224"/>
                <a:ext cx="6477000" cy="48997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Rectangle 5"/>
              <p:cNvSpPr/>
              <p:nvPr/>
            </p:nvSpPr>
            <p:spPr>
              <a:xfrm>
                <a:off x="4152900" y="2911502"/>
                <a:ext cx="8001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193985" y="3271959"/>
                <a:ext cx="2143205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193985" y="3636396"/>
                <a:ext cx="8001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4102448" y="3188207"/>
              <a:ext cx="19194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  <a:latin typeface="Arial Black" pitchFamily="34" charset="0"/>
                </a:rPr>
                <a:t>clewis@mac.com</a:t>
              </a:r>
              <a:endParaRPr lang="en-US" sz="1400" dirty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94207" y="2846327"/>
              <a:ext cx="22429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Arial Black" pitchFamily="34" charset="0"/>
                </a:rPr>
                <a:t>Clewis</a:t>
              </a:r>
              <a:r>
                <a:rPr lang="en-US" sz="1400" dirty="0" smtClean="0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r>
                <a:rPr lang="en-US" sz="1400" dirty="0" err="1" smtClean="0">
                  <a:solidFill>
                    <a:srgbClr val="000000"/>
                  </a:solidFill>
                  <a:latin typeface="Arial Black" pitchFamily="34" charset="0"/>
                </a:rPr>
                <a:t>Pardee</a:t>
              </a:r>
              <a:endParaRPr lang="en-US" sz="1400" dirty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094207" y="3550676"/>
            <a:ext cx="1919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rial Black" pitchFamily="34" charset="0"/>
              </a:rPr>
              <a:t>***********</a:t>
            </a:r>
            <a:endParaRPr lang="en-US" sz="14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297158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914400"/>
            <a:ext cx="8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+mj-lt"/>
              </a:rPr>
              <a:t>"If our teaching of grace causes us to make light of sin, or to slight the requirements of the Savior, then we have not really under-stood either the monstrosity of our sin or the greatness of the heart that forgives it."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– Bryan </a:t>
            </a:r>
            <a:r>
              <a:rPr lang="en-US" sz="3200" dirty="0" err="1">
                <a:solidFill>
                  <a:srgbClr val="FFC000"/>
                </a:solidFill>
                <a:latin typeface="+mj-lt"/>
              </a:rPr>
              <a:t>Chapell</a:t>
            </a:r>
            <a:endParaRPr lang="en-US" sz="3200" i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4521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Walk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peripateō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</a:t>
            </a:r>
            <a:r>
              <a:rPr lang="en-US" sz="3200" b="1" i="1" dirty="0" err="1">
                <a:solidFill>
                  <a:srgbClr val="FFC000"/>
                </a:solidFill>
              </a:rPr>
              <a:t>peri</a:t>
            </a:r>
            <a:r>
              <a:rPr lang="en-US" sz="3200" dirty="0">
                <a:latin typeface="+mj-lt"/>
              </a:rPr>
              <a:t>, around; </a:t>
            </a:r>
            <a:r>
              <a:rPr lang="en-US" sz="3200" b="1" i="1" dirty="0" err="1">
                <a:solidFill>
                  <a:srgbClr val="FFC000"/>
                </a:solidFill>
              </a:rPr>
              <a:t>pateō</a:t>
            </a:r>
            <a:r>
              <a:rPr lang="en-US" sz="3200" dirty="0">
                <a:latin typeface="+mj-lt"/>
              </a:rPr>
              <a:t>, to tread</a:t>
            </a:r>
            <a:endParaRPr lang="en-US" sz="3200" i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991618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i="1" dirty="0" smtClean="0">
                <a:latin typeface="+mj-lt"/>
              </a:rPr>
              <a:t>To walk around; walk circumspectly</a:t>
            </a:r>
            <a:endParaRPr lang="en-US" sz="3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296601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Worthy </a:t>
            </a:r>
            <a:r>
              <a:rPr lang="en-US" sz="3200" dirty="0">
                <a:latin typeface="+mj-lt"/>
              </a:rPr>
              <a:t>~ </a:t>
            </a:r>
            <a:r>
              <a:rPr lang="en-US" sz="3200" b="1" i="1" dirty="0" err="1">
                <a:solidFill>
                  <a:srgbClr val="FFC000"/>
                </a:solidFill>
              </a:rPr>
              <a:t>axiōs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– </a:t>
            </a:r>
            <a:r>
              <a:rPr lang="en-US" sz="3200" i="1" dirty="0" smtClean="0">
                <a:latin typeface="+mj-lt"/>
              </a:rPr>
              <a:t>of equal weight </a:t>
            </a:r>
            <a:endParaRPr lang="en-US" sz="3200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37407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Antecedents: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911571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Lowliness</a:t>
            </a:r>
            <a:r>
              <a:rPr lang="en-US" sz="3200" dirty="0">
                <a:latin typeface="+mj-lt"/>
              </a:rPr>
              <a:t> (humility) ~ </a:t>
            </a:r>
            <a:r>
              <a:rPr lang="en-US" sz="3200" i="1" dirty="0">
                <a:latin typeface="+mj-lt"/>
              </a:rPr>
              <a:t>spiritual pride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3473999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Pro. 3:34 (NIV)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He mocks the proud mockers but gives grace to the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humble. </a:t>
            </a:r>
            <a:endParaRPr lang="en-US" sz="32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4501926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Jam. 4:6b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…God resists the proud, but gives grace to the humble.</a:t>
            </a:r>
            <a:endParaRPr lang="en-US" sz="32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3463115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Gentleness</a:t>
            </a:r>
            <a:r>
              <a:rPr lang="en-US" sz="3200" dirty="0">
                <a:latin typeface="+mj-lt"/>
              </a:rPr>
              <a:t> (power under control) ~ emotional </a:t>
            </a:r>
            <a:r>
              <a:rPr lang="en-US" sz="3200" dirty="0" smtClean="0">
                <a:latin typeface="+mj-lt"/>
              </a:rPr>
              <a:t>reactions</a:t>
            </a:r>
            <a:endParaRPr lang="en-US" sz="32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453715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Longsuffering</a:t>
            </a:r>
            <a:r>
              <a:rPr lang="en-US" sz="3200" dirty="0">
                <a:latin typeface="+mj-lt"/>
              </a:rPr>
              <a:t> (</a:t>
            </a:r>
            <a:r>
              <a:rPr lang="en-US" sz="3200" b="1" i="1" dirty="0" err="1">
                <a:solidFill>
                  <a:srgbClr val="FFC000"/>
                </a:solidFill>
              </a:rPr>
              <a:t>makrothumia</a:t>
            </a:r>
            <a:r>
              <a:rPr lang="en-US" sz="3200" dirty="0">
                <a:latin typeface="+mj-lt"/>
              </a:rPr>
              <a:t>) ~ </a:t>
            </a:r>
            <a:r>
              <a:rPr lang="en-US" sz="3200" i="1" dirty="0">
                <a:latin typeface="+mj-lt"/>
              </a:rPr>
              <a:t>short fused</a:t>
            </a:r>
            <a:endParaRPr lang="en-US" sz="32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499175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+mj-lt"/>
              </a:rPr>
              <a:t>A</a:t>
            </a:r>
            <a:r>
              <a:rPr lang="en-US" sz="2800" dirty="0" smtClean="0">
                <a:latin typeface="+mj-lt"/>
              </a:rPr>
              <a:t>xiom</a:t>
            </a:r>
            <a:r>
              <a:rPr lang="en-US" sz="2800" dirty="0">
                <a:latin typeface="+mj-lt"/>
              </a:rPr>
              <a:t>, </a:t>
            </a:r>
            <a:r>
              <a:rPr lang="en-US" sz="2800" i="1" dirty="0">
                <a:latin typeface="+mj-lt"/>
              </a:rPr>
              <a:t>a saying that is widely accepted on its own </a:t>
            </a:r>
            <a:r>
              <a:rPr lang="en-US" sz="2800" i="1" dirty="0" smtClean="0">
                <a:latin typeface="+mj-lt"/>
              </a:rPr>
              <a:t>merits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75483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0" grpId="1"/>
      <p:bldP spid="11" grpId="0"/>
      <p:bldP spid="11" grpId="1"/>
      <p:bldP spid="11" grpId="2"/>
      <p:bldP spid="12" grpId="0"/>
      <p:bldP spid="12" grpId="1"/>
      <p:bldP spid="13" grpId="0"/>
      <p:bldP spid="13" grpId="1"/>
      <p:bldP spid="14" grpId="0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94698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4:1-13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914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Ps. 138:6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Though the Lord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on high, yet He regards the lowly; but the proud He knows from afar.</a:t>
            </a:r>
          </a:p>
        </p:txBody>
      </p:sp>
    </p:spTree>
    <p:extLst>
      <p:ext uri="{BB962C8B-B14F-4D97-AF65-F5344CB8AC3E}">
        <p14:creationId xmlns:p14="http://schemas.microsoft.com/office/powerpoint/2010/main" xmlns="" val="339950746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hesians">
  <a:themeElements>
    <a:clrScheme name="Ephesians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hesian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Ephesians</Template>
  <TotalTime>1362</TotalTime>
  <Words>237</Words>
  <Application>Microsoft Office PowerPoint</Application>
  <PresentationFormat>On-screen Show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Ephesians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15</cp:revision>
  <dcterms:created xsi:type="dcterms:W3CDTF">2011-06-19T12:18:00Z</dcterms:created>
  <dcterms:modified xsi:type="dcterms:W3CDTF">2011-06-27T14:36:06Z</dcterms:modified>
</cp:coreProperties>
</file>