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59" r:id="rId7"/>
    <p:sldId id="260" r:id="rId8"/>
    <p:sldId id="261" r:id="rId9"/>
    <p:sldId id="262" r:id="rId10"/>
    <p:sldId id="273" r:id="rId11"/>
    <p:sldId id="274" r:id="rId12"/>
    <p:sldId id="269" r:id="rId13"/>
    <p:sldId id="270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698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FAD11-A783-4EBF-867C-8CCFA11BAC2E}" type="datetimeFigureOut">
              <a:rPr lang="en-US" smtClean="0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Doxology ~ </a:t>
            </a:r>
            <a:r>
              <a:rPr lang="en-US" sz="3200" i="1" dirty="0">
                <a:latin typeface="+mj-lt"/>
              </a:rPr>
              <a:t>words of praise</a:t>
            </a:r>
            <a:endParaRPr lang="en-US" sz="3200" b="1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735123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3778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Exceedingly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>
                <a:solidFill>
                  <a:srgbClr val="FFC000"/>
                </a:solidFill>
              </a:rPr>
              <a:t>hupēr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i="1" dirty="0">
                <a:latin typeface="+mj-lt"/>
              </a:rPr>
              <a:t>(over)</a:t>
            </a:r>
            <a:r>
              <a:rPr lang="en-US" sz="3200" dirty="0">
                <a:latin typeface="+mj-lt"/>
              </a:rPr>
              <a:t>;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abundantly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>
                <a:solidFill>
                  <a:srgbClr val="FFC000"/>
                </a:solidFill>
              </a:rPr>
              <a:t>ek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i="1" dirty="0">
                <a:latin typeface="+mj-lt"/>
              </a:rPr>
              <a:t>(out of) </a:t>
            </a:r>
            <a:r>
              <a:rPr lang="en-US" sz="3200" dirty="0">
                <a:latin typeface="+mj-lt"/>
              </a:rPr>
              <a:t>+ </a:t>
            </a:r>
            <a:r>
              <a:rPr lang="en-US" sz="3200" b="1" i="1" dirty="0" err="1">
                <a:solidFill>
                  <a:srgbClr val="FFC000"/>
                </a:solidFill>
              </a:rPr>
              <a:t>perisso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i="1" dirty="0">
                <a:latin typeface="+mj-lt"/>
              </a:rPr>
              <a:t>(beyond measure)</a:t>
            </a:r>
            <a:endParaRPr lang="en-US" sz="3200" b="1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1991618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i="1" dirty="0" err="1" smtClean="0">
                <a:solidFill>
                  <a:srgbClr val="FFC000"/>
                </a:solidFill>
              </a:rPr>
              <a:t>huperekperissou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253835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Power </a:t>
            </a:r>
            <a:r>
              <a:rPr lang="en-US" sz="3200" dirty="0">
                <a:latin typeface="+mj-lt"/>
              </a:rPr>
              <a:t>~ </a:t>
            </a:r>
            <a:r>
              <a:rPr lang="en-US" sz="3200" b="1" i="1" dirty="0" err="1">
                <a:solidFill>
                  <a:srgbClr val="FFC000"/>
                </a:solidFill>
              </a:rPr>
              <a:t>dunamis</a:t>
            </a:r>
            <a:endParaRPr lang="en-US" sz="3200" b="1" i="1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8199824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" grpId="0"/>
      <p:bldP spid="5" grpId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748045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09600" y="9144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He is able</a:t>
            </a:r>
            <a:endParaRPr lang="en-US" sz="3200" b="1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9144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t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o do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92418" y="914400"/>
            <a:ext cx="2503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exceedingly</a:t>
            </a:r>
            <a:endParaRPr lang="en-US" sz="3200" b="1" i="1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76652" y="914400"/>
            <a:ext cx="2503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abundantly</a:t>
            </a:r>
            <a:endParaRPr lang="en-US" sz="3200" b="1" i="1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599" y="1450591"/>
            <a:ext cx="5486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a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bove all that we could ask</a:t>
            </a:r>
            <a:endParaRPr lang="en-US" sz="3200" b="1" i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89435" y="1451510"/>
            <a:ext cx="1970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o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r think</a:t>
            </a:r>
            <a:endParaRPr lang="en-US" sz="32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8416329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25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8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9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0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1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5"/>
                            </p:stCondLst>
                            <p:childTnLst>
                              <p:par>
                                <p:cTn id="23" presetID="3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4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5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6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7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6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7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8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9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25"/>
                            </p:stCondLst>
                            <p:childTnLst>
                              <p:par>
                                <p:cTn id="41" presetID="3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2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3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4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5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"/>
                            </p:stCondLst>
                            <p:childTnLst>
                              <p:par>
                                <p:cTn id="47" presetID="3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8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9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0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1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50"/>
                            </p:stCondLst>
                            <p:childTnLst>
                              <p:par>
                                <p:cTn id="5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0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61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62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63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25"/>
                            </p:stCondLst>
                            <p:childTnLst>
                              <p:par>
                                <p:cTn id="65" presetID="36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6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67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68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69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"/>
                            </p:stCondLst>
                            <p:childTnLst>
                              <p:par>
                                <p:cTn id="71" presetID="36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2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3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74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75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50"/>
                            </p:stCondLst>
                            <p:childTnLst>
                              <p:par>
                                <p:cTn id="77" presetID="3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8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9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0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1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725"/>
                            </p:stCondLst>
                            <p:childTnLst>
                              <p:par>
                                <p:cTn id="8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6" presetClass="emph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90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91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92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3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25"/>
                            </p:stCondLst>
                            <p:childTnLst>
                              <p:par>
                                <p:cTn id="95" presetID="36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96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97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98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9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"/>
                            </p:stCondLst>
                            <p:childTnLst>
                              <p:par>
                                <p:cTn id="101" presetID="36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2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3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04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05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50"/>
                            </p:stCondLst>
                            <p:childTnLst>
                              <p:par>
                                <p:cTn id="107" presetID="36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8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9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0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11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725"/>
                            </p:stCondLst>
                            <p:childTnLst>
                              <p:par>
                                <p:cTn id="113" presetID="3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4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5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6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17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0" grpId="2"/>
      <p:bldP spid="20" grpId="3"/>
      <p:bldP spid="20" grpId="4"/>
      <p:bldP spid="5" grpId="0"/>
      <p:bldP spid="5" grpId="1"/>
      <p:bldP spid="5" grpId="2"/>
      <p:bldP spid="5" grpId="3"/>
      <p:bldP spid="5" grpId="4"/>
      <p:bldP spid="2" grpId="0"/>
      <p:bldP spid="2" grpId="2"/>
      <p:bldP spid="2" grpId="3"/>
      <p:bldP spid="2" grpId="4"/>
      <p:bldP spid="7" grpId="0"/>
      <p:bldP spid="7" grpId="2"/>
      <p:bldP spid="7" grpId="3"/>
      <p:bldP spid="8" grpId="0"/>
      <p:bldP spid="8" grpId="2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95475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Phil. 4:22 ~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All the saints greet you, but especially those who are of Caesar’s household.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2 Cor. 13:5 ~ </a:t>
            </a:r>
            <a:r>
              <a:rPr lang="en-US" sz="3200" b="1" dirty="0" smtClean="0">
                <a:solidFill>
                  <a:srgbClr val="FFC000"/>
                </a:solidFill>
                <a:latin typeface="+mj-lt"/>
              </a:rPr>
              <a:t>Examine yourselves </a:t>
            </a:r>
            <a:r>
              <a:rPr lang="en-US" sz="3200" b="1" i="1" dirty="0" smtClean="0">
                <a:solidFill>
                  <a:srgbClr val="FFC000"/>
                </a:solidFill>
                <a:latin typeface="+mj-lt"/>
              </a:rPr>
              <a:t>as</a:t>
            </a:r>
            <a:r>
              <a:rPr lang="en-US" sz="3200" b="1" dirty="0" smtClean="0">
                <a:solidFill>
                  <a:srgbClr val="FFC000"/>
                </a:solidFill>
                <a:latin typeface="+mj-lt"/>
              </a:rPr>
              <a:t> to whether you are in the faith. Test yourselves. Do you not know yourselves, that Jesus Christ is in you?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9921233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09283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eft-Right Arrow 12"/>
          <p:cNvSpPr/>
          <p:nvPr/>
        </p:nvSpPr>
        <p:spPr>
          <a:xfrm rot="1560000">
            <a:off x="283386" y="1594237"/>
            <a:ext cx="5660574" cy="914400"/>
          </a:xfrm>
          <a:prstGeom prst="leftRightArrow">
            <a:avLst/>
          </a:prstGeom>
          <a:scene3d>
            <a:camera prst="perspectiveContrastingLeftFacing"/>
            <a:lightRig rig="threePt" dir="t">
              <a:rot lat="0" lon="0" rev="0"/>
            </a:lightRig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 rot="18780000">
            <a:off x="1756082" y="4136962"/>
            <a:ext cx="3521208" cy="1358327"/>
          </a:xfrm>
          <a:prstGeom prst="leftArrow">
            <a:avLst/>
          </a:prstGeom>
          <a:scene3d>
            <a:camera prst="perspectiveRelaxedModerately"/>
            <a:lightRig rig="threePt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7622923">
            <a:off x="4290786" y="1330788"/>
            <a:ext cx="4221169" cy="1012913"/>
          </a:xfrm>
          <a:prstGeom prst="leftArrow">
            <a:avLst/>
          </a:prstGeom>
          <a:scene3d>
            <a:camera prst="perspectiveHeroicExtremeLeftFacing"/>
            <a:lightRig rig="threePt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Left-Right Arrow 1"/>
          <p:cNvSpPr/>
          <p:nvPr/>
        </p:nvSpPr>
        <p:spPr>
          <a:xfrm>
            <a:off x="1104514" y="2914392"/>
            <a:ext cx="7315200" cy="914400"/>
          </a:xfrm>
          <a:prstGeom prst="leftRightArrow">
            <a:avLst/>
          </a:prstGeom>
          <a:scene3d>
            <a:camera prst="orthographicFront"/>
            <a:lightRig rig="threePt" dir="t">
              <a:rot lat="0" lon="0" rev="0"/>
            </a:lightRig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-Right Arrow 8"/>
          <p:cNvSpPr/>
          <p:nvPr/>
        </p:nvSpPr>
        <p:spPr>
          <a:xfrm rot="1380000">
            <a:off x="3235465" y="3588862"/>
            <a:ext cx="5334000" cy="1203605"/>
          </a:xfrm>
          <a:prstGeom prst="leftRightArrow">
            <a:avLst/>
          </a:prstGeom>
          <a:scene3d>
            <a:camera prst="perspectiveContrastingLeftFacing"/>
            <a:lightRig rig="threePt" dir="t">
              <a:rot lat="0" lon="0" rev="0"/>
            </a:lightRig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0999" y="2667000"/>
            <a:ext cx="1371599" cy="1295400"/>
          </a:xfrm>
          <a:prstGeom prst="ellipse">
            <a:avLst/>
          </a:prstGeom>
          <a:ln>
            <a:noFill/>
          </a:ln>
          <a:scene3d>
            <a:camera prst="perspectiveRelaxed">
              <a:rot lat="19800000" lon="0" rev="0"/>
            </a:camera>
            <a:lightRig rig="threePt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52800" y="56388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J. Vernon Magee</a:t>
            </a:r>
            <a:endParaRPr lang="en-US" sz="28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3885" y="3095820"/>
            <a:ext cx="1416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Width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0914" y="3091486"/>
            <a:ext cx="2576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Arms of Christ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 rot="1740000">
            <a:off x="2509724" y="1982695"/>
            <a:ext cx="1950057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ContrastingLeftFacing"/>
              <a:lightRig rig="threePt" dir="t"/>
            </a:scene3d>
          </a:bodyPr>
          <a:lstStyle/>
          <a:p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Length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 rot="1380000">
            <a:off x="4634584" y="4212394"/>
            <a:ext cx="358934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ContrastingLeftFacing"/>
              <a:lightRig rig="threePt" dir="t"/>
            </a:scene3d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Found.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 Eternity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 rot="18780000">
            <a:off x="2320543" y="5215887"/>
            <a:ext cx="1416657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RelaxedModerately"/>
              <a:lightRig rig="threePt" dir="t"/>
            </a:scene3d>
          </a:bodyPr>
          <a:lstStyle/>
          <a:p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Depth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 rot="18720000">
            <a:off x="3113428" y="3955955"/>
            <a:ext cx="1747472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RelaxedModerately"/>
              <a:lightRig rig="threePt" dir="t"/>
            </a:scene3d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Death on Cross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 rot="19481273">
            <a:off x="5039446" y="2231632"/>
            <a:ext cx="1416657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Height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 rot="19493109">
            <a:off x="5681279" y="1231322"/>
            <a:ext cx="1711329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Throne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of God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7486709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12" grpId="0" animBg="1"/>
      <p:bldP spid="2" grpId="0" animBg="1"/>
      <p:bldP spid="9" grpId="0" animBg="1"/>
      <p:bldP spid="4" grpId="0"/>
      <p:bldP spid="11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773544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Know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>
                <a:solidFill>
                  <a:srgbClr val="FFC000"/>
                </a:solidFill>
              </a:rPr>
              <a:t>ginōskō</a:t>
            </a:r>
            <a:r>
              <a:rPr lang="en-US" sz="3200" dirty="0">
                <a:latin typeface="+mj-lt"/>
              </a:rPr>
              <a:t>;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knowledge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>
                <a:solidFill>
                  <a:srgbClr val="FFC000"/>
                </a:solidFill>
              </a:rPr>
              <a:t>gnosis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145275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To know experientially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9181064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3:12-21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52486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phesians">
  <a:themeElements>
    <a:clrScheme name="Ephesians">
      <a:dk1>
        <a:srgbClr val="FFFFFF"/>
      </a:dk1>
      <a:lt1>
        <a:sysClr val="window" lastClr="FFFFFF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hesians">
      <a:majorFont>
        <a:latin typeface="Eras Demi ITC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Ephesians</Template>
  <TotalTime>2230</TotalTime>
  <Words>157</Words>
  <Application>Microsoft Office PowerPoint</Application>
  <PresentationFormat>On-screen Show (4:3)</PresentationFormat>
  <Paragraphs>39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Ephesians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27</cp:revision>
  <dcterms:created xsi:type="dcterms:W3CDTF">2011-06-16T16:10:57Z</dcterms:created>
  <dcterms:modified xsi:type="dcterms:W3CDTF">2011-06-20T14:46:55Z</dcterms:modified>
</cp:coreProperties>
</file>