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3" r:id="rId4"/>
    <p:sldId id="294" r:id="rId5"/>
    <p:sldId id="295" r:id="rId6"/>
    <p:sldId id="258" r:id="rId7"/>
    <p:sldId id="290" r:id="rId8"/>
    <p:sldId id="291" r:id="rId9"/>
    <p:sldId id="296" r:id="rId10"/>
    <p:sldId id="297" r:id="rId11"/>
    <p:sldId id="274" r:id="rId12"/>
    <p:sldId id="275" r:id="rId13"/>
    <p:sldId id="276" r:id="rId14"/>
    <p:sldId id="278" r:id="rId15"/>
    <p:sldId id="277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6" autoAdjust="0"/>
    <p:restoredTop sz="94660"/>
  </p:normalViewPr>
  <p:slideViewPr>
    <p:cSldViewPr>
      <p:cViewPr>
        <p:scale>
          <a:sx n="80" d="100"/>
          <a:sy n="80" d="100"/>
        </p:scale>
        <p:origin x="-1884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FAD11-A783-4EBF-867C-8CCFA11BAC2E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Trespasses </a:t>
            </a:r>
            <a:r>
              <a:rPr lang="en-US" sz="3200" dirty="0" smtClean="0">
                <a:latin typeface="+mj-lt"/>
              </a:rPr>
              <a:t>~ </a:t>
            </a:r>
            <a:r>
              <a:rPr lang="en-US" sz="3200" b="1" i="1" dirty="0" err="1" smtClean="0">
                <a:solidFill>
                  <a:srgbClr val="FFC000"/>
                </a:solidFill>
              </a:rPr>
              <a:t>paraptōma</a:t>
            </a:r>
            <a:r>
              <a:rPr lang="en-US" sz="3200" b="1" i="1" dirty="0" smtClean="0">
                <a:solidFill>
                  <a:srgbClr val="FFC000"/>
                </a:solidFill>
              </a:rPr>
              <a:t>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– a falling beside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440018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Sins </a:t>
            </a:r>
            <a:r>
              <a:rPr lang="en-US" sz="3200" dirty="0" smtClean="0">
                <a:latin typeface="+mj-lt"/>
              </a:rPr>
              <a:t>~ </a:t>
            </a:r>
            <a:r>
              <a:rPr lang="en-US" sz="3200" b="1" i="1" dirty="0" err="1" smtClean="0">
                <a:solidFill>
                  <a:srgbClr val="FFC000"/>
                </a:solidFill>
              </a:rPr>
              <a:t>hamartia</a:t>
            </a:r>
            <a:r>
              <a:rPr lang="en-US" sz="3200" b="1" i="1" dirty="0" smtClean="0">
                <a:solidFill>
                  <a:srgbClr val="FFC000"/>
                </a:solidFill>
              </a:rPr>
              <a:t> </a:t>
            </a:r>
            <a:r>
              <a:rPr lang="en-US" sz="3200" dirty="0" smtClean="0">
                <a:latin typeface="+mj-lt"/>
              </a:rPr>
              <a:t>– a missing of the mark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974275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Walked</a:t>
            </a:r>
            <a:r>
              <a:rPr lang="en-US" sz="3200" dirty="0" smtClean="0">
                <a:latin typeface="+mj-lt"/>
              </a:rPr>
              <a:t> ~ </a:t>
            </a:r>
            <a:r>
              <a:rPr lang="en-US" sz="3200" b="1" i="1" dirty="0" err="1" smtClean="0">
                <a:solidFill>
                  <a:srgbClr val="FFC000"/>
                </a:solidFill>
              </a:rPr>
              <a:t>peripateō</a:t>
            </a:r>
            <a:r>
              <a:rPr lang="en-US" sz="3200" b="1" i="1" dirty="0" smtClean="0">
                <a:solidFill>
                  <a:srgbClr val="FFC000"/>
                </a:solidFill>
              </a:rPr>
              <a:t> </a:t>
            </a:r>
            <a:r>
              <a:rPr lang="en-US" sz="3200" b="1" i="1" dirty="0" smtClean="0">
                <a:solidFill>
                  <a:schemeClr val="bg1"/>
                </a:solidFill>
                <a:latin typeface="+mj-lt"/>
              </a:rPr>
              <a:t>– to walk around</a:t>
            </a:r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499893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Course</a:t>
            </a:r>
            <a:r>
              <a:rPr lang="en-US" sz="3200" dirty="0" smtClean="0">
                <a:latin typeface="+mj-lt"/>
              </a:rPr>
              <a:t> ~ </a:t>
            </a:r>
            <a:r>
              <a:rPr lang="en-US" sz="3200" b="1" i="1" dirty="0" err="1" smtClean="0">
                <a:solidFill>
                  <a:srgbClr val="FFC000"/>
                </a:solidFill>
              </a:rPr>
              <a:t>aiōn</a:t>
            </a:r>
            <a:r>
              <a:rPr lang="en-US" sz="3200" dirty="0" smtClean="0">
                <a:latin typeface="+mj-lt"/>
              </a:rPr>
              <a:t> – a period of time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3049075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World</a:t>
            </a:r>
            <a:r>
              <a:rPr lang="en-US" sz="3200" dirty="0" smtClean="0">
                <a:latin typeface="+mj-lt"/>
              </a:rPr>
              <a:t> ~ </a:t>
            </a:r>
            <a:r>
              <a:rPr lang="en-US" sz="3200" b="1" i="1" dirty="0" err="1" smtClean="0">
                <a:solidFill>
                  <a:srgbClr val="FFC000"/>
                </a:solidFill>
              </a:rPr>
              <a:t>kosmos</a:t>
            </a:r>
            <a:r>
              <a:rPr lang="en-US" sz="3200" dirty="0" smtClean="0">
                <a:latin typeface="+mj-lt"/>
              </a:rPr>
              <a:t> – the system that sets itself up as independent from God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7" grpId="1"/>
      <p:bldP spid="8" grpId="0"/>
      <p:bldP spid="8" grpId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362200" y="42672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+mj-lt"/>
              </a:rPr>
              <a:t>Neutral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62200" y="42672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+mj-lt"/>
              </a:rPr>
              <a:t>Bad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pic>
        <p:nvPicPr>
          <p:cNvPr id="7" name="Picture 4" descr="C:\Users\Ken\AppData\Local\Microsoft\Windows\Temporary Internet Files\Content.IE5\GHF7J5VO\MC90005741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5494" y="990600"/>
            <a:ext cx="1195753" cy="1295399"/>
          </a:xfrm>
          <a:prstGeom prst="rect">
            <a:avLst/>
          </a:prstGeom>
          <a:noFill/>
        </p:spPr>
      </p:pic>
      <p:pic>
        <p:nvPicPr>
          <p:cNvPr id="8" name="Picture 44" descr="C:\Users\Ken\AppData\Local\Microsoft\Windows\Temporary Internet Files\Content.IE5\DW7GTGEN\MC90001325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2046163"/>
            <a:ext cx="1828800" cy="3592636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2514600" y="3900138"/>
            <a:ext cx="4114800" cy="461665"/>
            <a:chOff x="2438400" y="5119339"/>
            <a:chExt cx="4114800" cy="461665"/>
          </a:xfrm>
        </p:grpSpPr>
        <p:sp>
          <p:nvSpPr>
            <p:cNvPr id="10" name="TextBox 9"/>
            <p:cNvSpPr txBox="1"/>
            <p:nvPr/>
          </p:nvSpPr>
          <p:spPr>
            <a:xfrm>
              <a:off x="4223656" y="511933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  <a:latin typeface="+mj-lt"/>
                </a:rPr>
                <a:t>Vs.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4953000" y="5410200"/>
              <a:ext cx="1600200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2438400" y="5410200"/>
              <a:ext cx="1600200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2126058" y="2248088"/>
            <a:ext cx="1814725" cy="1034741"/>
            <a:chOff x="2049858" y="3467289"/>
            <a:chExt cx="1814725" cy="1034741"/>
          </a:xfrm>
        </p:grpSpPr>
        <p:sp>
          <p:nvSpPr>
            <p:cNvPr id="14" name="TextBox 13"/>
            <p:cNvSpPr txBox="1"/>
            <p:nvPr/>
          </p:nvSpPr>
          <p:spPr>
            <a:xfrm rot="19818515">
              <a:off x="2630818" y="3732639"/>
              <a:ext cx="6630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  <a:latin typeface="+mj-lt"/>
                </a:rPr>
                <a:t>Vs.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3352801" y="3467289"/>
              <a:ext cx="511782" cy="266511"/>
            </a:xfrm>
            <a:prstGeom prst="straightConnector1">
              <a:avLst/>
            </a:prstGeom>
            <a:ln w="28575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10800000" flipV="1">
              <a:off x="2049858" y="4191000"/>
              <a:ext cx="540942" cy="311030"/>
            </a:xfrm>
            <a:prstGeom prst="straightConnector1">
              <a:avLst/>
            </a:prstGeom>
            <a:ln w="28575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 rot="4108951">
            <a:off x="5136517" y="2399745"/>
            <a:ext cx="1814725" cy="1034741"/>
            <a:chOff x="4412057" y="3830951"/>
            <a:chExt cx="1814725" cy="1034741"/>
          </a:xfrm>
        </p:grpSpPr>
        <p:sp>
          <p:nvSpPr>
            <p:cNvPr id="18" name="TextBox 17"/>
            <p:cNvSpPr txBox="1"/>
            <p:nvPr/>
          </p:nvSpPr>
          <p:spPr>
            <a:xfrm rot="19818515">
              <a:off x="4958390" y="4105480"/>
              <a:ext cx="7000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  <a:latin typeface="+mj-lt"/>
                </a:rPr>
                <a:t>Vs.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5715000" y="3830951"/>
              <a:ext cx="511782" cy="266511"/>
            </a:xfrm>
            <a:prstGeom prst="straightConnector1">
              <a:avLst/>
            </a:prstGeom>
            <a:ln w="28575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10800000" flipV="1">
              <a:off x="4412057" y="4554662"/>
              <a:ext cx="540942" cy="311030"/>
            </a:xfrm>
            <a:prstGeom prst="straightConnector1">
              <a:avLst/>
            </a:prstGeom>
            <a:ln w="28575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5638800" y="4267199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Good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62400" y="2285999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Bad</a:t>
            </a:r>
          </a:p>
        </p:txBody>
      </p:sp>
      <p:grpSp>
        <p:nvGrpSpPr>
          <p:cNvPr id="25" name="Group 12"/>
          <p:cNvGrpSpPr>
            <a:grpSpLocks noChangeAspect="1"/>
          </p:cNvGrpSpPr>
          <p:nvPr/>
        </p:nvGrpSpPr>
        <p:grpSpPr bwMode="auto">
          <a:xfrm>
            <a:off x="-228600" y="2331525"/>
            <a:ext cx="3583375" cy="3583375"/>
            <a:chOff x="864" y="1536"/>
            <a:chExt cx="1872" cy="1872"/>
          </a:xfrm>
        </p:grpSpPr>
        <p:sp>
          <p:nvSpPr>
            <p:cNvPr id="26" name="AutoShape 11"/>
            <p:cNvSpPr>
              <a:spLocks noChangeAspect="1" noChangeArrowheads="1" noTextEdit="1"/>
            </p:cNvSpPr>
            <p:nvPr/>
          </p:nvSpPr>
          <p:spPr bwMode="auto">
            <a:xfrm>
              <a:off x="864" y="1536"/>
              <a:ext cx="1872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1"/>
            <p:cNvSpPr>
              <a:spLocks/>
            </p:cNvSpPr>
            <p:nvPr/>
          </p:nvSpPr>
          <p:spPr bwMode="auto">
            <a:xfrm>
              <a:off x="1332" y="1959"/>
              <a:ext cx="918" cy="917"/>
            </a:xfrm>
            <a:custGeom>
              <a:avLst/>
              <a:gdLst/>
              <a:ahLst/>
              <a:cxnLst>
                <a:cxn ang="0">
                  <a:pos x="905" y="566"/>
                </a:cxn>
                <a:cxn ang="0">
                  <a:pos x="876" y="654"/>
                </a:cxn>
                <a:cxn ang="0">
                  <a:pos x="830" y="730"/>
                </a:cxn>
                <a:cxn ang="0">
                  <a:pos x="771" y="795"/>
                </a:cxn>
                <a:cxn ang="0">
                  <a:pos x="700" y="849"/>
                </a:cxn>
                <a:cxn ang="0">
                  <a:pos x="622" y="889"/>
                </a:cxn>
                <a:cxn ang="0">
                  <a:pos x="534" y="912"/>
                </a:cxn>
                <a:cxn ang="0">
                  <a:pos x="444" y="917"/>
                </a:cxn>
                <a:cxn ang="0">
                  <a:pos x="350" y="904"/>
                </a:cxn>
                <a:cxn ang="0">
                  <a:pos x="264" y="875"/>
                </a:cxn>
                <a:cxn ang="0">
                  <a:pos x="188" y="829"/>
                </a:cxn>
                <a:cxn ang="0">
                  <a:pos x="121" y="770"/>
                </a:cxn>
                <a:cxn ang="0">
                  <a:pos x="69" y="699"/>
                </a:cxn>
                <a:cxn ang="0">
                  <a:pos x="29" y="619"/>
                </a:cxn>
                <a:cxn ang="0">
                  <a:pos x="6" y="533"/>
                </a:cxn>
                <a:cxn ang="0">
                  <a:pos x="0" y="441"/>
                </a:cxn>
                <a:cxn ang="0">
                  <a:pos x="14" y="348"/>
                </a:cxn>
                <a:cxn ang="0">
                  <a:pos x="43" y="262"/>
                </a:cxn>
                <a:cxn ang="0">
                  <a:pos x="88" y="185"/>
                </a:cxn>
                <a:cxn ang="0">
                  <a:pos x="148" y="120"/>
                </a:cxn>
                <a:cxn ang="0">
                  <a:pos x="218" y="68"/>
                </a:cxn>
                <a:cxn ang="0">
                  <a:pos x="297" y="28"/>
                </a:cxn>
                <a:cxn ang="0">
                  <a:pos x="383" y="5"/>
                </a:cxn>
                <a:cxn ang="0">
                  <a:pos x="475" y="0"/>
                </a:cxn>
                <a:cxn ang="0">
                  <a:pos x="566" y="13"/>
                </a:cxn>
                <a:cxn ang="0">
                  <a:pos x="654" y="42"/>
                </a:cxn>
                <a:cxn ang="0">
                  <a:pos x="731" y="88"/>
                </a:cxn>
                <a:cxn ang="0">
                  <a:pos x="796" y="147"/>
                </a:cxn>
                <a:cxn ang="0">
                  <a:pos x="849" y="218"/>
                </a:cxn>
                <a:cxn ang="0">
                  <a:pos x="890" y="296"/>
                </a:cxn>
                <a:cxn ang="0">
                  <a:pos x="913" y="382"/>
                </a:cxn>
                <a:cxn ang="0">
                  <a:pos x="918" y="474"/>
                </a:cxn>
              </a:cxnLst>
              <a:rect l="0" t="0" r="r" b="b"/>
              <a:pathLst>
                <a:path w="918" h="917">
                  <a:moveTo>
                    <a:pt x="914" y="520"/>
                  </a:moveTo>
                  <a:lnTo>
                    <a:pt x="905" y="566"/>
                  </a:lnTo>
                  <a:lnTo>
                    <a:pt x="893" y="610"/>
                  </a:lnTo>
                  <a:lnTo>
                    <a:pt x="876" y="654"/>
                  </a:lnTo>
                  <a:lnTo>
                    <a:pt x="855" y="692"/>
                  </a:lnTo>
                  <a:lnTo>
                    <a:pt x="830" y="730"/>
                  </a:lnTo>
                  <a:lnTo>
                    <a:pt x="802" y="764"/>
                  </a:lnTo>
                  <a:lnTo>
                    <a:pt x="771" y="795"/>
                  </a:lnTo>
                  <a:lnTo>
                    <a:pt x="737" y="824"/>
                  </a:lnTo>
                  <a:lnTo>
                    <a:pt x="700" y="849"/>
                  </a:lnTo>
                  <a:lnTo>
                    <a:pt x="662" y="872"/>
                  </a:lnTo>
                  <a:lnTo>
                    <a:pt x="622" y="889"/>
                  </a:lnTo>
                  <a:lnTo>
                    <a:pt x="580" y="902"/>
                  </a:lnTo>
                  <a:lnTo>
                    <a:pt x="534" y="912"/>
                  </a:lnTo>
                  <a:lnTo>
                    <a:pt x="490" y="917"/>
                  </a:lnTo>
                  <a:lnTo>
                    <a:pt x="444" y="917"/>
                  </a:lnTo>
                  <a:lnTo>
                    <a:pt x="396" y="914"/>
                  </a:lnTo>
                  <a:lnTo>
                    <a:pt x="350" y="904"/>
                  </a:lnTo>
                  <a:lnTo>
                    <a:pt x="306" y="893"/>
                  </a:lnTo>
                  <a:lnTo>
                    <a:pt x="264" y="875"/>
                  </a:lnTo>
                  <a:lnTo>
                    <a:pt x="224" y="852"/>
                  </a:lnTo>
                  <a:lnTo>
                    <a:pt x="188" y="829"/>
                  </a:lnTo>
                  <a:lnTo>
                    <a:pt x="153" y="801"/>
                  </a:lnTo>
                  <a:lnTo>
                    <a:pt x="121" y="770"/>
                  </a:lnTo>
                  <a:lnTo>
                    <a:pt x="94" y="736"/>
                  </a:lnTo>
                  <a:lnTo>
                    <a:pt x="69" y="699"/>
                  </a:lnTo>
                  <a:lnTo>
                    <a:pt x="46" y="659"/>
                  </a:lnTo>
                  <a:lnTo>
                    <a:pt x="29" y="619"/>
                  </a:lnTo>
                  <a:lnTo>
                    <a:pt x="16" y="577"/>
                  </a:lnTo>
                  <a:lnTo>
                    <a:pt x="6" y="533"/>
                  </a:lnTo>
                  <a:lnTo>
                    <a:pt x="0" y="487"/>
                  </a:lnTo>
                  <a:lnTo>
                    <a:pt x="0" y="441"/>
                  </a:lnTo>
                  <a:lnTo>
                    <a:pt x="4" y="393"/>
                  </a:lnTo>
                  <a:lnTo>
                    <a:pt x="14" y="348"/>
                  </a:lnTo>
                  <a:lnTo>
                    <a:pt x="25" y="304"/>
                  </a:lnTo>
                  <a:lnTo>
                    <a:pt x="43" y="262"/>
                  </a:lnTo>
                  <a:lnTo>
                    <a:pt x="65" y="223"/>
                  </a:lnTo>
                  <a:lnTo>
                    <a:pt x="88" y="185"/>
                  </a:lnTo>
                  <a:lnTo>
                    <a:pt x="117" y="153"/>
                  </a:lnTo>
                  <a:lnTo>
                    <a:pt x="148" y="120"/>
                  </a:lnTo>
                  <a:lnTo>
                    <a:pt x="182" y="91"/>
                  </a:lnTo>
                  <a:lnTo>
                    <a:pt x="218" y="68"/>
                  </a:lnTo>
                  <a:lnTo>
                    <a:pt x="257" y="45"/>
                  </a:lnTo>
                  <a:lnTo>
                    <a:pt x="297" y="28"/>
                  </a:lnTo>
                  <a:lnTo>
                    <a:pt x="341" y="15"/>
                  </a:lnTo>
                  <a:lnTo>
                    <a:pt x="383" y="5"/>
                  </a:lnTo>
                  <a:lnTo>
                    <a:pt x="429" y="0"/>
                  </a:lnTo>
                  <a:lnTo>
                    <a:pt x="475" y="0"/>
                  </a:lnTo>
                  <a:lnTo>
                    <a:pt x="521" y="3"/>
                  </a:lnTo>
                  <a:lnTo>
                    <a:pt x="566" y="13"/>
                  </a:lnTo>
                  <a:lnTo>
                    <a:pt x="610" y="24"/>
                  </a:lnTo>
                  <a:lnTo>
                    <a:pt x="654" y="42"/>
                  </a:lnTo>
                  <a:lnTo>
                    <a:pt x="693" y="63"/>
                  </a:lnTo>
                  <a:lnTo>
                    <a:pt x="731" y="88"/>
                  </a:lnTo>
                  <a:lnTo>
                    <a:pt x="765" y="116"/>
                  </a:lnTo>
                  <a:lnTo>
                    <a:pt x="796" y="147"/>
                  </a:lnTo>
                  <a:lnTo>
                    <a:pt x="825" y="181"/>
                  </a:lnTo>
                  <a:lnTo>
                    <a:pt x="849" y="218"/>
                  </a:lnTo>
                  <a:lnTo>
                    <a:pt x="872" y="256"/>
                  </a:lnTo>
                  <a:lnTo>
                    <a:pt x="890" y="296"/>
                  </a:lnTo>
                  <a:lnTo>
                    <a:pt x="903" y="338"/>
                  </a:lnTo>
                  <a:lnTo>
                    <a:pt x="913" y="382"/>
                  </a:lnTo>
                  <a:lnTo>
                    <a:pt x="918" y="428"/>
                  </a:lnTo>
                  <a:lnTo>
                    <a:pt x="918" y="474"/>
                  </a:lnTo>
                  <a:lnTo>
                    <a:pt x="914" y="5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2"/>
            <p:cNvSpPr>
              <a:spLocks/>
            </p:cNvSpPr>
            <p:nvPr/>
          </p:nvSpPr>
          <p:spPr bwMode="auto">
            <a:xfrm>
              <a:off x="1474" y="2068"/>
              <a:ext cx="721" cy="753"/>
            </a:xfrm>
            <a:custGeom>
              <a:avLst/>
              <a:gdLst/>
              <a:ahLst/>
              <a:cxnLst>
                <a:cxn ang="0">
                  <a:pos x="721" y="342"/>
                </a:cxn>
                <a:cxn ang="0">
                  <a:pos x="702" y="223"/>
                </a:cxn>
                <a:cxn ang="0">
                  <a:pos x="648" y="118"/>
                </a:cxn>
                <a:cxn ang="0">
                  <a:pos x="570" y="34"/>
                </a:cxn>
                <a:cxn ang="0">
                  <a:pos x="543" y="32"/>
                </a:cxn>
                <a:cxn ang="0">
                  <a:pos x="579" y="103"/>
                </a:cxn>
                <a:cxn ang="0">
                  <a:pos x="600" y="179"/>
                </a:cxn>
                <a:cxn ang="0">
                  <a:pos x="604" y="260"/>
                </a:cxn>
                <a:cxn ang="0">
                  <a:pos x="593" y="342"/>
                </a:cxn>
                <a:cxn ang="0">
                  <a:pos x="566" y="418"/>
                </a:cxn>
                <a:cxn ang="0">
                  <a:pos x="528" y="485"/>
                </a:cxn>
                <a:cxn ang="0">
                  <a:pos x="476" y="543"/>
                </a:cxn>
                <a:cxn ang="0">
                  <a:pos x="413" y="590"/>
                </a:cxn>
                <a:cxn ang="0">
                  <a:pos x="344" y="625"/>
                </a:cxn>
                <a:cxn ang="0">
                  <a:pos x="268" y="646"/>
                </a:cxn>
                <a:cxn ang="0">
                  <a:pos x="187" y="652"/>
                </a:cxn>
                <a:cxn ang="0">
                  <a:pos x="128" y="644"/>
                </a:cxn>
                <a:cxn ang="0">
                  <a:pos x="88" y="634"/>
                </a:cxn>
                <a:cxn ang="0">
                  <a:pos x="52" y="621"/>
                </a:cxn>
                <a:cxn ang="0">
                  <a:pos x="17" y="606"/>
                </a:cxn>
                <a:cxn ang="0">
                  <a:pos x="25" y="625"/>
                </a:cxn>
                <a:cxn ang="0">
                  <a:pos x="82" y="676"/>
                </a:cxn>
                <a:cxn ang="0">
                  <a:pos x="147" y="715"/>
                </a:cxn>
                <a:cxn ang="0">
                  <a:pos x="222" y="741"/>
                </a:cxn>
                <a:cxn ang="0">
                  <a:pos x="304" y="753"/>
                </a:cxn>
                <a:cxn ang="0">
                  <a:pos x="384" y="747"/>
                </a:cxn>
                <a:cxn ang="0">
                  <a:pos x="459" y="726"/>
                </a:cxn>
                <a:cxn ang="0">
                  <a:pos x="530" y="692"/>
                </a:cxn>
                <a:cxn ang="0">
                  <a:pos x="591" y="646"/>
                </a:cxn>
                <a:cxn ang="0">
                  <a:pos x="642" y="589"/>
                </a:cxn>
                <a:cxn ang="0">
                  <a:pos x="683" y="520"/>
                </a:cxn>
                <a:cxn ang="0">
                  <a:pos x="709" y="443"/>
                </a:cxn>
              </a:cxnLst>
              <a:rect l="0" t="0" r="r" b="b"/>
              <a:pathLst>
                <a:path w="721" h="753">
                  <a:moveTo>
                    <a:pt x="717" y="403"/>
                  </a:moveTo>
                  <a:lnTo>
                    <a:pt x="721" y="342"/>
                  </a:lnTo>
                  <a:lnTo>
                    <a:pt x="715" y="281"/>
                  </a:lnTo>
                  <a:lnTo>
                    <a:pt x="702" y="223"/>
                  </a:lnTo>
                  <a:lnTo>
                    <a:pt x="679" y="170"/>
                  </a:lnTo>
                  <a:lnTo>
                    <a:pt x="648" y="118"/>
                  </a:lnTo>
                  <a:lnTo>
                    <a:pt x="612" y="72"/>
                  </a:lnTo>
                  <a:lnTo>
                    <a:pt x="570" y="34"/>
                  </a:lnTo>
                  <a:lnTo>
                    <a:pt x="520" y="0"/>
                  </a:lnTo>
                  <a:lnTo>
                    <a:pt x="543" y="32"/>
                  </a:lnTo>
                  <a:lnTo>
                    <a:pt x="562" y="67"/>
                  </a:lnTo>
                  <a:lnTo>
                    <a:pt x="579" y="103"/>
                  </a:lnTo>
                  <a:lnTo>
                    <a:pt x="591" y="141"/>
                  </a:lnTo>
                  <a:lnTo>
                    <a:pt x="600" y="179"/>
                  </a:lnTo>
                  <a:lnTo>
                    <a:pt x="604" y="219"/>
                  </a:lnTo>
                  <a:lnTo>
                    <a:pt x="604" y="260"/>
                  </a:lnTo>
                  <a:lnTo>
                    <a:pt x="600" y="302"/>
                  </a:lnTo>
                  <a:lnTo>
                    <a:pt x="593" y="342"/>
                  </a:lnTo>
                  <a:lnTo>
                    <a:pt x="581" y="380"/>
                  </a:lnTo>
                  <a:lnTo>
                    <a:pt x="566" y="418"/>
                  </a:lnTo>
                  <a:lnTo>
                    <a:pt x="549" y="453"/>
                  </a:lnTo>
                  <a:lnTo>
                    <a:pt x="528" y="485"/>
                  </a:lnTo>
                  <a:lnTo>
                    <a:pt x="503" y="516"/>
                  </a:lnTo>
                  <a:lnTo>
                    <a:pt x="476" y="543"/>
                  </a:lnTo>
                  <a:lnTo>
                    <a:pt x="446" y="567"/>
                  </a:lnTo>
                  <a:lnTo>
                    <a:pt x="413" y="590"/>
                  </a:lnTo>
                  <a:lnTo>
                    <a:pt x="380" y="610"/>
                  </a:lnTo>
                  <a:lnTo>
                    <a:pt x="344" y="625"/>
                  </a:lnTo>
                  <a:lnTo>
                    <a:pt x="306" y="636"/>
                  </a:lnTo>
                  <a:lnTo>
                    <a:pt x="268" y="646"/>
                  </a:lnTo>
                  <a:lnTo>
                    <a:pt x="229" y="650"/>
                  </a:lnTo>
                  <a:lnTo>
                    <a:pt x="187" y="652"/>
                  </a:lnTo>
                  <a:lnTo>
                    <a:pt x="147" y="648"/>
                  </a:lnTo>
                  <a:lnTo>
                    <a:pt x="128" y="644"/>
                  </a:lnTo>
                  <a:lnTo>
                    <a:pt x="107" y="640"/>
                  </a:lnTo>
                  <a:lnTo>
                    <a:pt x="88" y="634"/>
                  </a:lnTo>
                  <a:lnTo>
                    <a:pt x="71" y="629"/>
                  </a:lnTo>
                  <a:lnTo>
                    <a:pt x="52" y="621"/>
                  </a:lnTo>
                  <a:lnTo>
                    <a:pt x="34" y="613"/>
                  </a:lnTo>
                  <a:lnTo>
                    <a:pt x="17" y="606"/>
                  </a:lnTo>
                  <a:lnTo>
                    <a:pt x="0" y="596"/>
                  </a:lnTo>
                  <a:lnTo>
                    <a:pt x="25" y="625"/>
                  </a:lnTo>
                  <a:lnTo>
                    <a:pt x="52" y="652"/>
                  </a:lnTo>
                  <a:lnTo>
                    <a:pt x="82" y="676"/>
                  </a:lnTo>
                  <a:lnTo>
                    <a:pt x="115" y="698"/>
                  </a:lnTo>
                  <a:lnTo>
                    <a:pt x="147" y="715"/>
                  </a:lnTo>
                  <a:lnTo>
                    <a:pt x="184" y="730"/>
                  </a:lnTo>
                  <a:lnTo>
                    <a:pt x="222" y="741"/>
                  </a:lnTo>
                  <a:lnTo>
                    <a:pt x="262" y="749"/>
                  </a:lnTo>
                  <a:lnTo>
                    <a:pt x="304" y="753"/>
                  </a:lnTo>
                  <a:lnTo>
                    <a:pt x="344" y="753"/>
                  </a:lnTo>
                  <a:lnTo>
                    <a:pt x="384" y="747"/>
                  </a:lnTo>
                  <a:lnTo>
                    <a:pt x="423" y="740"/>
                  </a:lnTo>
                  <a:lnTo>
                    <a:pt x="459" y="726"/>
                  </a:lnTo>
                  <a:lnTo>
                    <a:pt x="495" y="711"/>
                  </a:lnTo>
                  <a:lnTo>
                    <a:pt x="530" y="692"/>
                  </a:lnTo>
                  <a:lnTo>
                    <a:pt x="562" y="671"/>
                  </a:lnTo>
                  <a:lnTo>
                    <a:pt x="591" y="646"/>
                  </a:lnTo>
                  <a:lnTo>
                    <a:pt x="618" y="617"/>
                  </a:lnTo>
                  <a:lnTo>
                    <a:pt x="642" y="589"/>
                  </a:lnTo>
                  <a:lnTo>
                    <a:pt x="663" y="554"/>
                  </a:lnTo>
                  <a:lnTo>
                    <a:pt x="683" y="520"/>
                  </a:lnTo>
                  <a:lnTo>
                    <a:pt x="698" y="483"/>
                  </a:lnTo>
                  <a:lnTo>
                    <a:pt x="709" y="443"/>
                  </a:lnTo>
                  <a:lnTo>
                    <a:pt x="717" y="403"/>
                  </a:lnTo>
                  <a:close/>
                </a:path>
              </a:pathLst>
            </a:custGeom>
            <a:solidFill>
              <a:srgbClr val="60C6F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3"/>
            <p:cNvSpPr>
              <a:spLocks/>
            </p:cNvSpPr>
            <p:nvPr/>
          </p:nvSpPr>
          <p:spPr bwMode="auto">
            <a:xfrm>
              <a:off x="1388" y="2014"/>
              <a:ext cx="690" cy="706"/>
            </a:xfrm>
            <a:custGeom>
              <a:avLst/>
              <a:gdLst/>
              <a:ahLst/>
              <a:cxnLst>
                <a:cxn ang="0">
                  <a:pos x="273" y="706"/>
                </a:cxn>
                <a:cxn ang="0">
                  <a:pos x="354" y="700"/>
                </a:cxn>
                <a:cxn ang="0">
                  <a:pos x="430" y="679"/>
                </a:cxn>
                <a:cxn ang="0">
                  <a:pos x="499" y="644"/>
                </a:cxn>
                <a:cxn ang="0">
                  <a:pos x="562" y="597"/>
                </a:cxn>
                <a:cxn ang="0">
                  <a:pos x="614" y="539"/>
                </a:cxn>
                <a:cxn ang="0">
                  <a:pos x="652" y="472"/>
                </a:cxn>
                <a:cxn ang="0">
                  <a:pos x="679" y="396"/>
                </a:cxn>
                <a:cxn ang="0">
                  <a:pos x="690" y="314"/>
                </a:cxn>
                <a:cxn ang="0">
                  <a:pos x="686" y="233"/>
                </a:cxn>
                <a:cxn ang="0">
                  <a:pos x="665" y="157"/>
                </a:cxn>
                <a:cxn ang="0">
                  <a:pos x="629" y="86"/>
                </a:cxn>
                <a:cxn ang="0">
                  <a:pos x="589" y="44"/>
                </a:cxn>
                <a:cxn ang="0">
                  <a:pos x="554" y="29"/>
                </a:cxn>
                <a:cxn ang="0">
                  <a:pos x="516" y="15"/>
                </a:cxn>
                <a:cxn ang="0">
                  <a:pos x="478" y="6"/>
                </a:cxn>
                <a:cxn ang="0">
                  <a:pos x="417" y="0"/>
                </a:cxn>
                <a:cxn ang="0">
                  <a:pos x="336" y="6"/>
                </a:cxn>
                <a:cxn ang="0">
                  <a:pos x="262" y="25"/>
                </a:cxn>
                <a:cxn ang="0">
                  <a:pos x="191" y="59"/>
                </a:cxn>
                <a:cxn ang="0">
                  <a:pos x="130" y="107"/>
                </a:cxn>
                <a:cxn ang="0">
                  <a:pos x="78" y="164"/>
                </a:cxn>
                <a:cxn ang="0">
                  <a:pos x="38" y="231"/>
                </a:cxn>
                <a:cxn ang="0">
                  <a:pos x="11" y="306"/>
                </a:cxn>
                <a:cxn ang="0">
                  <a:pos x="0" y="388"/>
                </a:cxn>
                <a:cxn ang="0">
                  <a:pos x="6" y="470"/>
                </a:cxn>
                <a:cxn ang="0">
                  <a:pos x="27" y="547"/>
                </a:cxn>
                <a:cxn ang="0">
                  <a:pos x="63" y="618"/>
                </a:cxn>
                <a:cxn ang="0">
                  <a:pos x="103" y="660"/>
                </a:cxn>
                <a:cxn ang="0">
                  <a:pos x="138" y="675"/>
                </a:cxn>
                <a:cxn ang="0">
                  <a:pos x="174" y="688"/>
                </a:cxn>
                <a:cxn ang="0">
                  <a:pos x="214" y="698"/>
                </a:cxn>
              </a:cxnLst>
              <a:rect l="0" t="0" r="r" b="b"/>
              <a:pathLst>
                <a:path w="690" h="706">
                  <a:moveTo>
                    <a:pt x="233" y="702"/>
                  </a:moveTo>
                  <a:lnTo>
                    <a:pt x="273" y="706"/>
                  </a:lnTo>
                  <a:lnTo>
                    <a:pt x="315" y="704"/>
                  </a:lnTo>
                  <a:lnTo>
                    <a:pt x="354" y="700"/>
                  </a:lnTo>
                  <a:lnTo>
                    <a:pt x="392" y="690"/>
                  </a:lnTo>
                  <a:lnTo>
                    <a:pt x="430" y="679"/>
                  </a:lnTo>
                  <a:lnTo>
                    <a:pt x="466" y="664"/>
                  </a:lnTo>
                  <a:lnTo>
                    <a:pt x="499" y="644"/>
                  </a:lnTo>
                  <a:lnTo>
                    <a:pt x="532" y="621"/>
                  </a:lnTo>
                  <a:lnTo>
                    <a:pt x="562" y="597"/>
                  </a:lnTo>
                  <a:lnTo>
                    <a:pt x="589" y="570"/>
                  </a:lnTo>
                  <a:lnTo>
                    <a:pt x="614" y="539"/>
                  </a:lnTo>
                  <a:lnTo>
                    <a:pt x="635" y="507"/>
                  </a:lnTo>
                  <a:lnTo>
                    <a:pt x="652" y="472"/>
                  </a:lnTo>
                  <a:lnTo>
                    <a:pt x="667" y="434"/>
                  </a:lnTo>
                  <a:lnTo>
                    <a:pt x="679" y="396"/>
                  </a:lnTo>
                  <a:lnTo>
                    <a:pt x="686" y="356"/>
                  </a:lnTo>
                  <a:lnTo>
                    <a:pt x="690" y="314"/>
                  </a:lnTo>
                  <a:lnTo>
                    <a:pt x="690" y="273"/>
                  </a:lnTo>
                  <a:lnTo>
                    <a:pt x="686" y="233"/>
                  </a:lnTo>
                  <a:lnTo>
                    <a:pt x="677" y="195"/>
                  </a:lnTo>
                  <a:lnTo>
                    <a:pt x="665" y="157"/>
                  </a:lnTo>
                  <a:lnTo>
                    <a:pt x="648" y="121"/>
                  </a:lnTo>
                  <a:lnTo>
                    <a:pt x="629" y="86"/>
                  </a:lnTo>
                  <a:lnTo>
                    <a:pt x="606" y="54"/>
                  </a:lnTo>
                  <a:lnTo>
                    <a:pt x="589" y="44"/>
                  </a:lnTo>
                  <a:lnTo>
                    <a:pt x="572" y="36"/>
                  </a:lnTo>
                  <a:lnTo>
                    <a:pt x="554" y="29"/>
                  </a:lnTo>
                  <a:lnTo>
                    <a:pt x="535" y="21"/>
                  </a:lnTo>
                  <a:lnTo>
                    <a:pt x="516" y="15"/>
                  </a:lnTo>
                  <a:lnTo>
                    <a:pt x="497" y="10"/>
                  </a:lnTo>
                  <a:lnTo>
                    <a:pt x="478" y="6"/>
                  </a:lnTo>
                  <a:lnTo>
                    <a:pt x="457" y="4"/>
                  </a:lnTo>
                  <a:lnTo>
                    <a:pt x="417" y="0"/>
                  </a:lnTo>
                  <a:lnTo>
                    <a:pt x="377" y="0"/>
                  </a:lnTo>
                  <a:lnTo>
                    <a:pt x="336" y="6"/>
                  </a:lnTo>
                  <a:lnTo>
                    <a:pt x="298" y="13"/>
                  </a:lnTo>
                  <a:lnTo>
                    <a:pt x="262" y="25"/>
                  </a:lnTo>
                  <a:lnTo>
                    <a:pt x="226" y="42"/>
                  </a:lnTo>
                  <a:lnTo>
                    <a:pt x="191" y="59"/>
                  </a:lnTo>
                  <a:lnTo>
                    <a:pt x="161" y="82"/>
                  </a:lnTo>
                  <a:lnTo>
                    <a:pt x="130" y="107"/>
                  </a:lnTo>
                  <a:lnTo>
                    <a:pt x="103" y="134"/>
                  </a:lnTo>
                  <a:lnTo>
                    <a:pt x="78" y="164"/>
                  </a:lnTo>
                  <a:lnTo>
                    <a:pt x="57" y="197"/>
                  </a:lnTo>
                  <a:lnTo>
                    <a:pt x="38" y="231"/>
                  </a:lnTo>
                  <a:lnTo>
                    <a:pt x="23" y="268"/>
                  </a:lnTo>
                  <a:lnTo>
                    <a:pt x="11" y="306"/>
                  </a:lnTo>
                  <a:lnTo>
                    <a:pt x="4" y="346"/>
                  </a:lnTo>
                  <a:lnTo>
                    <a:pt x="0" y="388"/>
                  </a:lnTo>
                  <a:lnTo>
                    <a:pt x="2" y="430"/>
                  </a:lnTo>
                  <a:lnTo>
                    <a:pt x="6" y="470"/>
                  </a:lnTo>
                  <a:lnTo>
                    <a:pt x="15" y="509"/>
                  </a:lnTo>
                  <a:lnTo>
                    <a:pt x="27" y="547"/>
                  </a:lnTo>
                  <a:lnTo>
                    <a:pt x="44" y="583"/>
                  </a:lnTo>
                  <a:lnTo>
                    <a:pt x="63" y="618"/>
                  </a:lnTo>
                  <a:lnTo>
                    <a:pt x="86" y="650"/>
                  </a:lnTo>
                  <a:lnTo>
                    <a:pt x="103" y="660"/>
                  </a:lnTo>
                  <a:lnTo>
                    <a:pt x="120" y="667"/>
                  </a:lnTo>
                  <a:lnTo>
                    <a:pt x="138" y="675"/>
                  </a:lnTo>
                  <a:lnTo>
                    <a:pt x="157" y="683"/>
                  </a:lnTo>
                  <a:lnTo>
                    <a:pt x="174" y="688"/>
                  </a:lnTo>
                  <a:lnTo>
                    <a:pt x="193" y="694"/>
                  </a:lnTo>
                  <a:lnTo>
                    <a:pt x="214" y="698"/>
                  </a:lnTo>
                  <a:lnTo>
                    <a:pt x="233" y="702"/>
                  </a:lnTo>
                  <a:close/>
                </a:path>
              </a:pathLst>
            </a:custGeom>
            <a:solidFill>
              <a:srgbClr val="9BE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4"/>
            <p:cNvSpPr>
              <a:spLocks/>
            </p:cNvSpPr>
            <p:nvPr/>
          </p:nvSpPr>
          <p:spPr bwMode="auto">
            <a:xfrm>
              <a:off x="1828" y="2043"/>
              <a:ext cx="101" cy="134"/>
            </a:xfrm>
            <a:custGeom>
              <a:avLst/>
              <a:gdLst/>
              <a:ahLst/>
              <a:cxnLst>
                <a:cxn ang="0">
                  <a:pos x="51" y="4"/>
                </a:cxn>
                <a:cxn ang="0">
                  <a:pos x="55" y="5"/>
                </a:cxn>
                <a:cxn ang="0">
                  <a:pos x="63" y="11"/>
                </a:cxn>
                <a:cxn ang="0">
                  <a:pos x="74" y="19"/>
                </a:cxn>
                <a:cxn ang="0">
                  <a:pos x="86" y="28"/>
                </a:cxn>
                <a:cxn ang="0">
                  <a:pos x="95" y="42"/>
                </a:cxn>
                <a:cxn ang="0">
                  <a:pos x="101" y="53"/>
                </a:cxn>
                <a:cxn ang="0">
                  <a:pos x="99" y="67"/>
                </a:cxn>
                <a:cxn ang="0">
                  <a:pos x="90" y="78"/>
                </a:cxn>
                <a:cxn ang="0">
                  <a:pos x="76" y="90"/>
                </a:cxn>
                <a:cxn ang="0">
                  <a:pos x="72" y="101"/>
                </a:cxn>
                <a:cxn ang="0">
                  <a:pos x="70" y="113"/>
                </a:cxn>
                <a:cxn ang="0">
                  <a:pos x="65" y="126"/>
                </a:cxn>
                <a:cxn ang="0">
                  <a:pos x="53" y="134"/>
                </a:cxn>
                <a:cxn ang="0">
                  <a:pos x="40" y="130"/>
                </a:cxn>
                <a:cxn ang="0">
                  <a:pos x="30" y="116"/>
                </a:cxn>
                <a:cxn ang="0">
                  <a:pos x="34" y="99"/>
                </a:cxn>
                <a:cxn ang="0">
                  <a:pos x="42" y="82"/>
                </a:cxn>
                <a:cxn ang="0">
                  <a:pos x="44" y="67"/>
                </a:cxn>
                <a:cxn ang="0">
                  <a:pos x="36" y="57"/>
                </a:cxn>
                <a:cxn ang="0">
                  <a:pos x="15" y="53"/>
                </a:cxn>
                <a:cxn ang="0">
                  <a:pos x="5" y="51"/>
                </a:cxn>
                <a:cxn ang="0">
                  <a:pos x="0" y="46"/>
                </a:cxn>
                <a:cxn ang="0">
                  <a:pos x="0" y="36"/>
                </a:cxn>
                <a:cxn ang="0">
                  <a:pos x="5" y="26"/>
                </a:cxn>
                <a:cxn ang="0">
                  <a:pos x="13" y="15"/>
                </a:cxn>
                <a:cxn ang="0">
                  <a:pos x="23" y="7"/>
                </a:cxn>
                <a:cxn ang="0">
                  <a:pos x="34" y="2"/>
                </a:cxn>
                <a:cxn ang="0">
                  <a:pos x="46" y="0"/>
                </a:cxn>
                <a:cxn ang="0">
                  <a:pos x="51" y="4"/>
                </a:cxn>
              </a:cxnLst>
              <a:rect l="0" t="0" r="r" b="b"/>
              <a:pathLst>
                <a:path w="101" h="134">
                  <a:moveTo>
                    <a:pt x="51" y="4"/>
                  </a:moveTo>
                  <a:lnTo>
                    <a:pt x="55" y="5"/>
                  </a:lnTo>
                  <a:lnTo>
                    <a:pt x="63" y="11"/>
                  </a:lnTo>
                  <a:lnTo>
                    <a:pt x="74" y="19"/>
                  </a:lnTo>
                  <a:lnTo>
                    <a:pt x="86" y="28"/>
                  </a:lnTo>
                  <a:lnTo>
                    <a:pt x="95" y="42"/>
                  </a:lnTo>
                  <a:lnTo>
                    <a:pt x="101" y="53"/>
                  </a:lnTo>
                  <a:lnTo>
                    <a:pt x="99" y="67"/>
                  </a:lnTo>
                  <a:lnTo>
                    <a:pt x="90" y="78"/>
                  </a:lnTo>
                  <a:lnTo>
                    <a:pt x="76" y="90"/>
                  </a:lnTo>
                  <a:lnTo>
                    <a:pt x="72" y="101"/>
                  </a:lnTo>
                  <a:lnTo>
                    <a:pt x="70" y="113"/>
                  </a:lnTo>
                  <a:lnTo>
                    <a:pt x="65" y="126"/>
                  </a:lnTo>
                  <a:lnTo>
                    <a:pt x="53" y="134"/>
                  </a:lnTo>
                  <a:lnTo>
                    <a:pt x="40" y="130"/>
                  </a:lnTo>
                  <a:lnTo>
                    <a:pt x="30" y="116"/>
                  </a:lnTo>
                  <a:lnTo>
                    <a:pt x="34" y="99"/>
                  </a:lnTo>
                  <a:lnTo>
                    <a:pt x="42" y="82"/>
                  </a:lnTo>
                  <a:lnTo>
                    <a:pt x="44" y="67"/>
                  </a:lnTo>
                  <a:lnTo>
                    <a:pt x="36" y="57"/>
                  </a:lnTo>
                  <a:lnTo>
                    <a:pt x="15" y="53"/>
                  </a:lnTo>
                  <a:lnTo>
                    <a:pt x="5" y="51"/>
                  </a:lnTo>
                  <a:lnTo>
                    <a:pt x="0" y="46"/>
                  </a:lnTo>
                  <a:lnTo>
                    <a:pt x="0" y="36"/>
                  </a:lnTo>
                  <a:lnTo>
                    <a:pt x="5" y="26"/>
                  </a:lnTo>
                  <a:lnTo>
                    <a:pt x="13" y="15"/>
                  </a:lnTo>
                  <a:lnTo>
                    <a:pt x="23" y="7"/>
                  </a:lnTo>
                  <a:lnTo>
                    <a:pt x="34" y="2"/>
                  </a:lnTo>
                  <a:lnTo>
                    <a:pt x="46" y="0"/>
                  </a:lnTo>
                  <a:lnTo>
                    <a:pt x="51" y="4"/>
                  </a:lnTo>
                  <a:close/>
                </a:path>
              </a:pathLst>
            </a:custGeom>
            <a:solidFill>
              <a:srgbClr val="8C6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5"/>
            <p:cNvSpPr>
              <a:spLocks/>
            </p:cNvSpPr>
            <p:nvPr/>
          </p:nvSpPr>
          <p:spPr bwMode="auto">
            <a:xfrm>
              <a:off x="1747" y="2060"/>
              <a:ext cx="60" cy="55"/>
            </a:xfrm>
            <a:custGeom>
              <a:avLst/>
              <a:gdLst/>
              <a:ahLst/>
              <a:cxnLst>
                <a:cxn ang="0">
                  <a:pos x="23" y="31"/>
                </a:cxn>
                <a:cxn ang="0">
                  <a:pos x="21" y="32"/>
                </a:cxn>
                <a:cxn ang="0">
                  <a:pos x="21" y="40"/>
                </a:cxn>
                <a:cxn ang="0">
                  <a:pos x="25" y="48"/>
                </a:cxn>
                <a:cxn ang="0">
                  <a:pos x="39" y="55"/>
                </a:cxn>
                <a:cxn ang="0">
                  <a:pos x="54" y="53"/>
                </a:cxn>
                <a:cxn ang="0">
                  <a:pos x="60" y="40"/>
                </a:cxn>
                <a:cxn ang="0">
                  <a:pos x="56" y="23"/>
                </a:cxn>
                <a:cxn ang="0">
                  <a:pos x="42" y="8"/>
                </a:cxn>
                <a:cxn ang="0">
                  <a:pos x="23" y="0"/>
                </a:cxn>
                <a:cxn ang="0">
                  <a:pos x="8" y="0"/>
                </a:cxn>
                <a:cxn ang="0">
                  <a:pos x="0" y="6"/>
                </a:cxn>
                <a:cxn ang="0">
                  <a:pos x="2" y="9"/>
                </a:cxn>
                <a:cxn ang="0">
                  <a:pos x="12" y="13"/>
                </a:cxn>
                <a:cxn ang="0">
                  <a:pos x="20" y="17"/>
                </a:cxn>
                <a:cxn ang="0">
                  <a:pos x="25" y="23"/>
                </a:cxn>
                <a:cxn ang="0">
                  <a:pos x="23" y="31"/>
                </a:cxn>
              </a:cxnLst>
              <a:rect l="0" t="0" r="r" b="b"/>
              <a:pathLst>
                <a:path w="60" h="55">
                  <a:moveTo>
                    <a:pt x="23" y="31"/>
                  </a:moveTo>
                  <a:lnTo>
                    <a:pt x="21" y="32"/>
                  </a:lnTo>
                  <a:lnTo>
                    <a:pt x="21" y="40"/>
                  </a:lnTo>
                  <a:lnTo>
                    <a:pt x="25" y="48"/>
                  </a:lnTo>
                  <a:lnTo>
                    <a:pt x="39" y="55"/>
                  </a:lnTo>
                  <a:lnTo>
                    <a:pt x="54" y="53"/>
                  </a:lnTo>
                  <a:lnTo>
                    <a:pt x="60" y="40"/>
                  </a:lnTo>
                  <a:lnTo>
                    <a:pt x="56" y="23"/>
                  </a:lnTo>
                  <a:lnTo>
                    <a:pt x="42" y="8"/>
                  </a:lnTo>
                  <a:lnTo>
                    <a:pt x="23" y="0"/>
                  </a:lnTo>
                  <a:lnTo>
                    <a:pt x="8" y="0"/>
                  </a:lnTo>
                  <a:lnTo>
                    <a:pt x="0" y="6"/>
                  </a:lnTo>
                  <a:lnTo>
                    <a:pt x="2" y="9"/>
                  </a:lnTo>
                  <a:lnTo>
                    <a:pt x="12" y="13"/>
                  </a:lnTo>
                  <a:lnTo>
                    <a:pt x="20" y="17"/>
                  </a:lnTo>
                  <a:lnTo>
                    <a:pt x="25" y="23"/>
                  </a:lnTo>
                  <a:lnTo>
                    <a:pt x="23" y="31"/>
                  </a:lnTo>
                  <a:close/>
                </a:path>
              </a:pathLst>
            </a:custGeom>
            <a:solidFill>
              <a:srgbClr val="8C6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6"/>
            <p:cNvSpPr>
              <a:spLocks/>
            </p:cNvSpPr>
            <p:nvPr/>
          </p:nvSpPr>
          <p:spPr bwMode="auto">
            <a:xfrm>
              <a:off x="1696" y="2050"/>
              <a:ext cx="34" cy="14"/>
            </a:xfrm>
            <a:custGeom>
              <a:avLst/>
              <a:gdLst/>
              <a:ahLst/>
              <a:cxnLst>
                <a:cxn ang="0">
                  <a:pos x="30" y="6"/>
                </a:cxn>
                <a:cxn ang="0">
                  <a:pos x="28" y="4"/>
                </a:cxn>
                <a:cxn ang="0">
                  <a:pos x="21" y="2"/>
                </a:cxn>
                <a:cxn ang="0">
                  <a:pos x="11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4" y="8"/>
                </a:cxn>
                <a:cxn ang="0">
                  <a:pos x="11" y="10"/>
                </a:cxn>
                <a:cxn ang="0">
                  <a:pos x="19" y="12"/>
                </a:cxn>
                <a:cxn ang="0">
                  <a:pos x="27" y="14"/>
                </a:cxn>
                <a:cxn ang="0">
                  <a:pos x="32" y="14"/>
                </a:cxn>
                <a:cxn ang="0">
                  <a:pos x="34" y="12"/>
                </a:cxn>
                <a:cxn ang="0">
                  <a:pos x="30" y="6"/>
                </a:cxn>
              </a:cxnLst>
              <a:rect l="0" t="0" r="r" b="b"/>
              <a:pathLst>
                <a:path w="34" h="14">
                  <a:moveTo>
                    <a:pt x="30" y="6"/>
                  </a:moveTo>
                  <a:lnTo>
                    <a:pt x="28" y="4"/>
                  </a:lnTo>
                  <a:lnTo>
                    <a:pt x="21" y="2"/>
                  </a:lnTo>
                  <a:lnTo>
                    <a:pt x="11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4" y="8"/>
                  </a:lnTo>
                  <a:lnTo>
                    <a:pt x="11" y="10"/>
                  </a:lnTo>
                  <a:lnTo>
                    <a:pt x="19" y="12"/>
                  </a:lnTo>
                  <a:lnTo>
                    <a:pt x="27" y="14"/>
                  </a:lnTo>
                  <a:lnTo>
                    <a:pt x="32" y="14"/>
                  </a:lnTo>
                  <a:lnTo>
                    <a:pt x="34" y="12"/>
                  </a:lnTo>
                  <a:lnTo>
                    <a:pt x="30" y="6"/>
                  </a:lnTo>
                  <a:close/>
                </a:path>
              </a:pathLst>
            </a:custGeom>
            <a:solidFill>
              <a:srgbClr val="8C6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7"/>
            <p:cNvSpPr>
              <a:spLocks/>
            </p:cNvSpPr>
            <p:nvPr/>
          </p:nvSpPr>
          <p:spPr bwMode="auto">
            <a:xfrm>
              <a:off x="1485" y="2069"/>
              <a:ext cx="348" cy="698"/>
            </a:xfrm>
            <a:custGeom>
              <a:avLst/>
              <a:gdLst/>
              <a:ahLst/>
              <a:cxnLst>
                <a:cxn ang="0">
                  <a:pos x="4" y="190"/>
                </a:cxn>
                <a:cxn ang="0">
                  <a:pos x="21" y="232"/>
                </a:cxn>
                <a:cxn ang="0">
                  <a:pos x="29" y="270"/>
                </a:cxn>
                <a:cxn ang="0">
                  <a:pos x="60" y="299"/>
                </a:cxn>
                <a:cxn ang="0">
                  <a:pos x="108" y="333"/>
                </a:cxn>
                <a:cxn ang="0">
                  <a:pos x="144" y="354"/>
                </a:cxn>
                <a:cxn ang="0">
                  <a:pos x="130" y="381"/>
                </a:cxn>
                <a:cxn ang="0">
                  <a:pos x="117" y="421"/>
                </a:cxn>
                <a:cxn ang="0">
                  <a:pos x="134" y="467"/>
                </a:cxn>
                <a:cxn ang="0">
                  <a:pos x="171" y="513"/>
                </a:cxn>
                <a:cxn ang="0">
                  <a:pos x="169" y="651"/>
                </a:cxn>
                <a:cxn ang="0">
                  <a:pos x="209" y="698"/>
                </a:cxn>
                <a:cxn ang="0">
                  <a:pos x="203" y="662"/>
                </a:cxn>
                <a:cxn ang="0">
                  <a:pos x="238" y="616"/>
                </a:cxn>
                <a:cxn ang="0">
                  <a:pos x="257" y="586"/>
                </a:cxn>
                <a:cxn ang="0">
                  <a:pos x="276" y="555"/>
                </a:cxn>
                <a:cxn ang="0">
                  <a:pos x="316" y="521"/>
                </a:cxn>
                <a:cxn ang="0">
                  <a:pos x="348" y="465"/>
                </a:cxn>
                <a:cxn ang="0">
                  <a:pos x="333" y="438"/>
                </a:cxn>
                <a:cxn ang="0">
                  <a:pos x="297" y="415"/>
                </a:cxn>
                <a:cxn ang="0">
                  <a:pos x="266" y="375"/>
                </a:cxn>
                <a:cxn ang="0">
                  <a:pos x="234" y="347"/>
                </a:cxn>
                <a:cxn ang="0">
                  <a:pos x="197" y="339"/>
                </a:cxn>
                <a:cxn ang="0">
                  <a:pos x="161" y="339"/>
                </a:cxn>
                <a:cxn ang="0">
                  <a:pos x="136" y="339"/>
                </a:cxn>
                <a:cxn ang="0">
                  <a:pos x="132" y="318"/>
                </a:cxn>
                <a:cxn ang="0">
                  <a:pos x="132" y="301"/>
                </a:cxn>
                <a:cxn ang="0">
                  <a:pos x="123" y="293"/>
                </a:cxn>
                <a:cxn ang="0">
                  <a:pos x="121" y="274"/>
                </a:cxn>
                <a:cxn ang="0">
                  <a:pos x="85" y="278"/>
                </a:cxn>
                <a:cxn ang="0">
                  <a:pos x="90" y="240"/>
                </a:cxn>
                <a:cxn ang="0">
                  <a:pos x="117" y="228"/>
                </a:cxn>
                <a:cxn ang="0">
                  <a:pos x="146" y="232"/>
                </a:cxn>
                <a:cxn ang="0">
                  <a:pos x="159" y="251"/>
                </a:cxn>
                <a:cxn ang="0">
                  <a:pos x="171" y="257"/>
                </a:cxn>
                <a:cxn ang="0">
                  <a:pos x="176" y="230"/>
                </a:cxn>
                <a:cxn ang="0">
                  <a:pos x="213" y="199"/>
                </a:cxn>
                <a:cxn ang="0">
                  <a:pos x="253" y="171"/>
                </a:cxn>
                <a:cxn ang="0">
                  <a:pos x="289" y="161"/>
                </a:cxn>
                <a:cxn ang="0">
                  <a:pos x="287" y="142"/>
                </a:cxn>
                <a:cxn ang="0">
                  <a:pos x="331" y="127"/>
                </a:cxn>
                <a:cxn ang="0">
                  <a:pos x="293" y="85"/>
                </a:cxn>
                <a:cxn ang="0">
                  <a:pos x="257" y="106"/>
                </a:cxn>
                <a:cxn ang="0">
                  <a:pos x="232" y="119"/>
                </a:cxn>
                <a:cxn ang="0">
                  <a:pos x="213" y="94"/>
                </a:cxn>
                <a:cxn ang="0">
                  <a:pos x="199" y="77"/>
                </a:cxn>
                <a:cxn ang="0">
                  <a:pos x="230" y="62"/>
                </a:cxn>
                <a:cxn ang="0">
                  <a:pos x="259" y="58"/>
                </a:cxn>
                <a:cxn ang="0">
                  <a:pos x="266" y="46"/>
                </a:cxn>
                <a:cxn ang="0">
                  <a:pos x="257" y="25"/>
                </a:cxn>
                <a:cxn ang="0">
                  <a:pos x="239" y="29"/>
                </a:cxn>
                <a:cxn ang="0">
                  <a:pos x="220" y="35"/>
                </a:cxn>
                <a:cxn ang="0">
                  <a:pos x="215" y="22"/>
                </a:cxn>
                <a:cxn ang="0">
                  <a:pos x="190" y="8"/>
                </a:cxn>
                <a:cxn ang="0">
                  <a:pos x="171" y="0"/>
                </a:cxn>
                <a:cxn ang="0">
                  <a:pos x="155" y="16"/>
                </a:cxn>
                <a:cxn ang="0">
                  <a:pos x="134" y="20"/>
                </a:cxn>
                <a:cxn ang="0">
                  <a:pos x="109" y="18"/>
                </a:cxn>
                <a:cxn ang="0">
                  <a:pos x="83" y="12"/>
                </a:cxn>
                <a:cxn ang="0">
                  <a:pos x="60" y="29"/>
                </a:cxn>
                <a:cxn ang="0">
                  <a:pos x="39" y="46"/>
                </a:cxn>
                <a:cxn ang="0">
                  <a:pos x="37" y="73"/>
                </a:cxn>
                <a:cxn ang="0">
                  <a:pos x="21" y="129"/>
                </a:cxn>
              </a:cxnLst>
              <a:rect l="0" t="0" r="r" b="b"/>
              <a:pathLst>
                <a:path w="348" h="698">
                  <a:moveTo>
                    <a:pt x="21" y="129"/>
                  </a:moveTo>
                  <a:lnTo>
                    <a:pt x="0" y="161"/>
                  </a:lnTo>
                  <a:lnTo>
                    <a:pt x="4" y="190"/>
                  </a:lnTo>
                  <a:lnTo>
                    <a:pt x="14" y="209"/>
                  </a:lnTo>
                  <a:lnTo>
                    <a:pt x="21" y="217"/>
                  </a:lnTo>
                  <a:lnTo>
                    <a:pt x="21" y="232"/>
                  </a:lnTo>
                  <a:lnTo>
                    <a:pt x="21" y="245"/>
                  </a:lnTo>
                  <a:lnTo>
                    <a:pt x="23" y="259"/>
                  </a:lnTo>
                  <a:lnTo>
                    <a:pt x="29" y="270"/>
                  </a:lnTo>
                  <a:lnTo>
                    <a:pt x="37" y="282"/>
                  </a:lnTo>
                  <a:lnTo>
                    <a:pt x="46" y="291"/>
                  </a:lnTo>
                  <a:lnTo>
                    <a:pt x="60" y="299"/>
                  </a:lnTo>
                  <a:lnTo>
                    <a:pt x="77" y="305"/>
                  </a:lnTo>
                  <a:lnTo>
                    <a:pt x="100" y="320"/>
                  </a:lnTo>
                  <a:lnTo>
                    <a:pt x="108" y="333"/>
                  </a:lnTo>
                  <a:lnTo>
                    <a:pt x="113" y="347"/>
                  </a:lnTo>
                  <a:lnTo>
                    <a:pt x="127" y="352"/>
                  </a:lnTo>
                  <a:lnTo>
                    <a:pt x="144" y="354"/>
                  </a:lnTo>
                  <a:lnTo>
                    <a:pt x="152" y="358"/>
                  </a:lnTo>
                  <a:lnTo>
                    <a:pt x="148" y="368"/>
                  </a:lnTo>
                  <a:lnTo>
                    <a:pt x="130" y="381"/>
                  </a:lnTo>
                  <a:lnTo>
                    <a:pt x="121" y="391"/>
                  </a:lnTo>
                  <a:lnTo>
                    <a:pt x="117" y="406"/>
                  </a:lnTo>
                  <a:lnTo>
                    <a:pt x="117" y="421"/>
                  </a:lnTo>
                  <a:lnTo>
                    <a:pt x="121" y="436"/>
                  </a:lnTo>
                  <a:lnTo>
                    <a:pt x="127" y="452"/>
                  </a:lnTo>
                  <a:lnTo>
                    <a:pt x="134" y="467"/>
                  </a:lnTo>
                  <a:lnTo>
                    <a:pt x="146" y="480"/>
                  </a:lnTo>
                  <a:lnTo>
                    <a:pt x="157" y="488"/>
                  </a:lnTo>
                  <a:lnTo>
                    <a:pt x="171" y="513"/>
                  </a:lnTo>
                  <a:lnTo>
                    <a:pt x="171" y="553"/>
                  </a:lnTo>
                  <a:lnTo>
                    <a:pt x="167" y="603"/>
                  </a:lnTo>
                  <a:lnTo>
                    <a:pt x="169" y="651"/>
                  </a:lnTo>
                  <a:lnTo>
                    <a:pt x="178" y="683"/>
                  </a:lnTo>
                  <a:lnTo>
                    <a:pt x="195" y="697"/>
                  </a:lnTo>
                  <a:lnTo>
                    <a:pt x="209" y="698"/>
                  </a:lnTo>
                  <a:lnTo>
                    <a:pt x="215" y="698"/>
                  </a:lnTo>
                  <a:lnTo>
                    <a:pt x="211" y="685"/>
                  </a:lnTo>
                  <a:lnTo>
                    <a:pt x="203" y="662"/>
                  </a:lnTo>
                  <a:lnTo>
                    <a:pt x="205" y="637"/>
                  </a:lnTo>
                  <a:lnTo>
                    <a:pt x="224" y="622"/>
                  </a:lnTo>
                  <a:lnTo>
                    <a:pt x="238" y="616"/>
                  </a:lnTo>
                  <a:lnTo>
                    <a:pt x="245" y="607"/>
                  </a:lnTo>
                  <a:lnTo>
                    <a:pt x="251" y="595"/>
                  </a:lnTo>
                  <a:lnTo>
                    <a:pt x="257" y="586"/>
                  </a:lnTo>
                  <a:lnTo>
                    <a:pt x="262" y="574"/>
                  </a:lnTo>
                  <a:lnTo>
                    <a:pt x="268" y="563"/>
                  </a:lnTo>
                  <a:lnTo>
                    <a:pt x="276" y="555"/>
                  </a:lnTo>
                  <a:lnTo>
                    <a:pt x="289" y="549"/>
                  </a:lnTo>
                  <a:lnTo>
                    <a:pt x="308" y="538"/>
                  </a:lnTo>
                  <a:lnTo>
                    <a:pt x="316" y="521"/>
                  </a:lnTo>
                  <a:lnTo>
                    <a:pt x="324" y="500"/>
                  </a:lnTo>
                  <a:lnTo>
                    <a:pt x="341" y="477"/>
                  </a:lnTo>
                  <a:lnTo>
                    <a:pt x="348" y="465"/>
                  </a:lnTo>
                  <a:lnTo>
                    <a:pt x="348" y="456"/>
                  </a:lnTo>
                  <a:lnTo>
                    <a:pt x="343" y="448"/>
                  </a:lnTo>
                  <a:lnTo>
                    <a:pt x="333" y="438"/>
                  </a:lnTo>
                  <a:lnTo>
                    <a:pt x="320" y="431"/>
                  </a:lnTo>
                  <a:lnTo>
                    <a:pt x="308" y="423"/>
                  </a:lnTo>
                  <a:lnTo>
                    <a:pt x="297" y="415"/>
                  </a:lnTo>
                  <a:lnTo>
                    <a:pt x="291" y="406"/>
                  </a:lnTo>
                  <a:lnTo>
                    <a:pt x="280" y="389"/>
                  </a:lnTo>
                  <a:lnTo>
                    <a:pt x="266" y="375"/>
                  </a:lnTo>
                  <a:lnTo>
                    <a:pt x="251" y="364"/>
                  </a:lnTo>
                  <a:lnTo>
                    <a:pt x="239" y="352"/>
                  </a:lnTo>
                  <a:lnTo>
                    <a:pt x="234" y="347"/>
                  </a:lnTo>
                  <a:lnTo>
                    <a:pt x="224" y="343"/>
                  </a:lnTo>
                  <a:lnTo>
                    <a:pt x="211" y="341"/>
                  </a:lnTo>
                  <a:lnTo>
                    <a:pt x="197" y="339"/>
                  </a:lnTo>
                  <a:lnTo>
                    <a:pt x="184" y="339"/>
                  </a:lnTo>
                  <a:lnTo>
                    <a:pt x="171" y="339"/>
                  </a:lnTo>
                  <a:lnTo>
                    <a:pt x="161" y="339"/>
                  </a:lnTo>
                  <a:lnTo>
                    <a:pt x="155" y="341"/>
                  </a:lnTo>
                  <a:lnTo>
                    <a:pt x="146" y="341"/>
                  </a:lnTo>
                  <a:lnTo>
                    <a:pt x="136" y="339"/>
                  </a:lnTo>
                  <a:lnTo>
                    <a:pt x="129" y="333"/>
                  </a:lnTo>
                  <a:lnTo>
                    <a:pt x="129" y="326"/>
                  </a:lnTo>
                  <a:lnTo>
                    <a:pt x="132" y="318"/>
                  </a:lnTo>
                  <a:lnTo>
                    <a:pt x="138" y="310"/>
                  </a:lnTo>
                  <a:lnTo>
                    <a:pt x="140" y="305"/>
                  </a:lnTo>
                  <a:lnTo>
                    <a:pt x="132" y="301"/>
                  </a:lnTo>
                  <a:lnTo>
                    <a:pt x="123" y="299"/>
                  </a:lnTo>
                  <a:lnTo>
                    <a:pt x="121" y="299"/>
                  </a:lnTo>
                  <a:lnTo>
                    <a:pt x="123" y="293"/>
                  </a:lnTo>
                  <a:lnTo>
                    <a:pt x="127" y="280"/>
                  </a:lnTo>
                  <a:lnTo>
                    <a:pt x="127" y="272"/>
                  </a:lnTo>
                  <a:lnTo>
                    <a:pt x="121" y="274"/>
                  </a:lnTo>
                  <a:lnTo>
                    <a:pt x="111" y="282"/>
                  </a:lnTo>
                  <a:lnTo>
                    <a:pt x="96" y="283"/>
                  </a:lnTo>
                  <a:lnTo>
                    <a:pt x="85" y="278"/>
                  </a:lnTo>
                  <a:lnTo>
                    <a:pt x="79" y="266"/>
                  </a:lnTo>
                  <a:lnTo>
                    <a:pt x="83" y="255"/>
                  </a:lnTo>
                  <a:lnTo>
                    <a:pt x="90" y="240"/>
                  </a:lnTo>
                  <a:lnTo>
                    <a:pt x="98" y="234"/>
                  </a:lnTo>
                  <a:lnTo>
                    <a:pt x="106" y="230"/>
                  </a:lnTo>
                  <a:lnTo>
                    <a:pt x="117" y="228"/>
                  </a:lnTo>
                  <a:lnTo>
                    <a:pt x="127" y="228"/>
                  </a:lnTo>
                  <a:lnTo>
                    <a:pt x="136" y="230"/>
                  </a:lnTo>
                  <a:lnTo>
                    <a:pt x="146" y="232"/>
                  </a:lnTo>
                  <a:lnTo>
                    <a:pt x="152" y="236"/>
                  </a:lnTo>
                  <a:lnTo>
                    <a:pt x="155" y="241"/>
                  </a:lnTo>
                  <a:lnTo>
                    <a:pt x="159" y="251"/>
                  </a:lnTo>
                  <a:lnTo>
                    <a:pt x="163" y="259"/>
                  </a:lnTo>
                  <a:lnTo>
                    <a:pt x="169" y="261"/>
                  </a:lnTo>
                  <a:lnTo>
                    <a:pt x="171" y="257"/>
                  </a:lnTo>
                  <a:lnTo>
                    <a:pt x="171" y="247"/>
                  </a:lnTo>
                  <a:lnTo>
                    <a:pt x="173" y="240"/>
                  </a:lnTo>
                  <a:lnTo>
                    <a:pt x="176" y="230"/>
                  </a:lnTo>
                  <a:lnTo>
                    <a:pt x="188" y="222"/>
                  </a:lnTo>
                  <a:lnTo>
                    <a:pt x="201" y="213"/>
                  </a:lnTo>
                  <a:lnTo>
                    <a:pt x="213" y="199"/>
                  </a:lnTo>
                  <a:lnTo>
                    <a:pt x="222" y="188"/>
                  </a:lnTo>
                  <a:lnTo>
                    <a:pt x="238" y="176"/>
                  </a:lnTo>
                  <a:lnTo>
                    <a:pt x="253" y="171"/>
                  </a:lnTo>
                  <a:lnTo>
                    <a:pt x="270" y="169"/>
                  </a:lnTo>
                  <a:lnTo>
                    <a:pt x="282" y="167"/>
                  </a:lnTo>
                  <a:lnTo>
                    <a:pt x="289" y="161"/>
                  </a:lnTo>
                  <a:lnTo>
                    <a:pt x="287" y="152"/>
                  </a:lnTo>
                  <a:lnTo>
                    <a:pt x="285" y="146"/>
                  </a:lnTo>
                  <a:lnTo>
                    <a:pt x="287" y="142"/>
                  </a:lnTo>
                  <a:lnTo>
                    <a:pt x="308" y="142"/>
                  </a:lnTo>
                  <a:lnTo>
                    <a:pt x="329" y="138"/>
                  </a:lnTo>
                  <a:lnTo>
                    <a:pt x="331" y="127"/>
                  </a:lnTo>
                  <a:lnTo>
                    <a:pt x="320" y="109"/>
                  </a:lnTo>
                  <a:lnTo>
                    <a:pt x="306" y="94"/>
                  </a:lnTo>
                  <a:lnTo>
                    <a:pt x="293" y="85"/>
                  </a:lnTo>
                  <a:lnTo>
                    <a:pt x="282" y="83"/>
                  </a:lnTo>
                  <a:lnTo>
                    <a:pt x="268" y="90"/>
                  </a:lnTo>
                  <a:lnTo>
                    <a:pt x="257" y="106"/>
                  </a:lnTo>
                  <a:lnTo>
                    <a:pt x="245" y="119"/>
                  </a:lnTo>
                  <a:lnTo>
                    <a:pt x="238" y="123"/>
                  </a:lnTo>
                  <a:lnTo>
                    <a:pt x="232" y="119"/>
                  </a:lnTo>
                  <a:lnTo>
                    <a:pt x="230" y="106"/>
                  </a:lnTo>
                  <a:lnTo>
                    <a:pt x="224" y="96"/>
                  </a:lnTo>
                  <a:lnTo>
                    <a:pt x="213" y="94"/>
                  </a:lnTo>
                  <a:lnTo>
                    <a:pt x="201" y="94"/>
                  </a:lnTo>
                  <a:lnTo>
                    <a:pt x="195" y="85"/>
                  </a:lnTo>
                  <a:lnTo>
                    <a:pt x="199" y="77"/>
                  </a:lnTo>
                  <a:lnTo>
                    <a:pt x="205" y="71"/>
                  </a:lnTo>
                  <a:lnTo>
                    <a:pt x="217" y="66"/>
                  </a:lnTo>
                  <a:lnTo>
                    <a:pt x="230" y="62"/>
                  </a:lnTo>
                  <a:lnTo>
                    <a:pt x="241" y="60"/>
                  </a:lnTo>
                  <a:lnTo>
                    <a:pt x="253" y="58"/>
                  </a:lnTo>
                  <a:lnTo>
                    <a:pt x="259" y="58"/>
                  </a:lnTo>
                  <a:lnTo>
                    <a:pt x="262" y="58"/>
                  </a:lnTo>
                  <a:lnTo>
                    <a:pt x="272" y="54"/>
                  </a:lnTo>
                  <a:lnTo>
                    <a:pt x="266" y="46"/>
                  </a:lnTo>
                  <a:lnTo>
                    <a:pt x="259" y="39"/>
                  </a:lnTo>
                  <a:lnTo>
                    <a:pt x="257" y="31"/>
                  </a:lnTo>
                  <a:lnTo>
                    <a:pt x="257" y="25"/>
                  </a:lnTo>
                  <a:lnTo>
                    <a:pt x="251" y="22"/>
                  </a:lnTo>
                  <a:lnTo>
                    <a:pt x="243" y="22"/>
                  </a:lnTo>
                  <a:lnTo>
                    <a:pt x="239" y="29"/>
                  </a:lnTo>
                  <a:lnTo>
                    <a:pt x="236" y="37"/>
                  </a:lnTo>
                  <a:lnTo>
                    <a:pt x="228" y="39"/>
                  </a:lnTo>
                  <a:lnTo>
                    <a:pt x="220" y="35"/>
                  </a:lnTo>
                  <a:lnTo>
                    <a:pt x="222" y="27"/>
                  </a:lnTo>
                  <a:lnTo>
                    <a:pt x="224" y="22"/>
                  </a:lnTo>
                  <a:lnTo>
                    <a:pt x="215" y="22"/>
                  </a:lnTo>
                  <a:lnTo>
                    <a:pt x="203" y="20"/>
                  </a:lnTo>
                  <a:lnTo>
                    <a:pt x="194" y="16"/>
                  </a:lnTo>
                  <a:lnTo>
                    <a:pt x="190" y="8"/>
                  </a:lnTo>
                  <a:lnTo>
                    <a:pt x="190" y="4"/>
                  </a:lnTo>
                  <a:lnTo>
                    <a:pt x="184" y="0"/>
                  </a:lnTo>
                  <a:lnTo>
                    <a:pt x="171" y="0"/>
                  </a:lnTo>
                  <a:lnTo>
                    <a:pt x="161" y="4"/>
                  </a:lnTo>
                  <a:lnTo>
                    <a:pt x="159" y="10"/>
                  </a:lnTo>
                  <a:lnTo>
                    <a:pt x="155" y="16"/>
                  </a:lnTo>
                  <a:lnTo>
                    <a:pt x="146" y="20"/>
                  </a:lnTo>
                  <a:lnTo>
                    <a:pt x="140" y="20"/>
                  </a:lnTo>
                  <a:lnTo>
                    <a:pt x="134" y="20"/>
                  </a:lnTo>
                  <a:lnTo>
                    <a:pt x="127" y="20"/>
                  </a:lnTo>
                  <a:lnTo>
                    <a:pt x="119" y="18"/>
                  </a:lnTo>
                  <a:lnTo>
                    <a:pt x="109" y="18"/>
                  </a:lnTo>
                  <a:lnTo>
                    <a:pt x="102" y="16"/>
                  </a:lnTo>
                  <a:lnTo>
                    <a:pt x="92" y="14"/>
                  </a:lnTo>
                  <a:lnTo>
                    <a:pt x="83" y="12"/>
                  </a:lnTo>
                  <a:lnTo>
                    <a:pt x="75" y="18"/>
                  </a:lnTo>
                  <a:lnTo>
                    <a:pt x="67" y="23"/>
                  </a:lnTo>
                  <a:lnTo>
                    <a:pt x="60" y="29"/>
                  </a:lnTo>
                  <a:lnTo>
                    <a:pt x="52" y="35"/>
                  </a:lnTo>
                  <a:lnTo>
                    <a:pt x="46" y="41"/>
                  </a:lnTo>
                  <a:lnTo>
                    <a:pt x="39" y="46"/>
                  </a:lnTo>
                  <a:lnTo>
                    <a:pt x="31" y="54"/>
                  </a:lnTo>
                  <a:lnTo>
                    <a:pt x="25" y="60"/>
                  </a:lnTo>
                  <a:lnTo>
                    <a:pt x="37" y="73"/>
                  </a:lnTo>
                  <a:lnTo>
                    <a:pt x="41" y="90"/>
                  </a:lnTo>
                  <a:lnTo>
                    <a:pt x="37" y="109"/>
                  </a:lnTo>
                  <a:lnTo>
                    <a:pt x="21" y="129"/>
                  </a:lnTo>
                  <a:close/>
                </a:path>
              </a:pathLst>
            </a:custGeom>
            <a:solidFill>
              <a:srgbClr val="8C6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8"/>
            <p:cNvSpPr>
              <a:spLocks/>
            </p:cNvSpPr>
            <p:nvPr/>
          </p:nvSpPr>
          <p:spPr bwMode="auto">
            <a:xfrm>
              <a:off x="1900" y="2305"/>
              <a:ext cx="293" cy="409"/>
            </a:xfrm>
            <a:custGeom>
              <a:avLst/>
              <a:gdLst/>
              <a:ahLst/>
              <a:cxnLst>
                <a:cxn ang="0">
                  <a:pos x="264" y="95"/>
                </a:cxn>
                <a:cxn ang="0">
                  <a:pos x="264" y="95"/>
                </a:cxn>
                <a:cxn ang="0">
                  <a:pos x="255" y="86"/>
                </a:cxn>
                <a:cxn ang="0">
                  <a:pos x="249" y="69"/>
                </a:cxn>
                <a:cxn ang="0">
                  <a:pos x="247" y="55"/>
                </a:cxn>
                <a:cxn ang="0">
                  <a:pos x="232" y="47"/>
                </a:cxn>
                <a:cxn ang="0">
                  <a:pos x="215" y="44"/>
                </a:cxn>
                <a:cxn ang="0">
                  <a:pos x="195" y="46"/>
                </a:cxn>
                <a:cxn ang="0">
                  <a:pos x="178" y="47"/>
                </a:cxn>
                <a:cxn ang="0">
                  <a:pos x="163" y="34"/>
                </a:cxn>
                <a:cxn ang="0">
                  <a:pos x="148" y="13"/>
                </a:cxn>
                <a:cxn ang="0">
                  <a:pos x="125" y="0"/>
                </a:cxn>
                <a:cxn ang="0">
                  <a:pos x="104" y="5"/>
                </a:cxn>
                <a:cxn ang="0">
                  <a:pos x="94" y="13"/>
                </a:cxn>
                <a:cxn ang="0">
                  <a:pos x="83" y="11"/>
                </a:cxn>
                <a:cxn ang="0">
                  <a:pos x="81" y="11"/>
                </a:cxn>
                <a:cxn ang="0">
                  <a:pos x="79" y="11"/>
                </a:cxn>
                <a:cxn ang="0">
                  <a:pos x="77" y="11"/>
                </a:cxn>
                <a:cxn ang="0">
                  <a:pos x="71" y="15"/>
                </a:cxn>
                <a:cxn ang="0">
                  <a:pos x="52" y="28"/>
                </a:cxn>
                <a:cxn ang="0">
                  <a:pos x="27" y="53"/>
                </a:cxn>
                <a:cxn ang="0">
                  <a:pos x="6" y="86"/>
                </a:cxn>
                <a:cxn ang="0">
                  <a:pos x="0" y="124"/>
                </a:cxn>
                <a:cxn ang="0">
                  <a:pos x="8" y="153"/>
                </a:cxn>
                <a:cxn ang="0">
                  <a:pos x="23" y="170"/>
                </a:cxn>
                <a:cxn ang="0">
                  <a:pos x="48" y="178"/>
                </a:cxn>
                <a:cxn ang="0">
                  <a:pos x="75" y="178"/>
                </a:cxn>
                <a:cxn ang="0">
                  <a:pos x="106" y="189"/>
                </a:cxn>
                <a:cxn ang="0">
                  <a:pos x="127" y="214"/>
                </a:cxn>
                <a:cxn ang="0">
                  <a:pos x="132" y="250"/>
                </a:cxn>
                <a:cxn ang="0">
                  <a:pos x="121" y="292"/>
                </a:cxn>
                <a:cxn ang="0">
                  <a:pos x="121" y="338"/>
                </a:cxn>
                <a:cxn ang="0">
                  <a:pos x="132" y="380"/>
                </a:cxn>
                <a:cxn ang="0">
                  <a:pos x="153" y="405"/>
                </a:cxn>
                <a:cxn ang="0">
                  <a:pos x="178" y="396"/>
                </a:cxn>
                <a:cxn ang="0">
                  <a:pos x="201" y="371"/>
                </a:cxn>
                <a:cxn ang="0">
                  <a:pos x="224" y="342"/>
                </a:cxn>
                <a:cxn ang="0">
                  <a:pos x="243" y="309"/>
                </a:cxn>
                <a:cxn ang="0">
                  <a:pos x="253" y="288"/>
                </a:cxn>
                <a:cxn ang="0">
                  <a:pos x="253" y="277"/>
                </a:cxn>
                <a:cxn ang="0">
                  <a:pos x="251" y="254"/>
                </a:cxn>
                <a:cxn ang="0">
                  <a:pos x="268" y="227"/>
                </a:cxn>
                <a:cxn ang="0">
                  <a:pos x="283" y="202"/>
                </a:cxn>
                <a:cxn ang="0">
                  <a:pos x="289" y="179"/>
                </a:cxn>
                <a:cxn ang="0">
                  <a:pos x="291" y="164"/>
                </a:cxn>
                <a:cxn ang="0">
                  <a:pos x="291" y="162"/>
                </a:cxn>
                <a:cxn ang="0">
                  <a:pos x="281" y="149"/>
                </a:cxn>
                <a:cxn ang="0">
                  <a:pos x="266" y="114"/>
                </a:cxn>
              </a:cxnLst>
              <a:rect l="0" t="0" r="r" b="b"/>
              <a:pathLst>
                <a:path w="293" h="409">
                  <a:moveTo>
                    <a:pt x="264" y="95"/>
                  </a:moveTo>
                  <a:lnTo>
                    <a:pt x="264" y="95"/>
                  </a:lnTo>
                  <a:lnTo>
                    <a:pt x="264" y="95"/>
                  </a:lnTo>
                  <a:lnTo>
                    <a:pt x="264" y="95"/>
                  </a:lnTo>
                  <a:lnTo>
                    <a:pt x="264" y="95"/>
                  </a:lnTo>
                  <a:lnTo>
                    <a:pt x="255" y="86"/>
                  </a:lnTo>
                  <a:lnTo>
                    <a:pt x="251" y="78"/>
                  </a:lnTo>
                  <a:lnTo>
                    <a:pt x="249" y="69"/>
                  </a:lnTo>
                  <a:lnTo>
                    <a:pt x="255" y="61"/>
                  </a:lnTo>
                  <a:lnTo>
                    <a:pt x="247" y="55"/>
                  </a:lnTo>
                  <a:lnTo>
                    <a:pt x="239" y="51"/>
                  </a:lnTo>
                  <a:lnTo>
                    <a:pt x="232" y="47"/>
                  </a:lnTo>
                  <a:lnTo>
                    <a:pt x="222" y="46"/>
                  </a:lnTo>
                  <a:lnTo>
                    <a:pt x="215" y="44"/>
                  </a:lnTo>
                  <a:lnTo>
                    <a:pt x="205" y="44"/>
                  </a:lnTo>
                  <a:lnTo>
                    <a:pt x="195" y="46"/>
                  </a:lnTo>
                  <a:lnTo>
                    <a:pt x="188" y="47"/>
                  </a:lnTo>
                  <a:lnTo>
                    <a:pt x="178" y="47"/>
                  </a:lnTo>
                  <a:lnTo>
                    <a:pt x="171" y="42"/>
                  </a:lnTo>
                  <a:lnTo>
                    <a:pt x="163" y="34"/>
                  </a:lnTo>
                  <a:lnTo>
                    <a:pt x="157" y="23"/>
                  </a:lnTo>
                  <a:lnTo>
                    <a:pt x="148" y="13"/>
                  </a:lnTo>
                  <a:lnTo>
                    <a:pt x="138" y="4"/>
                  </a:lnTo>
                  <a:lnTo>
                    <a:pt x="125" y="0"/>
                  </a:lnTo>
                  <a:lnTo>
                    <a:pt x="107" y="0"/>
                  </a:lnTo>
                  <a:lnTo>
                    <a:pt x="104" y="5"/>
                  </a:lnTo>
                  <a:lnTo>
                    <a:pt x="100" y="11"/>
                  </a:lnTo>
                  <a:lnTo>
                    <a:pt x="94" y="13"/>
                  </a:lnTo>
                  <a:lnTo>
                    <a:pt x="85" y="11"/>
                  </a:lnTo>
                  <a:lnTo>
                    <a:pt x="83" y="11"/>
                  </a:lnTo>
                  <a:lnTo>
                    <a:pt x="83" y="11"/>
                  </a:lnTo>
                  <a:lnTo>
                    <a:pt x="81" y="11"/>
                  </a:lnTo>
                  <a:lnTo>
                    <a:pt x="79" y="9"/>
                  </a:lnTo>
                  <a:lnTo>
                    <a:pt x="79" y="11"/>
                  </a:lnTo>
                  <a:lnTo>
                    <a:pt x="77" y="11"/>
                  </a:lnTo>
                  <a:lnTo>
                    <a:pt x="77" y="11"/>
                  </a:lnTo>
                  <a:lnTo>
                    <a:pt x="75" y="13"/>
                  </a:lnTo>
                  <a:lnTo>
                    <a:pt x="71" y="15"/>
                  </a:lnTo>
                  <a:lnTo>
                    <a:pt x="63" y="21"/>
                  </a:lnTo>
                  <a:lnTo>
                    <a:pt x="52" y="28"/>
                  </a:lnTo>
                  <a:lnTo>
                    <a:pt x="41" y="40"/>
                  </a:lnTo>
                  <a:lnTo>
                    <a:pt x="27" y="53"/>
                  </a:lnTo>
                  <a:lnTo>
                    <a:pt x="14" y="69"/>
                  </a:lnTo>
                  <a:lnTo>
                    <a:pt x="6" y="86"/>
                  </a:lnTo>
                  <a:lnTo>
                    <a:pt x="0" y="105"/>
                  </a:lnTo>
                  <a:lnTo>
                    <a:pt x="0" y="124"/>
                  </a:lnTo>
                  <a:lnTo>
                    <a:pt x="2" y="139"/>
                  </a:lnTo>
                  <a:lnTo>
                    <a:pt x="8" y="153"/>
                  </a:lnTo>
                  <a:lnTo>
                    <a:pt x="14" y="162"/>
                  </a:lnTo>
                  <a:lnTo>
                    <a:pt x="23" y="170"/>
                  </a:lnTo>
                  <a:lnTo>
                    <a:pt x="35" y="176"/>
                  </a:lnTo>
                  <a:lnTo>
                    <a:pt x="48" y="178"/>
                  </a:lnTo>
                  <a:lnTo>
                    <a:pt x="62" y="178"/>
                  </a:lnTo>
                  <a:lnTo>
                    <a:pt x="75" y="178"/>
                  </a:lnTo>
                  <a:lnTo>
                    <a:pt x="90" y="181"/>
                  </a:lnTo>
                  <a:lnTo>
                    <a:pt x="106" y="189"/>
                  </a:lnTo>
                  <a:lnTo>
                    <a:pt x="117" y="199"/>
                  </a:lnTo>
                  <a:lnTo>
                    <a:pt x="127" y="214"/>
                  </a:lnTo>
                  <a:lnTo>
                    <a:pt x="132" y="229"/>
                  </a:lnTo>
                  <a:lnTo>
                    <a:pt x="132" y="250"/>
                  </a:lnTo>
                  <a:lnTo>
                    <a:pt x="127" y="271"/>
                  </a:lnTo>
                  <a:lnTo>
                    <a:pt x="121" y="292"/>
                  </a:lnTo>
                  <a:lnTo>
                    <a:pt x="119" y="315"/>
                  </a:lnTo>
                  <a:lnTo>
                    <a:pt x="121" y="338"/>
                  </a:lnTo>
                  <a:lnTo>
                    <a:pt x="125" y="361"/>
                  </a:lnTo>
                  <a:lnTo>
                    <a:pt x="132" y="380"/>
                  </a:lnTo>
                  <a:lnTo>
                    <a:pt x="142" y="396"/>
                  </a:lnTo>
                  <a:lnTo>
                    <a:pt x="153" y="405"/>
                  </a:lnTo>
                  <a:lnTo>
                    <a:pt x="165" y="409"/>
                  </a:lnTo>
                  <a:lnTo>
                    <a:pt x="178" y="396"/>
                  </a:lnTo>
                  <a:lnTo>
                    <a:pt x="190" y="384"/>
                  </a:lnTo>
                  <a:lnTo>
                    <a:pt x="201" y="371"/>
                  </a:lnTo>
                  <a:lnTo>
                    <a:pt x="213" y="355"/>
                  </a:lnTo>
                  <a:lnTo>
                    <a:pt x="224" y="342"/>
                  </a:lnTo>
                  <a:lnTo>
                    <a:pt x="234" y="327"/>
                  </a:lnTo>
                  <a:lnTo>
                    <a:pt x="243" y="309"/>
                  </a:lnTo>
                  <a:lnTo>
                    <a:pt x="251" y="294"/>
                  </a:lnTo>
                  <a:lnTo>
                    <a:pt x="253" y="288"/>
                  </a:lnTo>
                  <a:lnTo>
                    <a:pt x="253" y="283"/>
                  </a:lnTo>
                  <a:lnTo>
                    <a:pt x="253" y="277"/>
                  </a:lnTo>
                  <a:lnTo>
                    <a:pt x="251" y="269"/>
                  </a:lnTo>
                  <a:lnTo>
                    <a:pt x="251" y="254"/>
                  </a:lnTo>
                  <a:lnTo>
                    <a:pt x="259" y="241"/>
                  </a:lnTo>
                  <a:lnTo>
                    <a:pt x="268" y="227"/>
                  </a:lnTo>
                  <a:lnTo>
                    <a:pt x="281" y="214"/>
                  </a:lnTo>
                  <a:lnTo>
                    <a:pt x="283" y="202"/>
                  </a:lnTo>
                  <a:lnTo>
                    <a:pt x="287" y="191"/>
                  </a:lnTo>
                  <a:lnTo>
                    <a:pt x="289" y="179"/>
                  </a:lnTo>
                  <a:lnTo>
                    <a:pt x="291" y="166"/>
                  </a:lnTo>
                  <a:lnTo>
                    <a:pt x="291" y="164"/>
                  </a:lnTo>
                  <a:lnTo>
                    <a:pt x="291" y="164"/>
                  </a:lnTo>
                  <a:lnTo>
                    <a:pt x="291" y="162"/>
                  </a:lnTo>
                  <a:lnTo>
                    <a:pt x="293" y="162"/>
                  </a:lnTo>
                  <a:lnTo>
                    <a:pt x="281" y="149"/>
                  </a:lnTo>
                  <a:lnTo>
                    <a:pt x="272" y="132"/>
                  </a:lnTo>
                  <a:lnTo>
                    <a:pt x="266" y="114"/>
                  </a:lnTo>
                  <a:lnTo>
                    <a:pt x="264" y="95"/>
                  </a:lnTo>
                  <a:close/>
                </a:path>
              </a:pathLst>
            </a:custGeom>
            <a:solidFill>
              <a:srgbClr val="8C6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9"/>
            <p:cNvSpPr>
              <a:spLocks/>
            </p:cNvSpPr>
            <p:nvPr/>
          </p:nvSpPr>
          <p:spPr bwMode="auto">
            <a:xfrm>
              <a:off x="2130" y="2299"/>
              <a:ext cx="65" cy="161"/>
            </a:xfrm>
            <a:custGeom>
              <a:avLst/>
              <a:gdLst/>
              <a:ahLst/>
              <a:cxnLst>
                <a:cxn ang="0">
                  <a:pos x="4" y="21"/>
                </a:cxn>
                <a:cxn ang="0">
                  <a:pos x="17" y="34"/>
                </a:cxn>
                <a:cxn ang="0">
                  <a:pos x="27" y="46"/>
                </a:cxn>
                <a:cxn ang="0">
                  <a:pos x="30" y="55"/>
                </a:cxn>
                <a:cxn ang="0">
                  <a:pos x="27" y="65"/>
                </a:cxn>
                <a:cxn ang="0">
                  <a:pos x="25" y="65"/>
                </a:cxn>
                <a:cxn ang="0">
                  <a:pos x="25" y="65"/>
                </a:cxn>
                <a:cxn ang="0">
                  <a:pos x="25" y="65"/>
                </a:cxn>
                <a:cxn ang="0">
                  <a:pos x="25" y="67"/>
                </a:cxn>
                <a:cxn ang="0">
                  <a:pos x="29" y="71"/>
                </a:cxn>
                <a:cxn ang="0">
                  <a:pos x="32" y="76"/>
                </a:cxn>
                <a:cxn ang="0">
                  <a:pos x="34" y="82"/>
                </a:cxn>
                <a:cxn ang="0">
                  <a:pos x="34" y="90"/>
                </a:cxn>
                <a:cxn ang="0">
                  <a:pos x="34" y="92"/>
                </a:cxn>
                <a:cxn ang="0">
                  <a:pos x="34" y="96"/>
                </a:cxn>
                <a:cxn ang="0">
                  <a:pos x="34" y="97"/>
                </a:cxn>
                <a:cxn ang="0">
                  <a:pos x="34" y="101"/>
                </a:cxn>
                <a:cxn ang="0">
                  <a:pos x="42" y="113"/>
                </a:cxn>
                <a:cxn ang="0">
                  <a:pos x="46" y="128"/>
                </a:cxn>
                <a:cxn ang="0">
                  <a:pos x="53" y="145"/>
                </a:cxn>
                <a:cxn ang="0">
                  <a:pos x="63" y="161"/>
                </a:cxn>
                <a:cxn ang="0">
                  <a:pos x="65" y="119"/>
                </a:cxn>
                <a:cxn ang="0">
                  <a:pos x="63" y="76"/>
                </a:cxn>
                <a:cxn ang="0">
                  <a:pos x="57" y="38"/>
                </a:cxn>
                <a:cxn ang="0">
                  <a:pos x="48" y="0"/>
                </a:cxn>
                <a:cxn ang="0">
                  <a:pos x="44" y="4"/>
                </a:cxn>
                <a:cxn ang="0">
                  <a:pos x="36" y="6"/>
                </a:cxn>
                <a:cxn ang="0">
                  <a:pos x="27" y="8"/>
                </a:cxn>
                <a:cxn ang="0">
                  <a:pos x="17" y="8"/>
                </a:cxn>
                <a:cxn ang="0">
                  <a:pos x="7" y="10"/>
                </a:cxn>
                <a:cxn ang="0">
                  <a:pos x="2" y="11"/>
                </a:cxn>
                <a:cxn ang="0">
                  <a:pos x="0" y="15"/>
                </a:cxn>
                <a:cxn ang="0">
                  <a:pos x="4" y="21"/>
                </a:cxn>
              </a:cxnLst>
              <a:rect l="0" t="0" r="r" b="b"/>
              <a:pathLst>
                <a:path w="65" h="161">
                  <a:moveTo>
                    <a:pt x="4" y="21"/>
                  </a:moveTo>
                  <a:lnTo>
                    <a:pt x="17" y="34"/>
                  </a:lnTo>
                  <a:lnTo>
                    <a:pt x="27" y="46"/>
                  </a:lnTo>
                  <a:lnTo>
                    <a:pt x="30" y="55"/>
                  </a:lnTo>
                  <a:lnTo>
                    <a:pt x="27" y="65"/>
                  </a:lnTo>
                  <a:lnTo>
                    <a:pt x="25" y="65"/>
                  </a:lnTo>
                  <a:lnTo>
                    <a:pt x="25" y="65"/>
                  </a:lnTo>
                  <a:lnTo>
                    <a:pt x="25" y="65"/>
                  </a:lnTo>
                  <a:lnTo>
                    <a:pt x="25" y="67"/>
                  </a:lnTo>
                  <a:lnTo>
                    <a:pt x="29" y="71"/>
                  </a:lnTo>
                  <a:lnTo>
                    <a:pt x="32" y="76"/>
                  </a:lnTo>
                  <a:lnTo>
                    <a:pt x="34" y="82"/>
                  </a:lnTo>
                  <a:lnTo>
                    <a:pt x="34" y="90"/>
                  </a:lnTo>
                  <a:lnTo>
                    <a:pt x="34" y="92"/>
                  </a:lnTo>
                  <a:lnTo>
                    <a:pt x="34" y="96"/>
                  </a:lnTo>
                  <a:lnTo>
                    <a:pt x="34" y="97"/>
                  </a:lnTo>
                  <a:lnTo>
                    <a:pt x="34" y="101"/>
                  </a:lnTo>
                  <a:lnTo>
                    <a:pt x="42" y="113"/>
                  </a:lnTo>
                  <a:lnTo>
                    <a:pt x="46" y="128"/>
                  </a:lnTo>
                  <a:lnTo>
                    <a:pt x="53" y="145"/>
                  </a:lnTo>
                  <a:lnTo>
                    <a:pt x="63" y="161"/>
                  </a:lnTo>
                  <a:lnTo>
                    <a:pt x="65" y="119"/>
                  </a:lnTo>
                  <a:lnTo>
                    <a:pt x="63" y="76"/>
                  </a:lnTo>
                  <a:lnTo>
                    <a:pt x="57" y="38"/>
                  </a:lnTo>
                  <a:lnTo>
                    <a:pt x="48" y="0"/>
                  </a:lnTo>
                  <a:lnTo>
                    <a:pt x="44" y="4"/>
                  </a:lnTo>
                  <a:lnTo>
                    <a:pt x="36" y="6"/>
                  </a:lnTo>
                  <a:lnTo>
                    <a:pt x="27" y="8"/>
                  </a:lnTo>
                  <a:lnTo>
                    <a:pt x="17" y="8"/>
                  </a:lnTo>
                  <a:lnTo>
                    <a:pt x="7" y="10"/>
                  </a:lnTo>
                  <a:lnTo>
                    <a:pt x="2" y="11"/>
                  </a:lnTo>
                  <a:lnTo>
                    <a:pt x="0" y="15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8C6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0"/>
            <p:cNvSpPr>
              <a:spLocks/>
            </p:cNvSpPr>
            <p:nvPr/>
          </p:nvSpPr>
          <p:spPr bwMode="auto">
            <a:xfrm>
              <a:off x="1960" y="2148"/>
              <a:ext cx="216" cy="168"/>
            </a:xfrm>
            <a:custGeom>
              <a:avLst/>
              <a:gdLst/>
              <a:ahLst/>
              <a:cxnLst>
                <a:cxn ang="0">
                  <a:pos x="107" y="27"/>
                </a:cxn>
                <a:cxn ang="0">
                  <a:pos x="82" y="44"/>
                </a:cxn>
                <a:cxn ang="0">
                  <a:pos x="90" y="67"/>
                </a:cxn>
                <a:cxn ang="0">
                  <a:pos x="114" y="61"/>
                </a:cxn>
                <a:cxn ang="0">
                  <a:pos x="126" y="44"/>
                </a:cxn>
                <a:cxn ang="0">
                  <a:pos x="145" y="46"/>
                </a:cxn>
                <a:cxn ang="0">
                  <a:pos x="143" y="67"/>
                </a:cxn>
                <a:cxn ang="0">
                  <a:pos x="118" y="82"/>
                </a:cxn>
                <a:cxn ang="0">
                  <a:pos x="80" y="76"/>
                </a:cxn>
                <a:cxn ang="0">
                  <a:pos x="61" y="80"/>
                </a:cxn>
                <a:cxn ang="0">
                  <a:pos x="55" y="84"/>
                </a:cxn>
                <a:cxn ang="0">
                  <a:pos x="36" y="95"/>
                </a:cxn>
                <a:cxn ang="0">
                  <a:pos x="34" y="117"/>
                </a:cxn>
                <a:cxn ang="0">
                  <a:pos x="26" y="122"/>
                </a:cxn>
                <a:cxn ang="0">
                  <a:pos x="2" y="124"/>
                </a:cxn>
                <a:cxn ang="0">
                  <a:pos x="5" y="155"/>
                </a:cxn>
                <a:cxn ang="0">
                  <a:pos x="26" y="162"/>
                </a:cxn>
                <a:cxn ang="0">
                  <a:pos x="42" y="159"/>
                </a:cxn>
                <a:cxn ang="0">
                  <a:pos x="49" y="151"/>
                </a:cxn>
                <a:cxn ang="0">
                  <a:pos x="57" y="139"/>
                </a:cxn>
                <a:cxn ang="0">
                  <a:pos x="78" y="134"/>
                </a:cxn>
                <a:cxn ang="0">
                  <a:pos x="105" y="145"/>
                </a:cxn>
                <a:cxn ang="0">
                  <a:pos x="126" y="164"/>
                </a:cxn>
                <a:cxn ang="0">
                  <a:pos x="158" y="164"/>
                </a:cxn>
                <a:cxn ang="0">
                  <a:pos x="179" y="143"/>
                </a:cxn>
                <a:cxn ang="0">
                  <a:pos x="206" y="139"/>
                </a:cxn>
                <a:cxn ang="0">
                  <a:pos x="208" y="124"/>
                </a:cxn>
                <a:cxn ang="0">
                  <a:pos x="191" y="86"/>
                </a:cxn>
                <a:cxn ang="0">
                  <a:pos x="170" y="50"/>
                </a:cxn>
                <a:cxn ang="0">
                  <a:pos x="145" y="15"/>
                </a:cxn>
                <a:cxn ang="0">
                  <a:pos x="128" y="2"/>
                </a:cxn>
                <a:cxn ang="0">
                  <a:pos x="122" y="6"/>
                </a:cxn>
              </a:cxnLst>
              <a:rect l="0" t="0" r="r" b="b"/>
              <a:pathLst>
                <a:path w="216" h="168">
                  <a:moveTo>
                    <a:pt x="120" y="9"/>
                  </a:moveTo>
                  <a:lnTo>
                    <a:pt x="107" y="27"/>
                  </a:lnTo>
                  <a:lnTo>
                    <a:pt x="91" y="36"/>
                  </a:lnTo>
                  <a:lnTo>
                    <a:pt x="82" y="44"/>
                  </a:lnTo>
                  <a:lnTo>
                    <a:pt x="80" y="53"/>
                  </a:lnTo>
                  <a:lnTo>
                    <a:pt x="90" y="67"/>
                  </a:lnTo>
                  <a:lnTo>
                    <a:pt x="103" y="67"/>
                  </a:lnTo>
                  <a:lnTo>
                    <a:pt x="114" y="61"/>
                  </a:lnTo>
                  <a:lnTo>
                    <a:pt x="120" y="52"/>
                  </a:lnTo>
                  <a:lnTo>
                    <a:pt x="126" y="44"/>
                  </a:lnTo>
                  <a:lnTo>
                    <a:pt x="135" y="42"/>
                  </a:lnTo>
                  <a:lnTo>
                    <a:pt x="145" y="46"/>
                  </a:lnTo>
                  <a:lnTo>
                    <a:pt x="147" y="55"/>
                  </a:lnTo>
                  <a:lnTo>
                    <a:pt x="143" y="67"/>
                  </a:lnTo>
                  <a:lnTo>
                    <a:pt x="134" y="76"/>
                  </a:lnTo>
                  <a:lnTo>
                    <a:pt x="118" y="82"/>
                  </a:lnTo>
                  <a:lnTo>
                    <a:pt x="97" y="80"/>
                  </a:lnTo>
                  <a:lnTo>
                    <a:pt x="80" y="76"/>
                  </a:lnTo>
                  <a:lnTo>
                    <a:pt x="67" y="78"/>
                  </a:lnTo>
                  <a:lnTo>
                    <a:pt x="61" y="80"/>
                  </a:lnTo>
                  <a:lnTo>
                    <a:pt x="59" y="82"/>
                  </a:lnTo>
                  <a:lnTo>
                    <a:pt x="55" y="84"/>
                  </a:lnTo>
                  <a:lnTo>
                    <a:pt x="46" y="88"/>
                  </a:lnTo>
                  <a:lnTo>
                    <a:pt x="36" y="95"/>
                  </a:lnTo>
                  <a:lnTo>
                    <a:pt x="34" y="107"/>
                  </a:lnTo>
                  <a:lnTo>
                    <a:pt x="34" y="117"/>
                  </a:lnTo>
                  <a:lnTo>
                    <a:pt x="32" y="122"/>
                  </a:lnTo>
                  <a:lnTo>
                    <a:pt x="26" y="122"/>
                  </a:lnTo>
                  <a:lnTo>
                    <a:pt x="13" y="120"/>
                  </a:lnTo>
                  <a:lnTo>
                    <a:pt x="2" y="124"/>
                  </a:lnTo>
                  <a:lnTo>
                    <a:pt x="0" y="138"/>
                  </a:lnTo>
                  <a:lnTo>
                    <a:pt x="5" y="155"/>
                  </a:lnTo>
                  <a:lnTo>
                    <a:pt x="19" y="166"/>
                  </a:lnTo>
                  <a:lnTo>
                    <a:pt x="26" y="162"/>
                  </a:lnTo>
                  <a:lnTo>
                    <a:pt x="34" y="161"/>
                  </a:lnTo>
                  <a:lnTo>
                    <a:pt x="42" y="159"/>
                  </a:lnTo>
                  <a:lnTo>
                    <a:pt x="47" y="157"/>
                  </a:lnTo>
                  <a:lnTo>
                    <a:pt x="49" y="151"/>
                  </a:lnTo>
                  <a:lnTo>
                    <a:pt x="53" y="145"/>
                  </a:lnTo>
                  <a:lnTo>
                    <a:pt x="57" y="139"/>
                  </a:lnTo>
                  <a:lnTo>
                    <a:pt x="63" y="136"/>
                  </a:lnTo>
                  <a:lnTo>
                    <a:pt x="78" y="134"/>
                  </a:lnTo>
                  <a:lnTo>
                    <a:pt x="93" y="138"/>
                  </a:lnTo>
                  <a:lnTo>
                    <a:pt x="105" y="145"/>
                  </a:lnTo>
                  <a:lnTo>
                    <a:pt x="114" y="155"/>
                  </a:lnTo>
                  <a:lnTo>
                    <a:pt x="126" y="164"/>
                  </a:lnTo>
                  <a:lnTo>
                    <a:pt x="143" y="168"/>
                  </a:lnTo>
                  <a:lnTo>
                    <a:pt x="158" y="164"/>
                  </a:lnTo>
                  <a:lnTo>
                    <a:pt x="170" y="153"/>
                  </a:lnTo>
                  <a:lnTo>
                    <a:pt x="179" y="143"/>
                  </a:lnTo>
                  <a:lnTo>
                    <a:pt x="193" y="139"/>
                  </a:lnTo>
                  <a:lnTo>
                    <a:pt x="206" y="139"/>
                  </a:lnTo>
                  <a:lnTo>
                    <a:pt x="216" y="143"/>
                  </a:lnTo>
                  <a:lnTo>
                    <a:pt x="208" y="124"/>
                  </a:lnTo>
                  <a:lnTo>
                    <a:pt x="200" y="105"/>
                  </a:lnTo>
                  <a:lnTo>
                    <a:pt x="191" y="86"/>
                  </a:lnTo>
                  <a:lnTo>
                    <a:pt x="181" y="67"/>
                  </a:lnTo>
                  <a:lnTo>
                    <a:pt x="170" y="50"/>
                  </a:lnTo>
                  <a:lnTo>
                    <a:pt x="158" y="32"/>
                  </a:lnTo>
                  <a:lnTo>
                    <a:pt x="145" y="15"/>
                  </a:lnTo>
                  <a:lnTo>
                    <a:pt x="132" y="0"/>
                  </a:lnTo>
                  <a:lnTo>
                    <a:pt x="128" y="2"/>
                  </a:lnTo>
                  <a:lnTo>
                    <a:pt x="124" y="4"/>
                  </a:lnTo>
                  <a:lnTo>
                    <a:pt x="122" y="6"/>
                  </a:lnTo>
                  <a:lnTo>
                    <a:pt x="120" y="9"/>
                  </a:lnTo>
                  <a:close/>
                </a:path>
              </a:pathLst>
            </a:custGeom>
            <a:solidFill>
              <a:srgbClr val="8C6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1"/>
            <p:cNvSpPr>
              <a:spLocks/>
            </p:cNvSpPr>
            <p:nvPr/>
          </p:nvSpPr>
          <p:spPr bwMode="auto">
            <a:xfrm>
              <a:off x="2149" y="2366"/>
              <a:ext cx="15" cy="3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8"/>
                </a:cxn>
                <a:cxn ang="0">
                  <a:pos x="2" y="17"/>
                </a:cxn>
                <a:cxn ang="0">
                  <a:pos x="6" y="25"/>
                </a:cxn>
                <a:cxn ang="0">
                  <a:pos x="15" y="34"/>
                </a:cxn>
                <a:cxn ang="0">
                  <a:pos x="15" y="34"/>
                </a:cxn>
                <a:cxn ang="0">
                  <a:pos x="15" y="34"/>
                </a:cxn>
                <a:cxn ang="0">
                  <a:pos x="15" y="34"/>
                </a:cxn>
                <a:cxn ang="0">
                  <a:pos x="15" y="34"/>
                </a:cxn>
                <a:cxn ang="0">
                  <a:pos x="15" y="30"/>
                </a:cxn>
                <a:cxn ang="0">
                  <a:pos x="15" y="29"/>
                </a:cxn>
                <a:cxn ang="0">
                  <a:pos x="15" y="25"/>
                </a:cxn>
                <a:cxn ang="0">
                  <a:pos x="15" y="23"/>
                </a:cxn>
                <a:cxn ang="0">
                  <a:pos x="15" y="15"/>
                </a:cxn>
                <a:cxn ang="0">
                  <a:pos x="13" y="9"/>
                </a:cxn>
                <a:cxn ang="0">
                  <a:pos x="10" y="4"/>
                </a:cxn>
                <a:cxn ang="0">
                  <a:pos x="6" y="0"/>
                </a:cxn>
              </a:cxnLst>
              <a:rect l="0" t="0" r="r" b="b"/>
              <a:pathLst>
                <a:path w="15" h="34">
                  <a:moveTo>
                    <a:pt x="6" y="0"/>
                  </a:moveTo>
                  <a:lnTo>
                    <a:pt x="0" y="8"/>
                  </a:lnTo>
                  <a:lnTo>
                    <a:pt x="2" y="17"/>
                  </a:lnTo>
                  <a:lnTo>
                    <a:pt x="6" y="25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0"/>
                  </a:lnTo>
                  <a:lnTo>
                    <a:pt x="15" y="29"/>
                  </a:lnTo>
                  <a:lnTo>
                    <a:pt x="15" y="25"/>
                  </a:lnTo>
                  <a:lnTo>
                    <a:pt x="15" y="23"/>
                  </a:lnTo>
                  <a:lnTo>
                    <a:pt x="15" y="15"/>
                  </a:lnTo>
                  <a:lnTo>
                    <a:pt x="13" y="9"/>
                  </a:lnTo>
                  <a:lnTo>
                    <a:pt x="10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C6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2"/>
            <p:cNvSpPr>
              <a:spLocks/>
            </p:cNvSpPr>
            <p:nvPr/>
          </p:nvSpPr>
          <p:spPr bwMode="auto">
            <a:xfrm>
              <a:off x="1979" y="2305"/>
              <a:ext cx="28" cy="13"/>
            </a:xfrm>
            <a:custGeom>
              <a:avLst/>
              <a:gdLst/>
              <a:ahLst/>
              <a:cxnLst>
                <a:cxn ang="0">
                  <a:pos x="6" y="11"/>
                </a:cxn>
                <a:cxn ang="0">
                  <a:pos x="15" y="13"/>
                </a:cxn>
                <a:cxn ang="0">
                  <a:pos x="21" y="11"/>
                </a:cxn>
                <a:cxn ang="0">
                  <a:pos x="25" y="5"/>
                </a:cxn>
                <a:cxn ang="0">
                  <a:pos x="28" y="0"/>
                </a:cxn>
                <a:cxn ang="0">
                  <a:pos x="23" y="2"/>
                </a:cxn>
                <a:cxn ang="0">
                  <a:pos x="15" y="4"/>
                </a:cxn>
                <a:cxn ang="0">
                  <a:pos x="7" y="5"/>
                </a:cxn>
                <a:cxn ang="0">
                  <a:pos x="0" y="9"/>
                </a:cxn>
                <a:cxn ang="0">
                  <a:pos x="2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6" y="11"/>
                </a:cxn>
              </a:cxnLst>
              <a:rect l="0" t="0" r="r" b="b"/>
              <a:pathLst>
                <a:path w="28" h="13">
                  <a:moveTo>
                    <a:pt x="6" y="11"/>
                  </a:moveTo>
                  <a:lnTo>
                    <a:pt x="15" y="13"/>
                  </a:lnTo>
                  <a:lnTo>
                    <a:pt x="21" y="11"/>
                  </a:lnTo>
                  <a:lnTo>
                    <a:pt x="25" y="5"/>
                  </a:lnTo>
                  <a:lnTo>
                    <a:pt x="28" y="0"/>
                  </a:lnTo>
                  <a:lnTo>
                    <a:pt x="23" y="2"/>
                  </a:lnTo>
                  <a:lnTo>
                    <a:pt x="15" y="4"/>
                  </a:lnTo>
                  <a:lnTo>
                    <a:pt x="7" y="5"/>
                  </a:lnTo>
                  <a:lnTo>
                    <a:pt x="0" y="9"/>
                  </a:lnTo>
                  <a:lnTo>
                    <a:pt x="2" y="11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6" y="11"/>
                  </a:lnTo>
                  <a:close/>
                </a:path>
              </a:pathLst>
            </a:custGeom>
            <a:solidFill>
              <a:srgbClr val="8C6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3"/>
            <p:cNvSpPr>
              <a:spLocks/>
            </p:cNvSpPr>
            <p:nvPr/>
          </p:nvSpPr>
          <p:spPr bwMode="auto">
            <a:xfrm>
              <a:off x="1979" y="2201"/>
              <a:ext cx="25" cy="37"/>
            </a:xfrm>
            <a:custGeom>
              <a:avLst/>
              <a:gdLst/>
              <a:ahLst/>
              <a:cxnLst>
                <a:cxn ang="0">
                  <a:pos x="25" y="4"/>
                </a:cxn>
                <a:cxn ang="0">
                  <a:pos x="25" y="8"/>
                </a:cxn>
                <a:cxn ang="0">
                  <a:pos x="23" y="18"/>
                </a:cxn>
                <a:cxn ang="0">
                  <a:pos x="21" y="29"/>
                </a:cxn>
                <a:cxn ang="0">
                  <a:pos x="15" y="35"/>
                </a:cxn>
                <a:cxn ang="0">
                  <a:pos x="7" y="37"/>
                </a:cxn>
                <a:cxn ang="0">
                  <a:pos x="2" y="35"/>
                </a:cxn>
                <a:cxn ang="0">
                  <a:pos x="0" y="31"/>
                </a:cxn>
                <a:cxn ang="0">
                  <a:pos x="4" y="23"/>
                </a:cxn>
                <a:cxn ang="0">
                  <a:pos x="11" y="14"/>
                </a:cxn>
                <a:cxn ang="0">
                  <a:pos x="17" y="4"/>
                </a:cxn>
                <a:cxn ang="0">
                  <a:pos x="23" y="0"/>
                </a:cxn>
                <a:cxn ang="0">
                  <a:pos x="25" y="4"/>
                </a:cxn>
              </a:cxnLst>
              <a:rect l="0" t="0" r="r" b="b"/>
              <a:pathLst>
                <a:path w="25" h="37">
                  <a:moveTo>
                    <a:pt x="25" y="4"/>
                  </a:moveTo>
                  <a:lnTo>
                    <a:pt x="25" y="8"/>
                  </a:lnTo>
                  <a:lnTo>
                    <a:pt x="23" y="18"/>
                  </a:lnTo>
                  <a:lnTo>
                    <a:pt x="21" y="29"/>
                  </a:lnTo>
                  <a:lnTo>
                    <a:pt x="15" y="35"/>
                  </a:lnTo>
                  <a:lnTo>
                    <a:pt x="7" y="37"/>
                  </a:lnTo>
                  <a:lnTo>
                    <a:pt x="2" y="35"/>
                  </a:lnTo>
                  <a:lnTo>
                    <a:pt x="0" y="31"/>
                  </a:lnTo>
                  <a:lnTo>
                    <a:pt x="4" y="23"/>
                  </a:lnTo>
                  <a:lnTo>
                    <a:pt x="11" y="14"/>
                  </a:lnTo>
                  <a:lnTo>
                    <a:pt x="17" y="4"/>
                  </a:lnTo>
                  <a:lnTo>
                    <a:pt x="23" y="0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rgbClr val="8C6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4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playingspoons.files.wordpress.com/2008/09/screaming20zombi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31330">
            <a:off x="2106462" y="1273750"/>
            <a:ext cx="3600450" cy="4663795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9600" y="914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Now works </a:t>
            </a:r>
            <a:r>
              <a:rPr lang="en-US" sz="3200" dirty="0" smtClean="0">
                <a:latin typeface="+mj-lt"/>
              </a:rPr>
              <a:t>~ </a:t>
            </a:r>
            <a:r>
              <a:rPr lang="en-US" sz="3200" b="1" i="1" dirty="0" err="1" smtClean="0">
                <a:solidFill>
                  <a:srgbClr val="FFC000"/>
                </a:solidFill>
              </a:rPr>
              <a:t>energeō</a:t>
            </a:r>
            <a:r>
              <a:rPr lang="en-US" sz="3200" dirty="0" smtClean="0">
                <a:latin typeface="+mj-lt"/>
              </a:rPr>
              <a:t> – (</a:t>
            </a:r>
            <a:r>
              <a:rPr lang="en-US" sz="3200" i="1" dirty="0" smtClean="0">
                <a:latin typeface="+mj-lt"/>
              </a:rPr>
              <a:t>energy</a:t>
            </a:r>
            <a:r>
              <a:rPr lang="en-US" sz="3200" dirty="0" smtClean="0">
                <a:latin typeface="+mj-lt"/>
              </a:rPr>
              <a:t>)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9600" y="9144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v. 2 ~ 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Sons</a:t>
            </a:r>
            <a:r>
              <a:rPr lang="en-US" sz="3200" dirty="0" smtClean="0">
                <a:latin typeface="+mj-lt"/>
              </a:rPr>
              <a:t> – </a:t>
            </a:r>
            <a:r>
              <a:rPr lang="en-US" sz="3200" b="1" i="1" dirty="0" err="1" smtClean="0">
                <a:solidFill>
                  <a:srgbClr val="FFC000"/>
                </a:solidFill>
              </a:rPr>
              <a:t>huios</a:t>
            </a:r>
            <a:r>
              <a:rPr lang="en-US" sz="3200" dirty="0" smtClean="0">
                <a:latin typeface="+mj-lt"/>
              </a:rPr>
              <a:t> – refers to position (offspring)</a:t>
            </a:r>
            <a:endParaRPr lang="en-US" sz="32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958907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v. 3 ~ 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Children</a:t>
            </a:r>
            <a:r>
              <a:rPr lang="en-US" sz="3200" dirty="0" smtClean="0">
                <a:latin typeface="+mj-lt"/>
              </a:rPr>
              <a:t> – </a:t>
            </a:r>
            <a:r>
              <a:rPr lang="en-US" sz="3200" b="1" i="1" dirty="0" err="1" smtClean="0">
                <a:solidFill>
                  <a:srgbClr val="FFC000"/>
                </a:solidFill>
              </a:rPr>
              <a:t>tekna</a:t>
            </a:r>
            <a:r>
              <a:rPr lang="en-US" sz="3200" dirty="0" smtClean="0">
                <a:latin typeface="+mj-lt"/>
              </a:rPr>
              <a:t> – refers to intimate relationship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350324" y="914400"/>
            <a:ext cx="1564575" cy="548148"/>
          </a:xfrm>
          <a:prstGeom prst="roundRect">
            <a:avLst/>
          </a:prstGeom>
          <a:solidFill>
            <a:srgbClr val="EEECE1">
              <a:alpha val="50196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543300" y="2133600"/>
            <a:ext cx="1564575" cy="548148"/>
          </a:xfrm>
          <a:prstGeom prst="roundRect">
            <a:avLst/>
          </a:prstGeom>
          <a:solidFill>
            <a:srgbClr val="EEECE1">
              <a:alpha val="50196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669475" y="3388425"/>
            <a:ext cx="1564575" cy="548148"/>
          </a:xfrm>
          <a:prstGeom prst="roundRect">
            <a:avLst/>
          </a:prstGeom>
          <a:solidFill>
            <a:srgbClr val="EEECE1">
              <a:alpha val="50196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2304800" y="3847702"/>
            <a:ext cx="1564575" cy="548148"/>
          </a:xfrm>
          <a:prstGeom prst="roundRect">
            <a:avLst/>
          </a:prstGeom>
          <a:solidFill>
            <a:srgbClr val="EEECE1">
              <a:alpha val="50196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859975" y="5066902"/>
            <a:ext cx="1564575" cy="548148"/>
          </a:xfrm>
          <a:prstGeom prst="roundRect">
            <a:avLst/>
          </a:prstGeom>
          <a:solidFill>
            <a:srgbClr val="EEECE1">
              <a:alpha val="50196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97725" y="914400"/>
            <a:ext cx="8001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+mj-lt"/>
              </a:rPr>
              <a:t>Ps. 49:15 ~ </a:t>
            </a:r>
            <a:r>
              <a:rPr lang="en-US" sz="2600" b="1" u="sng" dirty="0" smtClean="0">
                <a:solidFill>
                  <a:srgbClr val="FFC000"/>
                </a:solidFill>
                <a:latin typeface="+mj-lt"/>
              </a:rPr>
              <a:t>But God</a:t>
            </a:r>
            <a:r>
              <a:rPr lang="en-US" sz="2600" dirty="0" smtClean="0">
                <a:solidFill>
                  <a:srgbClr val="FFC000"/>
                </a:solidFill>
                <a:latin typeface="+mj-lt"/>
              </a:rPr>
              <a:t> will redeem my soul from the power of the grave. For He shall receive me. Selah.</a:t>
            </a:r>
            <a:endParaRPr lang="en-US" sz="26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2157350"/>
            <a:ext cx="8001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+mj-lt"/>
              </a:rPr>
              <a:t>Ps. 73:26 ~ </a:t>
            </a:r>
            <a:r>
              <a:rPr lang="en-US" sz="2600" dirty="0" smtClean="0">
                <a:solidFill>
                  <a:srgbClr val="FFC000"/>
                </a:solidFill>
                <a:latin typeface="+mj-lt"/>
              </a:rPr>
              <a:t>My flesh and my heart fail; </a:t>
            </a:r>
            <a:r>
              <a:rPr lang="en-US" sz="2600" b="1" i="1" u="sng" dirty="0" smtClean="0">
                <a:solidFill>
                  <a:srgbClr val="FFC000"/>
                </a:solidFill>
                <a:latin typeface="+mj-lt"/>
              </a:rPr>
              <a:t>But</a:t>
            </a:r>
            <a:r>
              <a:rPr lang="en-US" sz="2600" b="1" u="sng" dirty="0" smtClean="0">
                <a:solidFill>
                  <a:srgbClr val="FFC000"/>
                </a:solidFill>
                <a:latin typeface="+mj-lt"/>
              </a:rPr>
              <a:t> God</a:t>
            </a:r>
            <a:r>
              <a:rPr lang="en-US" sz="2600" dirty="0" smtClean="0">
                <a:solidFill>
                  <a:srgbClr val="FFC000"/>
                </a:solidFill>
                <a:latin typeface="+mj-lt"/>
              </a:rPr>
              <a:t> is the strength of my heart and my portion forever.</a:t>
            </a:r>
            <a:endParaRPr lang="en-US" sz="26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3007425"/>
            <a:ext cx="8001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+mj-lt"/>
              </a:rPr>
              <a:t>Acts 7:9 ~</a:t>
            </a:r>
            <a:r>
              <a:rPr lang="en-US" sz="2600" i="1" dirty="0" smtClean="0">
                <a:latin typeface="+mj-lt"/>
              </a:rPr>
              <a:t> </a:t>
            </a:r>
            <a:r>
              <a:rPr lang="en-US" sz="2600" dirty="0" smtClean="0">
                <a:solidFill>
                  <a:srgbClr val="FFC000"/>
                </a:solidFill>
                <a:latin typeface="+mj-lt"/>
              </a:rPr>
              <a:t>And the patriarchs… sold Joseph into Egypt. </a:t>
            </a:r>
            <a:r>
              <a:rPr lang="en-US" sz="2600" b="1" u="sng" dirty="0" smtClean="0">
                <a:solidFill>
                  <a:srgbClr val="FFC000"/>
                </a:solidFill>
                <a:latin typeface="+mj-lt"/>
              </a:rPr>
              <a:t>But God</a:t>
            </a:r>
            <a:r>
              <a:rPr lang="en-US" sz="2600" dirty="0" smtClean="0">
                <a:solidFill>
                  <a:srgbClr val="FFC000"/>
                </a:solidFill>
                <a:latin typeface="+mj-lt"/>
              </a:rPr>
              <a:t> was with him …</a:t>
            </a:r>
            <a:endParaRPr lang="en-US" sz="26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3866813"/>
            <a:ext cx="8001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+mj-lt"/>
              </a:rPr>
              <a:t>Rom. 5:8 ~ </a:t>
            </a:r>
            <a:r>
              <a:rPr lang="en-US" sz="2600" b="1" u="sng" dirty="0" smtClean="0">
                <a:solidFill>
                  <a:srgbClr val="FFC000"/>
                </a:solidFill>
                <a:latin typeface="+mj-lt"/>
              </a:rPr>
              <a:t>But God</a:t>
            </a:r>
            <a:r>
              <a:rPr lang="en-US" sz="2600" dirty="0" smtClean="0">
                <a:solidFill>
                  <a:srgbClr val="FFC000"/>
                </a:solidFill>
                <a:latin typeface="+mj-lt"/>
              </a:rPr>
              <a:t> demonstrates His own love toward us, in that while we were still sinners, Christ died for us.</a:t>
            </a:r>
            <a:endParaRPr lang="en-US" sz="26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5096263"/>
            <a:ext cx="8001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+mj-lt"/>
              </a:rPr>
              <a:t>1 Cor. 10:13 ~ </a:t>
            </a:r>
            <a:r>
              <a:rPr lang="en-US" sz="2600" b="1" u="sng" dirty="0" smtClean="0">
                <a:solidFill>
                  <a:srgbClr val="FFC000"/>
                </a:solidFill>
                <a:latin typeface="+mj-lt"/>
              </a:rPr>
              <a:t>but God</a:t>
            </a:r>
            <a:r>
              <a:rPr lang="en-US" sz="2600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2600" i="1" dirty="0" smtClean="0">
                <a:solidFill>
                  <a:srgbClr val="FFC000"/>
                </a:solidFill>
                <a:latin typeface="+mj-lt"/>
              </a:rPr>
              <a:t>is</a:t>
            </a:r>
            <a:r>
              <a:rPr lang="en-US" sz="2600" dirty="0" smtClean="0">
                <a:solidFill>
                  <a:srgbClr val="FFC000"/>
                </a:solidFill>
                <a:latin typeface="+mj-lt"/>
              </a:rPr>
              <a:t> faithful, who will not allow you to be tempted beyond what you are able,</a:t>
            </a:r>
            <a:endParaRPr lang="en-US" sz="2600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5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2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3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40" grpId="0"/>
      <p:bldP spid="5" grpId="0"/>
      <p:bldP spid="5" grpId="1"/>
      <p:bldP spid="6" grpId="0"/>
      <p:bldP spid="6" grpId="1"/>
      <p:bldP spid="7" grpId="0"/>
      <p:bldP spid="7" grpId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Good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You baptized seven people today in the river.</a:t>
            </a:r>
            <a:endParaRPr lang="en-US" sz="28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7625" y="1835207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Bad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You lost two of them in the swift current.</a:t>
            </a:r>
            <a:endParaRPr lang="en-US" sz="2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75" y="271945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Good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The Women's Guild voted to send you a get-well card.</a:t>
            </a:r>
            <a:endParaRPr lang="en-US" sz="28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3628382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Bad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The vote passed by 31-30.</a:t>
            </a:r>
            <a:endParaRPr lang="en-US" sz="2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4102925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Good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The Elder Board accepted your job description the way you wrote it.</a:t>
            </a:r>
            <a:endParaRPr lang="en-US" sz="28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4977618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Bad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They were so inspired by it, they also formed a search committee to find somebody capable of filling the position.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7" grpId="1"/>
      <p:bldP spid="8" grpId="0"/>
      <p:bldP spid="8" grpId="1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597725" y="9144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Show</a:t>
            </a:r>
            <a:r>
              <a:rPr lang="en-US" sz="2800" dirty="0" smtClean="0">
                <a:latin typeface="+mj-lt"/>
              </a:rPr>
              <a:t> ~ literally </a:t>
            </a:r>
            <a:r>
              <a:rPr lang="en-US" sz="2800" i="1" dirty="0" smtClean="0">
                <a:latin typeface="+mj-lt"/>
              </a:rPr>
              <a:t>display</a:t>
            </a:r>
            <a:endParaRPr lang="en-US" sz="26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609600" y="9144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FFC000"/>
                </a:solidFill>
                <a:latin typeface="+mj-lt"/>
              </a:rPr>
              <a:t>Salvation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570" y="1524000"/>
            <a:ext cx="13974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Grace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58720" y="1534195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3430" y="2057400"/>
            <a:ext cx="1321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Faith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0345" y="20574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85950" y="9144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is not of yourselves</a:t>
            </a:r>
          </a:p>
        </p:txBody>
      </p:sp>
      <p:sp>
        <p:nvSpPr>
          <p:cNvPr id="12" name="Right Brace 11"/>
          <p:cNvSpPr/>
          <p:nvPr/>
        </p:nvSpPr>
        <p:spPr>
          <a:xfrm>
            <a:off x="1981200" y="1600200"/>
            <a:ext cx="381000" cy="990600"/>
          </a:xfrm>
          <a:prstGeom prst="rightBrac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3" name="TextBox 12"/>
          <p:cNvSpPr txBox="1"/>
          <p:nvPr/>
        </p:nvSpPr>
        <p:spPr>
          <a:xfrm>
            <a:off x="2404740" y="1801008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feminine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72200" y="9144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95400" y="91686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FFC000"/>
                </a:solidFill>
                <a:latin typeface="+mj-lt"/>
              </a:rPr>
              <a:t>What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6820" y="2778456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That </a:t>
            </a:r>
          </a:p>
        </p:txBody>
      </p:sp>
      <p:sp>
        <p:nvSpPr>
          <p:cNvPr id="18" name="Right Brace 17"/>
          <p:cNvSpPr/>
          <p:nvPr/>
        </p:nvSpPr>
        <p:spPr>
          <a:xfrm>
            <a:off x="1981200" y="2799300"/>
            <a:ext cx="397830" cy="533400"/>
          </a:xfrm>
          <a:prstGeom prst="rightBrac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9" name="TextBox 18"/>
          <p:cNvSpPr txBox="1"/>
          <p:nvPr/>
        </p:nvSpPr>
        <p:spPr>
          <a:xfrm>
            <a:off x="2415960" y="2775274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neuter</a:t>
            </a:r>
          </a:p>
        </p:txBody>
      </p:sp>
      <p:sp>
        <p:nvSpPr>
          <p:cNvPr id="20" name="AutoShape 109"/>
          <p:cNvSpPr>
            <a:spLocks noChangeAspect="1" noChangeArrowheads="1" noTextEdit="1"/>
          </p:cNvSpPr>
          <p:nvPr/>
        </p:nvSpPr>
        <p:spPr bwMode="auto">
          <a:xfrm>
            <a:off x="4117975" y="3081338"/>
            <a:ext cx="9080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AutoShape 103"/>
          <p:cNvSpPr>
            <a:spLocks noChangeAspect="1" noChangeArrowheads="1" noTextEdit="1"/>
          </p:cNvSpPr>
          <p:nvPr/>
        </p:nvSpPr>
        <p:spPr bwMode="auto">
          <a:xfrm rot="16200000">
            <a:off x="6893796" y="3479866"/>
            <a:ext cx="876912" cy="6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105"/>
          <p:cNvSpPr>
            <a:spLocks noChangeArrowheads="1"/>
          </p:cNvSpPr>
          <p:nvPr/>
        </p:nvSpPr>
        <p:spPr bwMode="auto">
          <a:xfrm rot="16200000">
            <a:off x="7131530" y="3431432"/>
            <a:ext cx="50591" cy="48444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0" name="Group 117"/>
          <p:cNvGrpSpPr>
            <a:grpSpLocks noChangeAspect="1"/>
          </p:cNvGrpSpPr>
          <p:nvPr/>
        </p:nvGrpSpPr>
        <p:grpSpPr bwMode="auto">
          <a:xfrm rot="14498599">
            <a:off x="4288799" y="5047984"/>
            <a:ext cx="309563" cy="674688"/>
            <a:chOff x="2677" y="2306"/>
            <a:chExt cx="195" cy="425"/>
          </a:xfrm>
        </p:grpSpPr>
        <p:sp>
          <p:nvSpPr>
            <p:cNvPr id="31" name="Freeform 153"/>
            <p:cNvSpPr>
              <a:spLocks/>
            </p:cNvSpPr>
            <p:nvPr/>
          </p:nvSpPr>
          <p:spPr bwMode="auto">
            <a:xfrm>
              <a:off x="2677" y="2473"/>
              <a:ext cx="177" cy="258"/>
            </a:xfrm>
            <a:custGeom>
              <a:avLst/>
              <a:gdLst/>
              <a:ahLst/>
              <a:cxnLst>
                <a:cxn ang="0">
                  <a:pos x="87" y="37"/>
                </a:cxn>
                <a:cxn ang="0">
                  <a:pos x="218" y="83"/>
                </a:cxn>
                <a:cxn ang="0">
                  <a:pos x="0" y="515"/>
                </a:cxn>
                <a:cxn ang="0">
                  <a:pos x="354" y="42"/>
                </a:cxn>
                <a:cxn ang="0">
                  <a:pos x="339" y="41"/>
                </a:cxn>
                <a:cxn ang="0">
                  <a:pos x="324" y="40"/>
                </a:cxn>
                <a:cxn ang="0">
                  <a:pos x="310" y="39"/>
                </a:cxn>
                <a:cxn ang="0">
                  <a:pos x="295" y="37"/>
                </a:cxn>
                <a:cxn ang="0">
                  <a:pos x="280" y="35"/>
                </a:cxn>
                <a:cxn ang="0">
                  <a:pos x="265" y="33"/>
                </a:cxn>
                <a:cxn ang="0">
                  <a:pos x="250" y="31"/>
                </a:cxn>
                <a:cxn ang="0">
                  <a:pos x="235" y="28"/>
                </a:cxn>
                <a:cxn ang="0">
                  <a:pos x="220" y="25"/>
                </a:cxn>
                <a:cxn ang="0">
                  <a:pos x="205" y="23"/>
                </a:cxn>
                <a:cxn ang="0">
                  <a:pos x="190" y="19"/>
                </a:cxn>
                <a:cxn ang="0">
                  <a:pos x="174" y="16"/>
                </a:cxn>
                <a:cxn ang="0">
                  <a:pos x="159" y="12"/>
                </a:cxn>
                <a:cxn ang="0">
                  <a:pos x="144" y="8"/>
                </a:cxn>
                <a:cxn ang="0">
                  <a:pos x="129" y="4"/>
                </a:cxn>
                <a:cxn ang="0">
                  <a:pos x="114" y="0"/>
                </a:cxn>
                <a:cxn ang="0">
                  <a:pos x="87" y="37"/>
                </a:cxn>
              </a:cxnLst>
              <a:rect l="0" t="0" r="r" b="b"/>
              <a:pathLst>
                <a:path w="354" h="515">
                  <a:moveTo>
                    <a:pt x="87" y="37"/>
                  </a:moveTo>
                  <a:lnTo>
                    <a:pt x="218" y="83"/>
                  </a:lnTo>
                  <a:lnTo>
                    <a:pt x="0" y="515"/>
                  </a:lnTo>
                  <a:lnTo>
                    <a:pt x="354" y="42"/>
                  </a:lnTo>
                  <a:lnTo>
                    <a:pt x="339" y="41"/>
                  </a:lnTo>
                  <a:lnTo>
                    <a:pt x="324" y="40"/>
                  </a:lnTo>
                  <a:lnTo>
                    <a:pt x="310" y="39"/>
                  </a:lnTo>
                  <a:lnTo>
                    <a:pt x="295" y="37"/>
                  </a:lnTo>
                  <a:lnTo>
                    <a:pt x="280" y="35"/>
                  </a:lnTo>
                  <a:lnTo>
                    <a:pt x="265" y="33"/>
                  </a:lnTo>
                  <a:lnTo>
                    <a:pt x="250" y="31"/>
                  </a:lnTo>
                  <a:lnTo>
                    <a:pt x="235" y="28"/>
                  </a:lnTo>
                  <a:lnTo>
                    <a:pt x="220" y="25"/>
                  </a:lnTo>
                  <a:lnTo>
                    <a:pt x="205" y="23"/>
                  </a:lnTo>
                  <a:lnTo>
                    <a:pt x="190" y="19"/>
                  </a:lnTo>
                  <a:lnTo>
                    <a:pt x="174" y="16"/>
                  </a:lnTo>
                  <a:lnTo>
                    <a:pt x="159" y="12"/>
                  </a:lnTo>
                  <a:lnTo>
                    <a:pt x="144" y="8"/>
                  </a:lnTo>
                  <a:lnTo>
                    <a:pt x="129" y="4"/>
                  </a:lnTo>
                  <a:lnTo>
                    <a:pt x="114" y="0"/>
                  </a:lnTo>
                  <a:lnTo>
                    <a:pt x="87" y="37"/>
                  </a:lnTo>
                  <a:close/>
                </a:path>
              </a:pathLst>
            </a:custGeom>
            <a:solidFill>
              <a:srgbClr val="DD9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54"/>
            <p:cNvSpPr>
              <a:spLocks/>
            </p:cNvSpPr>
            <p:nvPr/>
          </p:nvSpPr>
          <p:spPr bwMode="auto">
            <a:xfrm>
              <a:off x="2734" y="2306"/>
              <a:ext cx="138" cy="189"/>
            </a:xfrm>
            <a:custGeom>
              <a:avLst/>
              <a:gdLst/>
              <a:ahLst/>
              <a:cxnLst>
                <a:cxn ang="0">
                  <a:pos x="128" y="300"/>
                </a:cxn>
                <a:cxn ang="0">
                  <a:pos x="242" y="0"/>
                </a:cxn>
                <a:cxn ang="0">
                  <a:pos x="0" y="335"/>
                </a:cxn>
                <a:cxn ang="0">
                  <a:pos x="15" y="339"/>
                </a:cxn>
                <a:cxn ang="0">
                  <a:pos x="30" y="343"/>
                </a:cxn>
                <a:cxn ang="0">
                  <a:pos x="45" y="347"/>
                </a:cxn>
                <a:cxn ang="0">
                  <a:pos x="60" y="351"/>
                </a:cxn>
                <a:cxn ang="0">
                  <a:pos x="76" y="354"/>
                </a:cxn>
                <a:cxn ang="0">
                  <a:pos x="91" y="358"/>
                </a:cxn>
                <a:cxn ang="0">
                  <a:pos x="106" y="360"/>
                </a:cxn>
                <a:cxn ang="0">
                  <a:pos x="121" y="363"/>
                </a:cxn>
                <a:cxn ang="0">
                  <a:pos x="136" y="366"/>
                </a:cxn>
                <a:cxn ang="0">
                  <a:pos x="151" y="368"/>
                </a:cxn>
                <a:cxn ang="0">
                  <a:pos x="166" y="370"/>
                </a:cxn>
                <a:cxn ang="0">
                  <a:pos x="181" y="372"/>
                </a:cxn>
                <a:cxn ang="0">
                  <a:pos x="196" y="374"/>
                </a:cxn>
                <a:cxn ang="0">
                  <a:pos x="210" y="375"/>
                </a:cxn>
                <a:cxn ang="0">
                  <a:pos x="225" y="376"/>
                </a:cxn>
                <a:cxn ang="0">
                  <a:pos x="240" y="377"/>
                </a:cxn>
                <a:cxn ang="0">
                  <a:pos x="275" y="330"/>
                </a:cxn>
                <a:cxn ang="0">
                  <a:pos x="128" y="300"/>
                </a:cxn>
              </a:cxnLst>
              <a:rect l="0" t="0" r="r" b="b"/>
              <a:pathLst>
                <a:path w="275" h="377">
                  <a:moveTo>
                    <a:pt x="128" y="300"/>
                  </a:moveTo>
                  <a:lnTo>
                    <a:pt x="242" y="0"/>
                  </a:lnTo>
                  <a:lnTo>
                    <a:pt x="0" y="335"/>
                  </a:lnTo>
                  <a:lnTo>
                    <a:pt x="15" y="339"/>
                  </a:lnTo>
                  <a:lnTo>
                    <a:pt x="30" y="343"/>
                  </a:lnTo>
                  <a:lnTo>
                    <a:pt x="45" y="347"/>
                  </a:lnTo>
                  <a:lnTo>
                    <a:pt x="60" y="351"/>
                  </a:lnTo>
                  <a:lnTo>
                    <a:pt x="76" y="354"/>
                  </a:lnTo>
                  <a:lnTo>
                    <a:pt x="91" y="358"/>
                  </a:lnTo>
                  <a:lnTo>
                    <a:pt x="106" y="360"/>
                  </a:lnTo>
                  <a:lnTo>
                    <a:pt x="121" y="363"/>
                  </a:lnTo>
                  <a:lnTo>
                    <a:pt x="136" y="366"/>
                  </a:lnTo>
                  <a:lnTo>
                    <a:pt x="151" y="368"/>
                  </a:lnTo>
                  <a:lnTo>
                    <a:pt x="166" y="370"/>
                  </a:lnTo>
                  <a:lnTo>
                    <a:pt x="181" y="372"/>
                  </a:lnTo>
                  <a:lnTo>
                    <a:pt x="196" y="374"/>
                  </a:lnTo>
                  <a:lnTo>
                    <a:pt x="210" y="375"/>
                  </a:lnTo>
                  <a:lnTo>
                    <a:pt x="225" y="376"/>
                  </a:lnTo>
                  <a:lnTo>
                    <a:pt x="240" y="377"/>
                  </a:lnTo>
                  <a:lnTo>
                    <a:pt x="275" y="330"/>
                  </a:lnTo>
                  <a:lnTo>
                    <a:pt x="128" y="300"/>
                  </a:lnTo>
                  <a:close/>
                </a:path>
              </a:pathLst>
            </a:custGeom>
            <a:solidFill>
              <a:srgbClr val="DD9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3" name="Group 117"/>
          <p:cNvGrpSpPr>
            <a:grpSpLocks noChangeAspect="1"/>
          </p:cNvGrpSpPr>
          <p:nvPr/>
        </p:nvGrpSpPr>
        <p:grpSpPr bwMode="auto">
          <a:xfrm rot="499549">
            <a:off x="5766965" y="3591513"/>
            <a:ext cx="385763" cy="1006842"/>
            <a:chOff x="2677" y="2306"/>
            <a:chExt cx="195" cy="425"/>
          </a:xfrm>
        </p:grpSpPr>
        <p:sp>
          <p:nvSpPr>
            <p:cNvPr id="34" name="Freeform 153"/>
            <p:cNvSpPr>
              <a:spLocks/>
            </p:cNvSpPr>
            <p:nvPr/>
          </p:nvSpPr>
          <p:spPr bwMode="auto">
            <a:xfrm>
              <a:off x="2677" y="2473"/>
              <a:ext cx="177" cy="258"/>
            </a:xfrm>
            <a:custGeom>
              <a:avLst/>
              <a:gdLst/>
              <a:ahLst/>
              <a:cxnLst>
                <a:cxn ang="0">
                  <a:pos x="87" y="37"/>
                </a:cxn>
                <a:cxn ang="0">
                  <a:pos x="218" y="83"/>
                </a:cxn>
                <a:cxn ang="0">
                  <a:pos x="0" y="515"/>
                </a:cxn>
                <a:cxn ang="0">
                  <a:pos x="354" y="42"/>
                </a:cxn>
                <a:cxn ang="0">
                  <a:pos x="339" y="41"/>
                </a:cxn>
                <a:cxn ang="0">
                  <a:pos x="324" y="40"/>
                </a:cxn>
                <a:cxn ang="0">
                  <a:pos x="310" y="39"/>
                </a:cxn>
                <a:cxn ang="0">
                  <a:pos x="295" y="37"/>
                </a:cxn>
                <a:cxn ang="0">
                  <a:pos x="280" y="35"/>
                </a:cxn>
                <a:cxn ang="0">
                  <a:pos x="265" y="33"/>
                </a:cxn>
                <a:cxn ang="0">
                  <a:pos x="250" y="31"/>
                </a:cxn>
                <a:cxn ang="0">
                  <a:pos x="235" y="28"/>
                </a:cxn>
                <a:cxn ang="0">
                  <a:pos x="220" y="25"/>
                </a:cxn>
                <a:cxn ang="0">
                  <a:pos x="205" y="23"/>
                </a:cxn>
                <a:cxn ang="0">
                  <a:pos x="190" y="19"/>
                </a:cxn>
                <a:cxn ang="0">
                  <a:pos x="174" y="16"/>
                </a:cxn>
                <a:cxn ang="0">
                  <a:pos x="159" y="12"/>
                </a:cxn>
                <a:cxn ang="0">
                  <a:pos x="144" y="8"/>
                </a:cxn>
                <a:cxn ang="0">
                  <a:pos x="129" y="4"/>
                </a:cxn>
                <a:cxn ang="0">
                  <a:pos x="114" y="0"/>
                </a:cxn>
                <a:cxn ang="0">
                  <a:pos x="87" y="37"/>
                </a:cxn>
              </a:cxnLst>
              <a:rect l="0" t="0" r="r" b="b"/>
              <a:pathLst>
                <a:path w="354" h="515">
                  <a:moveTo>
                    <a:pt x="87" y="37"/>
                  </a:moveTo>
                  <a:lnTo>
                    <a:pt x="218" y="83"/>
                  </a:lnTo>
                  <a:lnTo>
                    <a:pt x="0" y="515"/>
                  </a:lnTo>
                  <a:lnTo>
                    <a:pt x="354" y="42"/>
                  </a:lnTo>
                  <a:lnTo>
                    <a:pt x="339" y="41"/>
                  </a:lnTo>
                  <a:lnTo>
                    <a:pt x="324" y="40"/>
                  </a:lnTo>
                  <a:lnTo>
                    <a:pt x="310" y="39"/>
                  </a:lnTo>
                  <a:lnTo>
                    <a:pt x="295" y="37"/>
                  </a:lnTo>
                  <a:lnTo>
                    <a:pt x="280" y="35"/>
                  </a:lnTo>
                  <a:lnTo>
                    <a:pt x="265" y="33"/>
                  </a:lnTo>
                  <a:lnTo>
                    <a:pt x="250" y="31"/>
                  </a:lnTo>
                  <a:lnTo>
                    <a:pt x="235" y="28"/>
                  </a:lnTo>
                  <a:lnTo>
                    <a:pt x="220" y="25"/>
                  </a:lnTo>
                  <a:lnTo>
                    <a:pt x="205" y="23"/>
                  </a:lnTo>
                  <a:lnTo>
                    <a:pt x="190" y="19"/>
                  </a:lnTo>
                  <a:lnTo>
                    <a:pt x="174" y="16"/>
                  </a:lnTo>
                  <a:lnTo>
                    <a:pt x="159" y="12"/>
                  </a:lnTo>
                  <a:lnTo>
                    <a:pt x="144" y="8"/>
                  </a:lnTo>
                  <a:lnTo>
                    <a:pt x="129" y="4"/>
                  </a:lnTo>
                  <a:lnTo>
                    <a:pt x="114" y="0"/>
                  </a:lnTo>
                  <a:lnTo>
                    <a:pt x="87" y="37"/>
                  </a:lnTo>
                  <a:close/>
                </a:path>
              </a:pathLst>
            </a:custGeom>
            <a:solidFill>
              <a:srgbClr val="DD9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54"/>
            <p:cNvSpPr>
              <a:spLocks/>
            </p:cNvSpPr>
            <p:nvPr/>
          </p:nvSpPr>
          <p:spPr bwMode="auto">
            <a:xfrm>
              <a:off x="2734" y="2306"/>
              <a:ext cx="138" cy="189"/>
            </a:xfrm>
            <a:custGeom>
              <a:avLst/>
              <a:gdLst/>
              <a:ahLst/>
              <a:cxnLst>
                <a:cxn ang="0">
                  <a:pos x="128" y="300"/>
                </a:cxn>
                <a:cxn ang="0">
                  <a:pos x="242" y="0"/>
                </a:cxn>
                <a:cxn ang="0">
                  <a:pos x="0" y="335"/>
                </a:cxn>
                <a:cxn ang="0">
                  <a:pos x="15" y="339"/>
                </a:cxn>
                <a:cxn ang="0">
                  <a:pos x="30" y="343"/>
                </a:cxn>
                <a:cxn ang="0">
                  <a:pos x="45" y="347"/>
                </a:cxn>
                <a:cxn ang="0">
                  <a:pos x="60" y="351"/>
                </a:cxn>
                <a:cxn ang="0">
                  <a:pos x="76" y="354"/>
                </a:cxn>
                <a:cxn ang="0">
                  <a:pos x="91" y="358"/>
                </a:cxn>
                <a:cxn ang="0">
                  <a:pos x="106" y="360"/>
                </a:cxn>
                <a:cxn ang="0">
                  <a:pos x="121" y="363"/>
                </a:cxn>
                <a:cxn ang="0">
                  <a:pos x="136" y="366"/>
                </a:cxn>
                <a:cxn ang="0">
                  <a:pos x="151" y="368"/>
                </a:cxn>
                <a:cxn ang="0">
                  <a:pos x="166" y="370"/>
                </a:cxn>
                <a:cxn ang="0">
                  <a:pos x="181" y="372"/>
                </a:cxn>
                <a:cxn ang="0">
                  <a:pos x="196" y="374"/>
                </a:cxn>
                <a:cxn ang="0">
                  <a:pos x="210" y="375"/>
                </a:cxn>
                <a:cxn ang="0">
                  <a:pos x="225" y="376"/>
                </a:cxn>
                <a:cxn ang="0">
                  <a:pos x="240" y="377"/>
                </a:cxn>
                <a:cxn ang="0">
                  <a:pos x="275" y="330"/>
                </a:cxn>
                <a:cxn ang="0">
                  <a:pos x="128" y="300"/>
                </a:cxn>
              </a:cxnLst>
              <a:rect l="0" t="0" r="r" b="b"/>
              <a:pathLst>
                <a:path w="275" h="377">
                  <a:moveTo>
                    <a:pt x="128" y="300"/>
                  </a:moveTo>
                  <a:lnTo>
                    <a:pt x="242" y="0"/>
                  </a:lnTo>
                  <a:lnTo>
                    <a:pt x="0" y="335"/>
                  </a:lnTo>
                  <a:lnTo>
                    <a:pt x="15" y="339"/>
                  </a:lnTo>
                  <a:lnTo>
                    <a:pt x="30" y="343"/>
                  </a:lnTo>
                  <a:lnTo>
                    <a:pt x="45" y="347"/>
                  </a:lnTo>
                  <a:lnTo>
                    <a:pt x="60" y="351"/>
                  </a:lnTo>
                  <a:lnTo>
                    <a:pt x="76" y="354"/>
                  </a:lnTo>
                  <a:lnTo>
                    <a:pt x="91" y="358"/>
                  </a:lnTo>
                  <a:lnTo>
                    <a:pt x="106" y="360"/>
                  </a:lnTo>
                  <a:lnTo>
                    <a:pt x="121" y="363"/>
                  </a:lnTo>
                  <a:lnTo>
                    <a:pt x="136" y="366"/>
                  </a:lnTo>
                  <a:lnTo>
                    <a:pt x="151" y="368"/>
                  </a:lnTo>
                  <a:lnTo>
                    <a:pt x="166" y="370"/>
                  </a:lnTo>
                  <a:lnTo>
                    <a:pt x="181" y="372"/>
                  </a:lnTo>
                  <a:lnTo>
                    <a:pt x="196" y="374"/>
                  </a:lnTo>
                  <a:lnTo>
                    <a:pt x="210" y="375"/>
                  </a:lnTo>
                  <a:lnTo>
                    <a:pt x="225" y="376"/>
                  </a:lnTo>
                  <a:lnTo>
                    <a:pt x="240" y="377"/>
                  </a:lnTo>
                  <a:lnTo>
                    <a:pt x="275" y="330"/>
                  </a:lnTo>
                  <a:lnTo>
                    <a:pt x="128" y="300"/>
                  </a:lnTo>
                  <a:close/>
                </a:path>
              </a:pathLst>
            </a:custGeom>
            <a:solidFill>
              <a:srgbClr val="DD9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6" name="Group 117"/>
          <p:cNvGrpSpPr>
            <a:grpSpLocks noChangeAspect="1"/>
          </p:cNvGrpSpPr>
          <p:nvPr/>
        </p:nvGrpSpPr>
        <p:grpSpPr bwMode="auto">
          <a:xfrm rot="21150656">
            <a:off x="6338147" y="4713514"/>
            <a:ext cx="309563" cy="674688"/>
            <a:chOff x="2677" y="2306"/>
            <a:chExt cx="195" cy="425"/>
          </a:xfrm>
        </p:grpSpPr>
        <p:sp>
          <p:nvSpPr>
            <p:cNvPr id="37" name="Freeform 153"/>
            <p:cNvSpPr>
              <a:spLocks/>
            </p:cNvSpPr>
            <p:nvPr/>
          </p:nvSpPr>
          <p:spPr bwMode="auto">
            <a:xfrm>
              <a:off x="2677" y="2473"/>
              <a:ext cx="177" cy="258"/>
            </a:xfrm>
            <a:custGeom>
              <a:avLst/>
              <a:gdLst/>
              <a:ahLst/>
              <a:cxnLst>
                <a:cxn ang="0">
                  <a:pos x="87" y="37"/>
                </a:cxn>
                <a:cxn ang="0">
                  <a:pos x="218" y="83"/>
                </a:cxn>
                <a:cxn ang="0">
                  <a:pos x="0" y="515"/>
                </a:cxn>
                <a:cxn ang="0">
                  <a:pos x="354" y="42"/>
                </a:cxn>
                <a:cxn ang="0">
                  <a:pos x="339" y="41"/>
                </a:cxn>
                <a:cxn ang="0">
                  <a:pos x="324" y="40"/>
                </a:cxn>
                <a:cxn ang="0">
                  <a:pos x="310" y="39"/>
                </a:cxn>
                <a:cxn ang="0">
                  <a:pos x="295" y="37"/>
                </a:cxn>
                <a:cxn ang="0">
                  <a:pos x="280" y="35"/>
                </a:cxn>
                <a:cxn ang="0">
                  <a:pos x="265" y="33"/>
                </a:cxn>
                <a:cxn ang="0">
                  <a:pos x="250" y="31"/>
                </a:cxn>
                <a:cxn ang="0">
                  <a:pos x="235" y="28"/>
                </a:cxn>
                <a:cxn ang="0">
                  <a:pos x="220" y="25"/>
                </a:cxn>
                <a:cxn ang="0">
                  <a:pos x="205" y="23"/>
                </a:cxn>
                <a:cxn ang="0">
                  <a:pos x="190" y="19"/>
                </a:cxn>
                <a:cxn ang="0">
                  <a:pos x="174" y="16"/>
                </a:cxn>
                <a:cxn ang="0">
                  <a:pos x="159" y="12"/>
                </a:cxn>
                <a:cxn ang="0">
                  <a:pos x="144" y="8"/>
                </a:cxn>
                <a:cxn ang="0">
                  <a:pos x="129" y="4"/>
                </a:cxn>
                <a:cxn ang="0">
                  <a:pos x="114" y="0"/>
                </a:cxn>
                <a:cxn ang="0">
                  <a:pos x="87" y="37"/>
                </a:cxn>
              </a:cxnLst>
              <a:rect l="0" t="0" r="r" b="b"/>
              <a:pathLst>
                <a:path w="354" h="515">
                  <a:moveTo>
                    <a:pt x="87" y="37"/>
                  </a:moveTo>
                  <a:lnTo>
                    <a:pt x="218" y="83"/>
                  </a:lnTo>
                  <a:lnTo>
                    <a:pt x="0" y="515"/>
                  </a:lnTo>
                  <a:lnTo>
                    <a:pt x="354" y="42"/>
                  </a:lnTo>
                  <a:lnTo>
                    <a:pt x="339" y="41"/>
                  </a:lnTo>
                  <a:lnTo>
                    <a:pt x="324" y="40"/>
                  </a:lnTo>
                  <a:lnTo>
                    <a:pt x="310" y="39"/>
                  </a:lnTo>
                  <a:lnTo>
                    <a:pt x="295" y="37"/>
                  </a:lnTo>
                  <a:lnTo>
                    <a:pt x="280" y="35"/>
                  </a:lnTo>
                  <a:lnTo>
                    <a:pt x="265" y="33"/>
                  </a:lnTo>
                  <a:lnTo>
                    <a:pt x="250" y="31"/>
                  </a:lnTo>
                  <a:lnTo>
                    <a:pt x="235" y="28"/>
                  </a:lnTo>
                  <a:lnTo>
                    <a:pt x="220" y="25"/>
                  </a:lnTo>
                  <a:lnTo>
                    <a:pt x="205" y="23"/>
                  </a:lnTo>
                  <a:lnTo>
                    <a:pt x="190" y="19"/>
                  </a:lnTo>
                  <a:lnTo>
                    <a:pt x="174" y="16"/>
                  </a:lnTo>
                  <a:lnTo>
                    <a:pt x="159" y="12"/>
                  </a:lnTo>
                  <a:lnTo>
                    <a:pt x="144" y="8"/>
                  </a:lnTo>
                  <a:lnTo>
                    <a:pt x="129" y="4"/>
                  </a:lnTo>
                  <a:lnTo>
                    <a:pt x="114" y="0"/>
                  </a:lnTo>
                  <a:lnTo>
                    <a:pt x="87" y="37"/>
                  </a:lnTo>
                  <a:close/>
                </a:path>
              </a:pathLst>
            </a:custGeom>
            <a:solidFill>
              <a:srgbClr val="DD9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54"/>
            <p:cNvSpPr>
              <a:spLocks/>
            </p:cNvSpPr>
            <p:nvPr/>
          </p:nvSpPr>
          <p:spPr bwMode="auto">
            <a:xfrm>
              <a:off x="2734" y="2306"/>
              <a:ext cx="138" cy="189"/>
            </a:xfrm>
            <a:custGeom>
              <a:avLst/>
              <a:gdLst/>
              <a:ahLst/>
              <a:cxnLst>
                <a:cxn ang="0">
                  <a:pos x="128" y="300"/>
                </a:cxn>
                <a:cxn ang="0">
                  <a:pos x="242" y="0"/>
                </a:cxn>
                <a:cxn ang="0">
                  <a:pos x="0" y="335"/>
                </a:cxn>
                <a:cxn ang="0">
                  <a:pos x="15" y="339"/>
                </a:cxn>
                <a:cxn ang="0">
                  <a:pos x="30" y="343"/>
                </a:cxn>
                <a:cxn ang="0">
                  <a:pos x="45" y="347"/>
                </a:cxn>
                <a:cxn ang="0">
                  <a:pos x="60" y="351"/>
                </a:cxn>
                <a:cxn ang="0">
                  <a:pos x="76" y="354"/>
                </a:cxn>
                <a:cxn ang="0">
                  <a:pos x="91" y="358"/>
                </a:cxn>
                <a:cxn ang="0">
                  <a:pos x="106" y="360"/>
                </a:cxn>
                <a:cxn ang="0">
                  <a:pos x="121" y="363"/>
                </a:cxn>
                <a:cxn ang="0">
                  <a:pos x="136" y="366"/>
                </a:cxn>
                <a:cxn ang="0">
                  <a:pos x="151" y="368"/>
                </a:cxn>
                <a:cxn ang="0">
                  <a:pos x="166" y="370"/>
                </a:cxn>
                <a:cxn ang="0">
                  <a:pos x="181" y="372"/>
                </a:cxn>
                <a:cxn ang="0">
                  <a:pos x="196" y="374"/>
                </a:cxn>
                <a:cxn ang="0">
                  <a:pos x="210" y="375"/>
                </a:cxn>
                <a:cxn ang="0">
                  <a:pos x="225" y="376"/>
                </a:cxn>
                <a:cxn ang="0">
                  <a:pos x="240" y="377"/>
                </a:cxn>
                <a:cxn ang="0">
                  <a:pos x="275" y="330"/>
                </a:cxn>
                <a:cxn ang="0">
                  <a:pos x="128" y="300"/>
                </a:cxn>
              </a:cxnLst>
              <a:rect l="0" t="0" r="r" b="b"/>
              <a:pathLst>
                <a:path w="275" h="377">
                  <a:moveTo>
                    <a:pt x="128" y="300"/>
                  </a:moveTo>
                  <a:lnTo>
                    <a:pt x="242" y="0"/>
                  </a:lnTo>
                  <a:lnTo>
                    <a:pt x="0" y="335"/>
                  </a:lnTo>
                  <a:lnTo>
                    <a:pt x="15" y="339"/>
                  </a:lnTo>
                  <a:lnTo>
                    <a:pt x="30" y="343"/>
                  </a:lnTo>
                  <a:lnTo>
                    <a:pt x="45" y="347"/>
                  </a:lnTo>
                  <a:lnTo>
                    <a:pt x="60" y="351"/>
                  </a:lnTo>
                  <a:lnTo>
                    <a:pt x="76" y="354"/>
                  </a:lnTo>
                  <a:lnTo>
                    <a:pt x="91" y="358"/>
                  </a:lnTo>
                  <a:lnTo>
                    <a:pt x="106" y="360"/>
                  </a:lnTo>
                  <a:lnTo>
                    <a:pt x="121" y="363"/>
                  </a:lnTo>
                  <a:lnTo>
                    <a:pt x="136" y="366"/>
                  </a:lnTo>
                  <a:lnTo>
                    <a:pt x="151" y="368"/>
                  </a:lnTo>
                  <a:lnTo>
                    <a:pt x="166" y="370"/>
                  </a:lnTo>
                  <a:lnTo>
                    <a:pt x="181" y="372"/>
                  </a:lnTo>
                  <a:lnTo>
                    <a:pt x="196" y="374"/>
                  </a:lnTo>
                  <a:lnTo>
                    <a:pt x="210" y="375"/>
                  </a:lnTo>
                  <a:lnTo>
                    <a:pt x="225" y="376"/>
                  </a:lnTo>
                  <a:lnTo>
                    <a:pt x="240" y="377"/>
                  </a:lnTo>
                  <a:lnTo>
                    <a:pt x="275" y="330"/>
                  </a:lnTo>
                  <a:lnTo>
                    <a:pt x="128" y="300"/>
                  </a:lnTo>
                  <a:close/>
                </a:path>
              </a:pathLst>
            </a:custGeom>
            <a:solidFill>
              <a:srgbClr val="DD9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9" name="Group 117"/>
          <p:cNvGrpSpPr>
            <a:grpSpLocks noChangeAspect="1"/>
          </p:cNvGrpSpPr>
          <p:nvPr/>
        </p:nvGrpSpPr>
        <p:grpSpPr bwMode="auto">
          <a:xfrm rot="3318718">
            <a:off x="3386895" y="5579726"/>
            <a:ext cx="383128" cy="835022"/>
            <a:chOff x="2677" y="2306"/>
            <a:chExt cx="195" cy="425"/>
          </a:xfrm>
        </p:grpSpPr>
        <p:sp>
          <p:nvSpPr>
            <p:cNvPr id="41" name="Freeform 153"/>
            <p:cNvSpPr>
              <a:spLocks/>
            </p:cNvSpPr>
            <p:nvPr/>
          </p:nvSpPr>
          <p:spPr bwMode="auto">
            <a:xfrm>
              <a:off x="2677" y="2473"/>
              <a:ext cx="177" cy="258"/>
            </a:xfrm>
            <a:custGeom>
              <a:avLst/>
              <a:gdLst/>
              <a:ahLst/>
              <a:cxnLst>
                <a:cxn ang="0">
                  <a:pos x="87" y="37"/>
                </a:cxn>
                <a:cxn ang="0">
                  <a:pos x="218" y="83"/>
                </a:cxn>
                <a:cxn ang="0">
                  <a:pos x="0" y="515"/>
                </a:cxn>
                <a:cxn ang="0">
                  <a:pos x="354" y="42"/>
                </a:cxn>
                <a:cxn ang="0">
                  <a:pos x="339" y="41"/>
                </a:cxn>
                <a:cxn ang="0">
                  <a:pos x="324" y="40"/>
                </a:cxn>
                <a:cxn ang="0">
                  <a:pos x="310" y="39"/>
                </a:cxn>
                <a:cxn ang="0">
                  <a:pos x="295" y="37"/>
                </a:cxn>
                <a:cxn ang="0">
                  <a:pos x="280" y="35"/>
                </a:cxn>
                <a:cxn ang="0">
                  <a:pos x="265" y="33"/>
                </a:cxn>
                <a:cxn ang="0">
                  <a:pos x="250" y="31"/>
                </a:cxn>
                <a:cxn ang="0">
                  <a:pos x="235" y="28"/>
                </a:cxn>
                <a:cxn ang="0">
                  <a:pos x="220" y="25"/>
                </a:cxn>
                <a:cxn ang="0">
                  <a:pos x="205" y="23"/>
                </a:cxn>
                <a:cxn ang="0">
                  <a:pos x="190" y="19"/>
                </a:cxn>
                <a:cxn ang="0">
                  <a:pos x="174" y="16"/>
                </a:cxn>
                <a:cxn ang="0">
                  <a:pos x="159" y="12"/>
                </a:cxn>
                <a:cxn ang="0">
                  <a:pos x="144" y="8"/>
                </a:cxn>
                <a:cxn ang="0">
                  <a:pos x="129" y="4"/>
                </a:cxn>
                <a:cxn ang="0">
                  <a:pos x="114" y="0"/>
                </a:cxn>
                <a:cxn ang="0">
                  <a:pos x="87" y="37"/>
                </a:cxn>
              </a:cxnLst>
              <a:rect l="0" t="0" r="r" b="b"/>
              <a:pathLst>
                <a:path w="354" h="515">
                  <a:moveTo>
                    <a:pt x="87" y="37"/>
                  </a:moveTo>
                  <a:lnTo>
                    <a:pt x="218" y="83"/>
                  </a:lnTo>
                  <a:lnTo>
                    <a:pt x="0" y="515"/>
                  </a:lnTo>
                  <a:lnTo>
                    <a:pt x="354" y="42"/>
                  </a:lnTo>
                  <a:lnTo>
                    <a:pt x="339" y="41"/>
                  </a:lnTo>
                  <a:lnTo>
                    <a:pt x="324" y="40"/>
                  </a:lnTo>
                  <a:lnTo>
                    <a:pt x="310" y="39"/>
                  </a:lnTo>
                  <a:lnTo>
                    <a:pt x="295" y="37"/>
                  </a:lnTo>
                  <a:lnTo>
                    <a:pt x="280" y="35"/>
                  </a:lnTo>
                  <a:lnTo>
                    <a:pt x="265" y="33"/>
                  </a:lnTo>
                  <a:lnTo>
                    <a:pt x="250" y="31"/>
                  </a:lnTo>
                  <a:lnTo>
                    <a:pt x="235" y="28"/>
                  </a:lnTo>
                  <a:lnTo>
                    <a:pt x="220" y="25"/>
                  </a:lnTo>
                  <a:lnTo>
                    <a:pt x="205" y="23"/>
                  </a:lnTo>
                  <a:lnTo>
                    <a:pt x="190" y="19"/>
                  </a:lnTo>
                  <a:lnTo>
                    <a:pt x="174" y="16"/>
                  </a:lnTo>
                  <a:lnTo>
                    <a:pt x="159" y="12"/>
                  </a:lnTo>
                  <a:lnTo>
                    <a:pt x="144" y="8"/>
                  </a:lnTo>
                  <a:lnTo>
                    <a:pt x="129" y="4"/>
                  </a:lnTo>
                  <a:lnTo>
                    <a:pt x="114" y="0"/>
                  </a:lnTo>
                  <a:lnTo>
                    <a:pt x="87" y="37"/>
                  </a:lnTo>
                  <a:close/>
                </a:path>
              </a:pathLst>
            </a:custGeom>
            <a:solidFill>
              <a:srgbClr val="DD9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54"/>
            <p:cNvSpPr>
              <a:spLocks/>
            </p:cNvSpPr>
            <p:nvPr/>
          </p:nvSpPr>
          <p:spPr bwMode="auto">
            <a:xfrm>
              <a:off x="2734" y="2306"/>
              <a:ext cx="138" cy="189"/>
            </a:xfrm>
            <a:custGeom>
              <a:avLst/>
              <a:gdLst/>
              <a:ahLst/>
              <a:cxnLst>
                <a:cxn ang="0">
                  <a:pos x="128" y="300"/>
                </a:cxn>
                <a:cxn ang="0">
                  <a:pos x="242" y="0"/>
                </a:cxn>
                <a:cxn ang="0">
                  <a:pos x="0" y="335"/>
                </a:cxn>
                <a:cxn ang="0">
                  <a:pos x="15" y="339"/>
                </a:cxn>
                <a:cxn ang="0">
                  <a:pos x="30" y="343"/>
                </a:cxn>
                <a:cxn ang="0">
                  <a:pos x="45" y="347"/>
                </a:cxn>
                <a:cxn ang="0">
                  <a:pos x="60" y="351"/>
                </a:cxn>
                <a:cxn ang="0">
                  <a:pos x="76" y="354"/>
                </a:cxn>
                <a:cxn ang="0">
                  <a:pos x="91" y="358"/>
                </a:cxn>
                <a:cxn ang="0">
                  <a:pos x="106" y="360"/>
                </a:cxn>
                <a:cxn ang="0">
                  <a:pos x="121" y="363"/>
                </a:cxn>
                <a:cxn ang="0">
                  <a:pos x="136" y="366"/>
                </a:cxn>
                <a:cxn ang="0">
                  <a:pos x="151" y="368"/>
                </a:cxn>
                <a:cxn ang="0">
                  <a:pos x="166" y="370"/>
                </a:cxn>
                <a:cxn ang="0">
                  <a:pos x="181" y="372"/>
                </a:cxn>
                <a:cxn ang="0">
                  <a:pos x="196" y="374"/>
                </a:cxn>
                <a:cxn ang="0">
                  <a:pos x="210" y="375"/>
                </a:cxn>
                <a:cxn ang="0">
                  <a:pos x="225" y="376"/>
                </a:cxn>
                <a:cxn ang="0">
                  <a:pos x="240" y="377"/>
                </a:cxn>
                <a:cxn ang="0">
                  <a:pos x="275" y="330"/>
                </a:cxn>
                <a:cxn ang="0">
                  <a:pos x="128" y="300"/>
                </a:cxn>
              </a:cxnLst>
              <a:rect l="0" t="0" r="r" b="b"/>
              <a:pathLst>
                <a:path w="275" h="377">
                  <a:moveTo>
                    <a:pt x="128" y="300"/>
                  </a:moveTo>
                  <a:lnTo>
                    <a:pt x="242" y="0"/>
                  </a:lnTo>
                  <a:lnTo>
                    <a:pt x="0" y="335"/>
                  </a:lnTo>
                  <a:lnTo>
                    <a:pt x="15" y="339"/>
                  </a:lnTo>
                  <a:lnTo>
                    <a:pt x="30" y="343"/>
                  </a:lnTo>
                  <a:lnTo>
                    <a:pt x="45" y="347"/>
                  </a:lnTo>
                  <a:lnTo>
                    <a:pt x="60" y="351"/>
                  </a:lnTo>
                  <a:lnTo>
                    <a:pt x="76" y="354"/>
                  </a:lnTo>
                  <a:lnTo>
                    <a:pt x="91" y="358"/>
                  </a:lnTo>
                  <a:lnTo>
                    <a:pt x="106" y="360"/>
                  </a:lnTo>
                  <a:lnTo>
                    <a:pt x="121" y="363"/>
                  </a:lnTo>
                  <a:lnTo>
                    <a:pt x="136" y="366"/>
                  </a:lnTo>
                  <a:lnTo>
                    <a:pt x="151" y="368"/>
                  </a:lnTo>
                  <a:lnTo>
                    <a:pt x="166" y="370"/>
                  </a:lnTo>
                  <a:lnTo>
                    <a:pt x="181" y="372"/>
                  </a:lnTo>
                  <a:lnTo>
                    <a:pt x="196" y="374"/>
                  </a:lnTo>
                  <a:lnTo>
                    <a:pt x="210" y="375"/>
                  </a:lnTo>
                  <a:lnTo>
                    <a:pt x="225" y="376"/>
                  </a:lnTo>
                  <a:lnTo>
                    <a:pt x="240" y="377"/>
                  </a:lnTo>
                  <a:lnTo>
                    <a:pt x="275" y="330"/>
                  </a:lnTo>
                  <a:lnTo>
                    <a:pt x="128" y="300"/>
                  </a:lnTo>
                  <a:close/>
                </a:path>
              </a:pathLst>
            </a:custGeom>
            <a:solidFill>
              <a:srgbClr val="DD9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" name="Group 117"/>
          <p:cNvGrpSpPr>
            <a:grpSpLocks noChangeAspect="1"/>
          </p:cNvGrpSpPr>
          <p:nvPr/>
        </p:nvGrpSpPr>
        <p:grpSpPr bwMode="auto">
          <a:xfrm rot="14475686">
            <a:off x="5099681" y="5517213"/>
            <a:ext cx="312051" cy="906466"/>
            <a:chOff x="2677" y="2306"/>
            <a:chExt cx="195" cy="425"/>
          </a:xfrm>
        </p:grpSpPr>
        <p:sp>
          <p:nvSpPr>
            <p:cNvPr id="44" name="Freeform 153"/>
            <p:cNvSpPr>
              <a:spLocks/>
            </p:cNvSpPr>
            <p:nvPr/>
          </p:nvSpPr>
          <p:spPr bwMode="auto">
            <a:xfrm>
              <a:off x="2677" y="2473"/>
              <a:ext cx="177" cy="258"/>
            </a:xfrm>
            <a:custGeom>
              <a:avLst/>
              <a:gdLst/>
              <a:ahLst/>
              <a:cxnLst>
                <a:cxn ang="0">
                  <a:pos x="87" y="37"/>
                </a:cxn>
                <a:cxn ang="0">
                  <a:pos x="218" y="83"/>
                </a:cxn>
                <a:cxn ang="0">
                  <a:pos x="0" y="515"/>
                </a:cxn>
                <a:cxn ang="0">
                  <a:pos x="354" y="42"/>
                </a:cxn>
                <a:cxn ang="0">
                  <a:pos x="339" y="41"/>
                </a:cxn>
                <a:cxn ang="0">
                  <a:pos x="324" y="40"/>
                </a:cxn>
                <a:cxn ang="0">
                  <a:pos x="310" y="39"/>
                </a:cxn>
                <a:cxn ang="0">
                  <a:pos x="295" y="37"/>
                </a:cxn>
                <a:cxn ang="0">
                  <a:pos x="280" y="35"/>
                </a:cxn>
                <a:cxn ang="0">
                  <a:pos x="265" y="33"/>
                </a:cxn>
                <a:cxn ang="0">
                  <a:pos x="250" y="31"/>
                </a:cxn>
                <a:cxn ang="0">
                  <a:pos x="235" y="28"/>
                </a:cxn>
                <a:cxn ang="0">
                  <a:pos x="220" y="25"/>
                </a:cxn>
                <a:cxn ang="0">
                  <a:pos x="205" y="23"/>
                </a:cxn>
                <a:cxn ang="0">
                  <a:pos x="190" y="19"/>
                </a:cxn>
                <a:cxn ang="0">
                  <a:pos x="174" y="16"/>
                </a:cxn>
                <a:cxn ang="0">
                  <a:pos x="159" y="12"/>
                </a:cxn>
                <a:cxn ang="0">
                  <a:pos x="144" y="8"/>
                </a:cxn>
                <a:cxn ang="0">
                  <a:pos x="129" y="4"/>
                </a:cxn>
                <a:cxn ang="0">
                  <a:pos x="114" y="0"/>
                </a:cxn>
                <a:cxn ang="0">
                  <a:pos x="87" y="37"/>
                </a:cxn>
              </a:cxnLst>
              <a:rect l="0" t="0" r="r" b="b"/>
              <a:pathLst>
                <a:path w="354" h="515">
                  <a:moveTo>
                    <a:pt x="87" y="37"/>
                  </a:moveTo>
                  <a:lnTo>
                    <a:pt x="218" y="83"/>
                  </a:lnTo>
                  <a:lnTo>
                    <a:pt x="0" y="515"/>
                  </a:lnTo>
                  <a:lnTo>
                    <a:pt x="354" y="42"/>
                  </a:lnTo>
                  <a:lnTo>
                    <a:pt x="339" y="41"/>
                  </a:lnTo>
                  <a:lnTo>
                    <a:pt x="324" y="40"/>
                  </a:lnTo>
                  <a:lnTo>
                    <a:pt x="310" y="39"/>
                  </a:lnTo>
                  <a:lnTo>
                    <a:pt x="295" y="37"/>
                  </a:lnTo>
                  <a:lnTo>
                    <a:pt x="280" y="35"/>
                  </a:lnTo>
                  <a:lnTo>
                    <a:pt x="265" y="33"/>
                  </a:lnTo>
                  <a:lnTo>
                    <a:pt x="250" y="31"/>
                  </a:lnTo>
                  <a:lnTo>
                    <a:pt x="235" y="28"/>
                  </a:lnTo>
                  <a:lnTo>
                    <a:pt x="220" y="25"/>
                  </a:lnTo>
                  <a:lnTo>
                    <a:pt x="205" y="23"/>
                  </a:lnTo>
                  <a:lnTo>
                    <a:pt x="190" y="19"/>
                  </a:lnTo>
                  <a:lnTo>
                    <a:pt x="174" y="16"/>
                  </a:lnTo>
                  <a:lnTo>
                    <a:pt x="159" y="12"/>
                  </a:lnTo>
                  <a:lnTo>
                    <a:pt x="144" y="8"/>
                  </a:lnTo>
                  <a:lnTo>
                    <a:pt x="129" y="4"/>
                  </a:lnTo>
                  <a:lnTo>
                    <a:pt x="114" y="0"/>
                  </a:lnTo>
                  <a:lnTo>
                    <a:pt x="87" y="37"/>
                  </a:lnTo>
                  <a:close/>
                </a:path>
              </a:pathLst>
            </a:custGeom>
            <a:solidFill>
              <a:srgbClr val="DD9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54"/>
            <p:cNvSpPr>
              <a:spLocks/>
            </p:cNvSpPr>
            <p:nvPr/>
          </p:nvSpPr>
          <p:spPr bwMode="auto">
            <a:xfrm>
              <a:off x="2734" y="2306"/>
              <a:ext cx="138" cy="189"/>
            </a:xfrm>
            <a:custGeom>
              <a:avLst/>
              <a:gdLst/>
              <a:ahLst/>
              <a:cxnLst>
                <a:cxn ang="0">
                  <a:pos x="128" y="300"/>
                </a:cxn>
                <a:cxn ang="0">
                  <a:pos x="242" y="0"/>
                </a:cxn>
                <a:cxn ang="0">
                  <a:pos x="0" y="335"/>
                </a:cxn>
                <a:cxn ang="0">
                  <a:pos x="15" y="339"/>
                </a:cxn>
                <a:cxn ang="0">
                  <a:pos x="30" y="343"/>
                </a:cxn>
                <a:cxn ang="0">
                  <a:pos x="45" y="347"/>
                </a:cxn>
                <a:cxn ang="0">
                  <a:pos x="60" y="351"/>
                </a:cxn>
                <a:cxn ang="0">
                  <a:pos x="76" y="354"/>
                </a:cxn>
                <a:cxn ang="0">
                  <a:pos x="91" y="358"/>
                </a:cxn>
                <a:cxn ang="0">
                  <a:pos x="106" y="360"/>
                </a:cxn>
                <a:cxn ang="0">
                  <a:pos x="121" y="363"/>
                </a:cxn>
                <a:cxn ang="0">
                  <a:pos x="136" y="366"/>
                </a:cxn>
                <a:cxn ang="0">
                  <a:pos x="151" y="368"/>
                </a:cxn>
                <a:cxn ang="0">
                  <a:pos x="166" y="370"/>
                </a:cxn>
                <a:cxn ang="0">
                  <a:pos x="181" y="372"/>
                </a:cxn>
                <a:cxn ang="0">
                  <a:pos x="196" y="374"/>
                </a:cxn>
                <a:cxn ang="0">
                  <a:pos x="210" y="375"/>
                </a:cxn>
                <a:cxn ang="0">
                  <a:pos x="225" y="376"/>
                </a:cxn>
                <a:cxn ang="0">
                  <a:pos x="240" y="377"/>
                </a:cxn>
                <a:cxn ang="0">
                  <a:pos x="275" y="330"/>
                </a:cxn>
                <a:cxn ang="0">
                  <a:pos x="128" y="300"/>
                </a:cxn>
              </a:cxnLst>
              <a:rect l="0" t="0" r="r" b="b"/>
              <a:pathLst>
                <a:path w="275" h="377">
                  <a:moveTo>
                    <a:pt x="128" y="300"/>
                  </a:moveTo>
                  <a:lnTo>
                    <a:pt x="242" y="0"/>
                  </a:lnTo>
                  <a:lnTo>
                    <a:pt x="0" y="335"/>
                  </a:lnTo>
                  <a:lnTo>
                    <a:pt x="15" y="339"/>
                  </a:lnTo>
                  <a:lnTo>
                    <a:pt x="30" y="343"/>
                  </a:lnTo>
                  <a:lnTo>
                    <a:pt x="45" y="347"/>
                  </a:lnTo>
                  <a:lnTo>
                    <a:pt x="60" y="351"/>
                  </a:lnTo>
                  <a:lnTo>
                    <a:pt x="76" y="354"/>
                  </a:lnTo>
                  <a:lnTo>
                    <a:pt x="91" y="358"/>
                  </a:lnTo>
                  <a:lnTo>
                    <a:pt x="106" y="360"/>
                  </a:lnTo>
                  <a:lnTo>
                    <a:pt x="121" y="363"/>
                  </a:lnTo>
                  <a:lnTo>
                    <a:pt x="136" y="366"/>
                  </a:lnTo>
                  <a:lnTo>
                    <a:pt x="151" y="368"/>
                  </a:lnTo>
                  <a:lnTo>
                    <a:pt x="166" y="370"/>
                  </a:lnTo>
                  <a:lnTo>
                    <a:pt x="181" y="372"/>
                  </a:lnTo>
                  <a:lnTo>
                    <a:pt x="196" y="374"/>
                  </a:lnTo>
                  <a:lnTo>
                    <a:pt x="210" y="375"/>
                  </a:lnTo>
                  <a:lnTo>
                    <a:pt x="225" y="376"/>
                  </a:lnTo>
                  <a:lnTo>
                    <a:pt x="240" y="377"/>
                  </a:lnTo>
                  <a:lnTo>
                    <a:pt x="275" y="330"/>
                  </a:lnTo>
                  <a:lnTo>
                    <a:pt x="128" y="300"/>
                  </a:lnTo>
                  <a:close/>
                </a:path>
              </a:pathLst>
            </a:custGeom>
            <a:solidFill>
              <a:srgbClr val="DD9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" name="Group 117"/>
          <p:cNvGrpSpPr>
            <a:grpSpLocks noChangeAspect="1"/>
          </p:cNvGrpSpPr>
          <p:nvPr/>
        </p:nvGrpSpPr>
        <p:grpSpPr bwMode="auto">
          <a:xfrm rot="2934554">
            <a:off x="5364509" y="4815343"/>
            <a:ext cx="344601" cy="937847"/>
            <a:chOff x="2677" y="2306"/>
            <a:chExt cx="195" cy="425"/>
          </a:xfrm>
        </p:grpSpPr>
        <p:sp>
          <p:nvSpPr>
            <p:cNvPr id="47" name="Freeform 153"/>
            <p:cNvSpPr>
              <a:spLocks/>
            </p:cNvSpPr>
            <p:nvPr/>
          </p:nvSpPr>
          <p:spPr bwMode="auto">
            <a:xfrm>
              <a:off x="2677" y="2473"/>
              <a:ext cx="177" cy="258"/>
            </a:xfrm>
            <a:custGeom>
              <a:avLst/>
              <a:gdLst/>
              <a:ahLst/>
              <a:cxnLst>
                <a:cxn ang="0">
                  <a:pos x="87" y="37"/>
                </a:cxn>
                <a:cxn ang="0">
                  <a:pos x="218" y="83"/>
                </a:cxn>
                <a:cxn ang="0">
                  <a:pos x="0" y="515"/>
                </a:cxn>
                <a:cxn ang="0">
                  <a:pos x="354" y="42"/>
                </a:cxn>
                <a:cxn ang="0">
                  <a:pos x="339" y="41"/>
                </a:cxn>
                <a:cxn ang="0">
                  <a:pos x="324" y="40"/>
                </a:cxn>
                <a:cxn ang="0">
                  <a:pos x="310" y="39"/>
                </a:cxn>
                <a:cxn ang="0">
                  <a:pos x="295" y="37"/>
                </a:cxn>
                <a:cxn ang="0">
                  <a:pos x="280" y="35"/>
                </a:cxn>
                <a:cxn ang="0">
                  <a:pos x="265" y="33"/>
                </a:cxn>
                <a:cxn ang="0">
                  <a:pos x="250" y="31"/>
                </a:cxn>
                <a:cxn ang="0">
                  <a:pos x="235" y="28"/>
                </a:cxn>
                <a:cxn ang="0">
                  <a:pos x="220" y="25"/>
                </a:cxn>
                <a:cxn ang="0">
                  <a:pos x="205" y="23"/>
                </a:cxn>
                <a:cxn ang="0">
                  <a:pos x="190" y="19"/>
                </a:cxn>
                <a:cxn ang="0">
                  <a:pos x="174" y="16"/>
                </a:cxn>
                <a:cxn ang="0">
                  <a:pos x="159" y="12"/>
                </a:cxn>
                <a:cxn ang="0">
                  <a:pos x="144" y="8"/>
                </a:cxn>
                <a:cxn ang="0">
                  <a:pos x="129" y="4"/>
                </a:cxn>
                <a:cxn ang="0">
                  <a:pos x="114" y="0"/>
                </a:cxn>
                <a:cxn ang="0">
                  <a:pos x="87" y="37"/>
                </a:cxn>
              </a:cxnLst>
              <a:rect l="0" t="0" r="r" b="b"/>
              <a:pathLst>
                <a:path w="354" h="515">
                  <a:moveTo>
                    <a:pt x="87" y="37"/>
                  </a:moveTo>
                  <a:lnTo>
                    <a:pt x="218" y="83"/>
                  </a:lnTo>
                  <a:lnTo>
                    <a:pt x="0" y="515"/>
                  </a:lnTo>
                  <a:lnTo>
                    <a:pt x="354" y="42"/>
                  </a:lnTo>
                  <a:lnTo>
                    <a:pt x="339" y="41"/>
                  </a:lnTo>
                  <a:lnTo>
                    <a:pt x="324" y="40"/>
                  </a:lnTo>
                  <a:lnTo>
                    <a:pt x="310" y="39"/>
                  </a:lnTo>
                  <a:lnTo>
                    <a:pt x="295" y="37"/>
                  </a:lnTo>
                  <a:lnTo>
                    <a:pt x="280" y="35"/>
                  </a:lnTo>
                  <a:lnTo>
                    <a:pt x="265" y="33"/>
                  </a:lnTo>
                  <a:lnTo>
                    <a:pt x="250" y="31"/>
                  </a:lnTo>
                  <a:lnTo>
                    <a:pt x="235" y="28"/>
                  </a:lnTo>
                  <a:lnTo>
                    <a:pt x="220" y="25"/>
                  </a:lnTo>
                  <a:lnTo>
                    <a:pt x="205" y="23"/>
                  </a:lnTo>
                  <a:lnTo>
                    <a:pt x="190" y="19"/>
                  </a:lnTo>
                  <a:lnTo>
                    <a:pt x="174" y="16"/>
                  </a:lnTo>
                  <a:lnTo>
                    <a:pt x="159" y="12"/>
                  </a:lnTo>
                  <a:lnTo>
                    <a:pt x="144" y="8"/>
                  </a:lnTo>
                  <a:lnTo>
                    <a:pt x="129" y="4"/>
                  </a:lnTo>
                  <a:lnTo>
                    <a:pt x="114" y="0"/>
                  </a:lnTo>
                  <a:lnTo>
                    <a:pt x="87" y="37"/>
                  </a:lnTo>
                  <a:close/>
                </a:path>
              </a:pathLst>
            </a:custGeom>
            <a:solidFill>
              <a:srgbClr val="DD9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54"/>
            <p:cNvSpPr>
              <a:spLocks/>
            </p:cNvSpPr>
            <p:nvPr/>
          </p:nvSpPr>
          <p:spPr bwMode="auto">
            <a:xfrm>
              <a:off x="2734" y="2306"/>
              <a:ext cx="138" cy="189"/>
            </a:xfrm>
            <a:custGeom>
              <a:avLst/>
              <a:gdLst/>
              <a:ahLst/>
              <a:cxnLst>
                <a:cxn ang="0">
                  <a:pos x="128" y="300"/>
                </a:cxn>
                <a:cxn ang="0">
                  <a:pos x="242" y="0"/>
                </a:cxn>
                <a:cxn ang="0">
                  <a:pos x="0" y="335"/>
                </a:cxn>
                <a:cxn ang="0">
                  <a:pos x="15" y="339"/>
                </a:cxn>
                <a:cxn ang="0">
                  <a:pos x="30" y="343"/>
                </a:cxn>
                <a:cxn ang="0">
                  <a:pos x="45" y="347"/>
                </a:cxn>
                <a:cxn ang="0">
                  <a:pos x="60" y="351"/>
                </a:cxn>
                <a:cxn ang="0">
                  <a:pos x="76" y="354"/>
                </a:cxn>
                <a:cxn ang="0">
                  <a:pos x="91" y="358"/>
                </a:cxn>
                <a:cxn ang="0">
                  <a:pos x="106" y="360"/>
                </a:cxn>
                <a:cxn ang="0">
                  <a:pos x="121" y="363"/>
                </a:cxn>
                <a:cxn ang="0">
                  <a:pos x="136" y="366"/>
                </a:cxn>
                <a:cxn ang="0">
                  <a:pos x="151" y="368"/>
                </a:cxn>
                <a:cxn ang="0">
                  <a:pos x="166" y="370"/>
                </a:cxn>
                <a:cxn ang="0">
                  <a:pos x="181" y="372"/>
                </a:cxn>
                <a:cxn ang="0">
                  <a:pos x="196" y="374"/>
                </a:cxn>
                <a:cxn ang="0">
                  <a:pos x="210" y="375"/>
                </a:cxn>
                <a:cxn ang="0">
                  <a:pos x="225" y="376"/>
                </a:cxn>
                <a:cxn ang="0">
                  <a:pos x="240" y="377"/>
                </a:cxn>
                <a:cxn ang="0">
                  <a:pos x="275" y="330"/>
                </a:cxn>
                <a:cxn ang="0">
                  <a:pos x="128" y="300"/>
                </a:cxn>
              </a:cxnLst>
              <a:rect l="0" t="0" r="r" b="b"/>
              <a:pathLst>
                <a:path w="275" h="377">
                  <a:moveTo>
                    <a:pt x="128" y="300"/>
                  </a:moveTo>
                  <a:lnTo>
                    <a:pt x="242" y="0"/>
                  </a:lnTo>
                  <a:lnTo>
                    <a:pt x="0" y="335"/>
                  </a:lnTo>
                  <a:lnTo>
                    <a:pt x="15" y="339"/>
                  </a:lnTo>
                  <a:lnTo>
                    <a:pt x="30" y="343"/>
                  </a:lnTo>
                  <a:lnTo>
                    <a:pt x="45" y="347"/>
                  </a:lnTo>
                  <a:lnTo>
                    <a:pt x="60" y="351"/>
                  </a:lnTo>
                  <a:lnTo>
                    <a:pt x="76" y="354"/>
                  </a:lnTo>
                  <a:lnTo>
                    <a:pt x="91" y="358"/>
                  </a:lnTo>
                  <a:lnTo>
                    <a:pt x="106" y="360"/>
                  </a:lnTo>
                  <a:lnTo>
                    <a:pt x="121" y="363"/>
                  </a:lnTo>
                  <a:lnTo>
                    <a:pt x="136" y="366"/>
                  </a:lnTo>
                  <a:lnTo>
                    <a:pt x="151" y="368"/>
                  </a:lnTo>
                  <a:lnTo>
                    <a:pt x="166" y="370"/>
                  </a:lnTo>
                  <a:lnTo>
                    <a:pt x="181" y="372"/>
                  </a:lnTo>
                  <a:lnTo>
                    <a:pt x="196" y="374"/>
                  </a:lnTo>
                  <a:lnTo>
                    <a:pt x="210" y="375"/>
                  </a:lnTo>
                  <a:lnTo>
                    <a:pt x="225" y="376"/>
                  </a:lnTo>
                  <a:lnTo>
                    <a:pt x="240" y="377"/>
                  </a:lnTo>
                  <a:lnTo>
                    <a:pt x="275" y="330"/>
                  </a:lnTo>
                  <a:lnTo>
                    <a:pt x="128" y="300"/>
                  </a:lnTo>
                  <a:close/>
                </a:path>
              </a:pathLst>
            </a:custGeom>
            <a:solidFill>
              <a:srgbClr val="DD9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1094876" y="5387525"/>
            <a:ext cx="1086256" cy="584775"/>
            <a:chOff x="1143000" y="5435025"/>
            <a:chExt cx="1086256" cy="584775"/>
          </a:xfrm>
        </p:grpSpPr>
        <p:grpSp>
          <p:nvGrpSpPr>
            <p:cNvPr id="61" name="Group 60"/>
            <p:cNvGrpSpPr/>
            <p:nvPr/>
          </p:nvGrpSpPr>
          <p:grpSpPr>
            <a:xfrm>
              <a:off x="1143000" y="5435025"/>
              <a:ext cx="981456" cy="584775"/>
              <a:chOff x="1143000" y="5435025"/>
              <a:chExt cx="981456" cy="584775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1981200" y="5510784"/>
                <a:ext cx="143256" cy="45415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1143000" y="5435025"/>
                <a:ext cx="838200" cy="584775"/>
              </a:xfrm>
              <a:prstGeom prst="rect">
                <a:avLst/>
              </a:prstGeom>
              <a:solidFill>
                <a:srgbClr val="000000"/>
              </a:solidFill>
              <a:ln w="28575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 smtClean="0">
                    <a:solidFill>
                      <a:schemeClr val="bg1"/>
                    </a:solidFill>
                    <a:latin typeface="+mj-lt"/>
                  </a:rPr>
                  <a:t>Me</a:t>
                </a:r>
              </a:p>
            </p:txBody>
          </p:sp>
        </p:grpSp>
        <p:cxnSp>
          <p:nvCxnSpPr>
            <p:cNvPr id="65" name="Straight Connector 64"/>
            <p:cNvCxnSpPr/>
            <p:nvPr/>
          </p:nvCxnSpPr>
          <p:spPr>
            <a:xfrm>
              <a:off x="2076856" y="5638800"/>
              <a:ext cx="152400" cy="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2075232" y="5833352"/>
              <a:ext cx="152400" cy="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6152729" y="3334187"/>
            <a:ext cx="1372594" cy="2159679"/>
            <a:chOff x="6125690" y="3104059"/>
            <a:chExt cx="1372594" cy="2159679"/>
          </a:xfrm>
        </p:grpSpPr>
        <p:sp>
          <p:nvSpPr>
            <p:cNvPr id="29" name="Freeform 106"/>
            <p:cNvSpPr>
              <a:spLocks/>
            </p:cNvSpPr>
            <p:nvPr/>
          </p:nvSpPr>
          <p:spPr bwMode="auto">
            <a:xfrm rot="5400000" flipH="1">
              <a:off x="6653344" y="3221021"/>
              <a:ext cx="876912" cy="642987"/>
            </a:xfrm>
            <a:custGeom>
              <a:avLst/>
              <a:gdLst/>
              <a:ahLst/>
              <a:cxnLst>
                <a:cxn ang="0">
                  <a:pos x="843" y="313"/>
                </a:cxn>
                <a:cxn ang="0">
                  <a:pos x="843" y="249"/>
                </a:cxn>
                <a:cxn ang="0">
                  <a:pos x="780" y="487"/>
                </a:cxn>
                <a:cxn ang="0">
                  <a:pos x="301" y="444"/>
                </a:cxn>
                <a:cxn ang="0">
                  <a:pos x="291" y="379"/>
                </a:cxn>
                <a:cxn ang="0">
                  <a:pos x="291" y="373"/>
                </a:cxn>
                <a:cxn ang="0">
                  <a:pos x="289" y="361"/>
                </a:cxn>
                <a:cxn ang="0">
                  <a:pos x="286" y="321"/>
                </a:cxn>
                <a:cxn ang="0">
                  <a:pos x="288" y="208"/>
                </a:cxn>
                <a:cxn ang="0">
                  <a:pos x="312" y="63"/>
                </a:cxn>
                <a:cxn ang="0">
                  <a:pos x="843" y="213"/>
                </a:cxn>
                <a:cxn ang="0">
                  <a:pos x="1078" y="249"/>
                </a:cxn>
                <a:cxn ang="0">
                  <a:pos x="1109" y="313"/>
                </a:cxn>
                <a:cxn ang="0">
                  <a:pos x="1138" y="294"/>
                </a:cxn>
                <a:cxn ang="0">
                  <a:pos x="1138" y="105"/>
                </a:cxn>
                <a:cxn ang="0">
                  <a:pos x="1109" y="85"/>
                </a:cxn>
                <a:cxn ang="0">
                  <a:pos x="841" y="18"/>
                </a:cxn>
                <a:cxn ang="0">
                  <a:pos x="812" y="0"/>
                </a:cxn>
                <a:cxn ang="0">
                  <a:pos x="271" y="6"/>
                </a:cxn>
                <a:cxn ang="0">
                  <a:pos x="256" y="31"/>
                </a:cxn>
                <a:cxn ang="0">
                  <a:pos x="228" y="158"/>
                </a:cxn>
                <a:cxn ang="0">
                  <a:pos x="222" y="221"/>
                </a:cxn>
                <a:cxn ang="0">
                  <a:pos x="220" y="265"/>
                </a:cxn>
                <a:cxn ang="0">
                  <a:pos x="221" y="312"/>
                </a:cxn>
                <a:cxn ang="0">
                  <a:pos x="172" y="341"/>
                </a:cxn>
                <a:cxn ang="0">
                  <a:pos x="204" y="158"/>
                </a:cxn>
                <a:cxn ang="0">
                  <a:pos x="116" y="167"/>
                </a:cxn>
                <a:cxn ang="0">
                  <a:pos x="107" y="243"/>
                </a:cxn>
                <a:cxn ang="0">
                  <a:pos x="88" y="243"/>
                </a:cxn>
                <a:cxn ang="0">
                  <a:pos x="65" y="247"/>
                </a:cxn>
                <a:cxn ang="0">
                  <a:pos x="38" y="265"/>
                </a:cxn>
                <a:cxn ang="0">
                  <a:pos x="13" y="303"/>
                </a:cxn>
                <a:cxn ang="0">
                  <a:pos x="1" y="359"/>
                </a:cxn>
                <a:cxn ang="0">
                  <a:pos x="2" y="856"/>
                </a:cxn>
                <a:cxn ang="0">
                  <a:pos x="32" y="876"/>
                </a:cxn>
                <a:cxn ang="0">
                  <a:pos x="61" y="856"/>
                </a:cxn>
                <a:cxn ang="0">
                  <a:pos x="65" y="356"/>
                </a:cxn>
                <a:cxn ang="0">
                  <a:pos x="84" y="310"/>
                </a:cxn>
                <a:cxn ang="0">
                  <a:pos x="101" y="306"/>
                </a:cxn>
                <a:cxn ang="0">
                  <a:pos x="109" y="386"/>
                </a:cxn>
                <a:cxn ang="0">
                  <a:pos x="139" y="405"/>
                </a:cxn>
                <a:cxn ang="0">
                  <a:pos x="248" y="496"/>
                </a:cxn>
                <a:cxn ang="0">
                  <a:pos x="264" y="539"/>
                </a:cxn>
                <a:cxn ang="0">
                  <a:pos x="289" y="550"/>
                </a:cxn>
                <a:cxn ang="0">
                  <a:pos x="834" y="541"/>
                </a:cxn>
                <a:cxn ang="0">
                  <a:pos x="843" y="466"/>
                </a:cxn>
                <a:cxn ang="0">
                  <a:pos x="1135" y="457"/>
                </a:cxn>
                <a:cxn ang="0">
                  <a:pos x="1142" y="421"/>
                </a:cxn>
                <a:cxn ang="0">
                  <a:pos x="1113" y="402"/>
                </a:cxn>
              </a:cxnLst>
              <a:rect l="0" t="0" r="r" b="b"/>
              <a:pathLst>
                <a:path w="1144" h="876">
                  <a:moveTo>
                    <a:pt x="1113" y="402"/>
                  </a:moveTo>
                  <a:lnTo>
                    <a:pt x="843" y="402"/>
                  </a:lnTo>
                  <a:lnTo>
                    <a:pt x="843" y="313"/>
                  </a:lnTo>
                  <a:lnTo>
                    <a:pt x="851" y="313"/>
                  </a:lnTo>
                  <a:lnTo>
                    <a:pt x="851" y="249"/>
                  </a:lnTo>
                  <a:lnTo>
                    <a:pt x="843" y="249"/>
                  </a:lnTo>
                  <a:lnTo>
                    <a:pt x="843" y="213"/>
                  </a:lnTo>
                  <a:lnTo>
                    <a:pt x="780" y="213"/>
                  </a:lnTo>
                  <a:lnTo>
                    <a:pt x="780" y="487"/>
                  </a:lnTo>
                  <a:lnTo>
                    <a:pt x="312" y="487"/>
                  </a:lnTo>
                  <a:lnTo>
                    <a:pt x="306" y="469"/>
                  </a:lnTo>
                  <a:lnTo>
                    <a:pt x="301" y="444"/>
                  </a:lnTo>
                  <a:lnTo>
                    <a:pt x="295" y="416"/>
                  </a:lnTo>
                  <a:lnTo>
                    <a:pt x="290" y="381"/>
                  </a:lnTo>
                  <a:lnTo>
                    <a:pt x="291" y="379"/>
                  </a:lnTo>
                  <a:lnTo>
                    <a:pt x="291" y="378"/>
                  </a:lnTo>
                  <a:lnTo>
                    <a:pt x="291" y="375"/>
                  </a:lnTo>
                  <a:lnTo>
                    <a:pt x="291" y="373"/>
                  </a:lnTo>
                  <a:lnTo>
                    <a:pt x="291" y="368"/>
                  </a:lnTo>
                  <a:lnTo>
                    <a:pt x="290" y="365"/>
                  </a:lnTo>
                  <a:lnTo>
                    <a:pt x="289" y="361"/>
                  </a:lnTo>
                  <a:lnTo>
                    <a:pt x="288" y="358"/>
                  </a:lnTo>
                  <a:lnTo>
                    <a:pt x="287" y="340"/>
                  </a:lnTo>
                  <a:lnTo>
                    <a:pt x="286" y="321"/>
                  </a:lnTo>
                  <a:lnTo>
                    <a:pt x="285" y="300"/>
                  </a:lnTo>
                  <a:lnTo>
                    <a:pt x="285" y="280"/>
                  </a:lnTo>
                  <a:lnTo>
                    <a:pt x="288" y="208"/>
                  </a:lnTo>
                  <a:lnTo>
                    <a:pt x="295" y="147"/>
                  </a:lnTo>
                  <a:lnTo>
                    <a:pt x="304" y="98"/>
                  </a:lnTo>
                  <a:lnTo>
                    <a:pt x="312" y="63"/>
                  </a:lnTo>
                  <a:lnTo>
                    <a:pt x="780" y="63"/>
                  </a:lnTo>
                  <a:lnTo>
                    <a:pt x="780" y="213"/>
                  </a:lnTo>
                  <a:lnTo>
                    <a:pt x="843" y="213"/>
                  </a:lnTo>
                  <a:lnTo>
                    <a:pt x="843" y="150"/>
                  </a:lnTo>
                  <a:lnTo>
                    <a:pt x="1078" y="150"/>
                  </a:lnTo>
                  <a:lnTo>
                    <a:pt x="1078" y="249"/>
                  </a:lnTo>
                  <a:lnTo>
                    <a:pt x="851" y="249"/>
                  </a:lnTo>
                  <a:lnTo>
                    <a:pt x="851" y="313"/>
                  </a:lnTo>
                  <a:lnTo>
                    <a:pt x="1109" y="313"/>
                  </a:lnTo>
                  <a:lnTo>
                    <a:pt x="1122" y="311"/>
                  </a:lnTo>
                  <a:lnTo>
                    <a:pt x="1131" y="304"/>
                  </a:lnTo>
                  <a:lnTo>
                    <a:pt x="1138" y="294"/>
                  </a:lnTo>
                  <a:lnTo>
                    <a:pt x="1141" y="281"/>
                  </a:lnTo>
                  <a:lnTo>
                    <a:pt x="1141" y="117"/>
                  </a:lnTo>
                  <a:lnTo>
                    <a:pt x="1138" y="105"/>
                  </a:lnTo>
                  <a:lnTo>
                    <a:pt x="1131" y="94"/>
                  </a:lnTo>
                  <a:lnTo>
                    <a:pt x="1122" y="87"/>
                  </a:lnTo>
                  <a:lnTo>
                    <a:pt x="1109" y="85"/>
                  </a:lnTo>
                  <a:lnTo>
                    <a:pt x="843" y="85"/>
                  </a:lnTo>
                  <a:lnTo>
                    <a:pt x="843" y="31"/>
                  </a:lnTo>
                  <a:lnTo>
                    <a:pt x="841" y="18"/>
                  </a:lnTo>
                  <a:lnTo>
                    <a:pt x="834" y="9"/>
                  </a:lnTo>
                  <a:lnTo>
                    <a:pt x="825" y="2"/>
                  </a:lnTo>
                  <a:lnTo>
                    <a:pt x="812" y="0"/>
                  </a:lnTo>
                  <a:lnTo>
                    <a:pt x="289" y="0"/>
                  </a:lnTo>
                  <a:lnTo>
                    <a:pt x="279" y="1"/>
                  </a:lnTo>
                  <a:lnTo>
                    <a:pt x="271" y="6"/>
                  </a:lnTo>
                  <a:lnTo>
                    <a:pt x="264" y="13"/>
                  </a:lnTo>
                  <a:lnTo>
                    <a:pt x="259" y="21"/>
                  </a:lnTo>
                  <a:lnTo>
                    <a:pt x="256" y="31"/>
                  </a:lnTo>
                  <a:lnTo>
                    <a:pt x="248" y="59"/>
                  </a:lnTo>
                  <a:lnTo>
                    <a:pt x="237" y="101"/>
                  </a:lnTo>
                  <a:lnTo>
                    <a:pt x="228" y="158"/>
                  </a:lnTo>
                  <a:lnTo>
                    <a:pt x="204" y="158"/>
                  </a:lnTo>
                  <a:lnTo>
                    <a:pt x="204" y="221"/>
                  </a:lnTo>
                  <a:lnTo>
                    <a:pt x="222" y="221"/>
                  </a:lnTo>
                  <a:lnTo>
                    <a:pt x="221" y="235"/>
                  </a:lnTo>
                  <a:lnTo>
                    <a:pt x="221" y="250"/>
                  </a:lnTo>
                  <a:lnTo>
                    <a:pt x="220" y="265"/>
                  </a:lnTo>
                  <a:lnTo>
                    <a:pt x="220" y="280"/>
                  </a:lnTo>
                  <a:lnTo>
                    <a:pt x="220" y="296"/>
                  </a:lnTo>
                  <a:lnTo>
                    <a:pt x="221" y="312"/>
                  </a:lnTo>
                  <a:lnTo>
                    <a:pt x="221" y="327"/>
                  </a:lnTo>
                  <a:lnTo>
                    <a:pt x="222" y="341"/>
                  </a:lnTo>
                  <a:lnTo>
                    <a:pt x="172" y="341"/>
                  </a:lnTo>
                  <a:lnTo>
                    <a:pt x="172" y="221"/>
                  </a:lnTo>
                  <a:lnTo>
                    <a:pt x="204" y="221"/>
                  </a:lnTo>
                  <a:lnTo>
                    <a:pt x="204" y="158"/>
                  </a:lnTo>
                  <a:lnTo>
                    <a:pt x="139" y="158"/>
                  </a:lnTo>
                  <a:lnTo>
                    <a:pt x="127" y="160"/>
                  </a:lnTo>
                  <a:lnTo>
                    <a:pt x="116" y="167"/>
                  </a:lnTo>
                  <a:lnTo>
                    <a:pt x="109" y="176"/>
                  </a:lnTo>
                  <a:lnTo>
                    <a:pt x="107" y="189"/>
                  </a:lnTo>
                  <a:lnTo>
                    <a:pt x="107" y="243"/>
                  </a:lnTo>
                  <a:lnTo>
                    <a:pt x="101" y="242"/>
                  </a:lnTo>
                  <a:lnTo>
                    <a:pt x="94" y="242"/>
                  </a:lnTo>
                  <a:lnTo>
                    <a:pt x="88" y="243"/>
                  </a:lnTo>
                  <a:lnTo>
                    <a:pt x="79" y="244"/>
                  </a:lnTo>
                  <a:lnTo>
                    <a:pt x="73" y="245"/>
                  </a:lnTo>
                  <a:lnTo>
                    <a:pt x="65" y="247"/>
                  </a:lnTo>
                  <a:lnTo>
                    <a:pt x="56" y="251"/>
                  </a:lnTo>
                  <a:lnTo>
                    <a:pt x="50" y="256"/>
                  </a:lnTo>
                  <a:lnTo>
                    <a:pt x="38" y="265"/>
                  </a:lnTo>
                  <a:lnTo>
                    <a:pt x="28" y="275"/>
                  </a:lnTo>
                  <a:lnTo>
                    <a:pt x="20" y="288"/>
                  </a:lnTo>
                  <a:lnTo>
                    <a:pt x="13" y="303"/>
                  </a:lnTo>
                  <a:lnTo>
                    <a:pt x="7" y="320"/>
                  </a:lnTo>
                  <a:lnTo>
                    <a:pt x="3" y="338"/>
                  </a:lnTo>
                  <a:lnTo>
                    <a:pt x="1" y="359"/>
                  </a:lnTo>
                  <a:lnTo>
                    <a:pt x="0" y="382"/>
                  </a:lnTo>
                  <a:lnTo>
                    <a:pt x="0" y="844"/>
                  </a:lnTo>
                  <a:lnTo>
                    <a:pt x="2" y="856"/>
                  </a:lnTo>
                  <a:lnTo>
                    <a:pt x="9" y="867"/>
                  </a:lnTo>
                  <a:lnTo>
                    <a:pt x="20" y="874"/>
                  </a:lnTo>
                  <a:lnTo>
                    <a:pt x="32" y="876"/>
                  </a:lnTo>
                  <a:lnTo>
                    <a:pt x="45" y="874"/>
                  </a:lnTo>
                  <a:lnTo>
                    <a:pt x="54" y="867"/>
                  </a:lnTo>
                  <a:lnTo>
                    <a:pt x="61" y="856"/>
                  </a:lnTo>
                  <a:lnTo>
                    <a:pt x="63" y="844"/>
                  </a:lnTo>
                  <a:lnTo>
                    <a:pt x="63" y="382"/>
                  </a:lnTo>
                  <a:lnTo>
                    <a:pt x="65" y="356"/>
                  </a:lnTo>
                  <a:lnTo>
                    <a:pt x="69" y="335"/>
                  </a:lnTo>
                  <a:lnTo>
                    <a:pt x="76" y="319"/>
                  </a:lnTo>
                  <a:lnTo>
                    <a:pt x="84" y="310"/>
                  </a:lnTo>
                  <a:lnTo>
                    <a:pt x="90" y="307"/>
                  </a:lnTo>
                  <a:lnTo>
                    <a:pt x="96" y="306"/>
                  </a:lnTo>
                  <a:lnTo>
                    <a:pt x="101" y="306"/>
                  </a:lnTo>
                  <a:lnTo>
                    <a:pt x="107" y="307"/>
                  </a:lnTo>
                  <a:lnTo>
                    <a:pt x="107" y="373"/>
                  </a:lnTo>
                  <a:lnTo>
                    <a:pt x="109" y="386"/>
                  </a:lnTo>
                  <a:lnTo>
                    <a:pt x="116" y="396"/>
                  </a:lnTo>
                  <a:lnTo>
                    <a:pt x="127" y="403"/>
                  </a:lnTo>
                  <a:lnTo>
                    <a:pt x="139" y="405"/>
                  </a:lnTo>
                  <a:lnTo>
                    <a:pt x="229" y="405"/>
                  </a:lnTo>
                  <a:lnTo>
                    <a:pt x="238" y="457"/>
                  </a:lnTo>
                  <a:lnTo>
                    <a:pt x="248" y="496"/>
                  </a:lnTo>
                  <a:lnTo>
                    <a:pt x="256" y="521"/>
                  </a:lnTo>
                  <a:lnTo>
                    <a:pt x="259" y="531"/>
                  </a:lnTo>
                  <a:lnTo>
                    <a:pt x="264" y="539"/>
                  </a:lnTo>
                  <a:lnTo>
                    <a:pt x="271" y="544"/>
                  </a:lnTo>
                  <a:lnTo>
                    <a:pt x="280" y="549"/>
                  </a:lnTo>
                  <a:lnTo>
                    <a:pt x="289" y="550"/>
                  </a:lnTo>
                  <a:lnTo>
                    <a:pt x="812" y="550"/>
                  </a:lnTo>
                  <a:lnTo>
                    <a:pt x="825" y="548"/>
                  </a:lnTo>
                  <a:lnTo>
                    <a:pt x="834" y="541"/>
                  </a:lnTo>
                  <a:lnTo>
                    <a:pt x="841" y="531"/>
                  </a:lnTo>
                  <a:lnTo>
                    <a:pt x="843" y="518"/>
                  </a:lnTo>
                  <a:lnTo>
                    <a:pt x="843" y="466"/>
                  </a:lnTo>
                  <a:lnTo>
                    <a:pt x="1113" y="466"/>
                  </a:lnTo>
                  <a:lnTo>
                    <a:pt x="1126" y="464"/>
                  </a:lnTo>
                  <a:lnTo>
                    <a:pt x="1135" y="457"/>
                  </a:lnTo>
                  <a:lnTo>
                    <a:pt x="1142" y="447"/>
                  </a:lnTo>
                  <a:lnTo>
                    <a:pt x="1144" y="434"/>
                  </a:lnTo>
                  <a:lnTo>
                    <a:pt x="1142" y="421"/>
                  </a:lnTo>
                  <a:lnTo>
                    <a:pt x="1135" y="411"/>
                  </a:lnTo>
                  <a:lnTo>
                    <a:pt x="1126" y="404"/>
                  </a:lnTo>
                  <a:lnTo>
                    <a:pt x="1113" y="40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Arc 68"/>
            <p:cNvSpPr/>
            <p:nvPr/>
          </p:nvSpPr>
          <p:spPr>
            <a:xfrm rot="16200000">
              <a:off x="6158846" y="3924300"/>
              <a:ext cx="1307276" cy="1371600"/>
            </a:xfrm>
            <a:prstGeom prst="arc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/>
            <p:nvPr/>
          </p:nvCxnSpPr>
          <p:spPr>
            <a:xfrm rot="5400000">
              <a:off x="5973290" y="4741220"/>
              <a:ext cx="304800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2357344" y="5479156"/>
            <a:ext cx="2471950" cy="372052"/>
            <a:chOff x="2357344" y="5526656"/>
            <a:chExt cx="2471950" cy="372052"/>
          </a:xfrm>
        </p:grpSpPr>
        <p:grpSp>
          <p:nvGrpSpPr>
            <p:cNvPr id="24" name="Group 139"/>
            <p:cNvGrpSpPr/>
            <p:nvPr/>
          </p:nvGrpSpPr>
          <p:grpSpPr>
            <a:xfrm>
              <a:off x="2357344" y="5526656"/>
              <a:ext cx="512166" cy="372052"/>
              <a:chOff x="6705600" y="2971800"/>
              <a:chExt cx="530352" cy="402336"/>
            </a:xfrm>
            <a:solidFill>
              <a:srgbClr val="000000"/>
            </a:solidFill>
          </p:grpSpPr>
          <p:sp>
            <p:nvSpPr>
              <p:cNvPr id="25" name="Freeform 24"/>
              <p:cNvSpPr/>
              <p:nvPr/>
            </p:nvSpPr>
            <p:spPr>
              <a:xfrm rot="10800000">
                <a:off x="6705600" y="2971800"/>
                <a:ext cx="438912" cy="402336"/>
              </a:xfrm>
              <a:custGeom>
                <a:avLst/>
                <a:gdLst>
                  <a:gd name="connsiteX0" fmla="*/ 434340 w 438912"/>
                  <a:gd name="connsiteY0" fmla="*/ 0 h 402336"/>
                  <a:gd name="connsiteX1" fmla="*/ 438912 w 438912"/>
                  <a:gd name="connsiteY1" fmla="*/ 384048 h 402336"/>
                  <a:gd name="connsiteX2" fmla="*/ 32004 w 438912"/>
                  <a:gd name="connsiteY2" fmla="*/ 402336 h 402336"/>
                  <a:gd name="connsiteX3" fmla="*/ 4572 w 438912"/>
                  <a:gd name="connsiteY3" fmla="*/ 324612 h 402336"/>
                  <a:gd name="connsiteX4" fmla="*/ 0 w 438912"/>
                  <a:gd name="connsiteY4" fmla="*/ 265176 h 402336"/>
                  <a:gd name="connsiteX5" fmla="*/ 0 w 438912"/>
                  <a:gd name="connsiteY5" fmla="*/ 233172 h 402336"/>
                  <a:gd name="connsiteX6" fmla="*/ 0 w 438912"/>
                  <a:gd name="connsiteY6" fmla="*/ 192024 h 402336"/>
                  <a:gd name="connsiteX7" fmla="*/ 0 w 438912"/>
                  <a:gd name="connsiteY7" fmla="*/ 160020 h 402336"/>
                  <a:gd name="connsiteX8" fmla="*/ 4572 w 438912"/>
                  <a:gd name="connsiteY8" fmla="*/ 128016 h 402336"/>
                  <a:gd name="connsiteX9" fmla="*/ 9144 w 438912"/>
                  <a:gd name="connsiteY9" fmla="*/ 91440 h 402336"/>
                  <a:gd name="connsiteX10" fmla="*/ 22860 w 438912"/>
                  <a:gd name="connsiteY10" fmla="*/ 50292 h 402336"/>
                  <a:gd name="connsiteX11" fmla="*/ 27432 w 438912"/>
                  <a:gd name="connsiteY11" fmla="*/ 22860 h 402336"/>
                  <a:gd name="connsiteX12" fmla="*/ 36576 w 438912"/>
                  <a:gd name="connsiteY12" fmla="*/ 4572 h 402336"/>
                  <a:gd name="connsiteX13" fmla="*/ 434340 w 438912"/>
                  <a:gd name="connsiteY13" fmla="*/ 0 h 4023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38912" h="402336">
                    <a:moveTo>
                      <a:pt x="434340" y="0"/>
                    </a:moveTo>
                    <a:lnTo>
                      <a:pt x="438912" y="384048"/>
                    </a:lnTo>
                    <a:lnTo>
                      <a:pt x="32004" y="402336"/>
                    </a:lnTo>
                    <a:lnTo>
                      <a:pt x="4572" y="324612"/>
                    </a:lnTo>
                    <a:lnTo>
                      <a:pt x="0" y="265176"/>
                    </a:lnTo>
                    <a:lnTo>
                      <a:pt x="0" y="233172"/>
                    </a:lnTo>
                    <a:lnTo>
                      <a:pt x="0" y="192024"/>
                    </a:lnTo>
                    <a:lnTo>
                      <a:pt x="0" y="160020"/>
                    </a:lnTo>
                    <a:lnTo>
                      <a:pt x="4572" y="128016"/>
                    </a:lnTo>
                    <a:lnTo>
                      <a:pt x="9144" y="91440"/>
                    </a:lnTo>
                    <a:lnTo>
                      <a:pt x="22860" y="50292"/>
                    </a:lnTo>
                    <a:lnTo>
                      <a:pt x="27432" y="22860"/>
                    </a:lnTo>
                    <a:lnTo>
                      <a:pt x="36576" y="4572"/>
                    </a:lnTo>
                    <a:lnTo>
                      <a:pt x="434340" y="0"/>
                    </a:lnTo>
                    <a:close/>
                  </a:path>
                </a:pathLst>
              </a:custGeom>
              <a:grp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 flipH="1">
                <a:off x="7149084" y="3090672"/>
                <a:ext cx="86868" cy="150876"/>
              </a:xfrm>
              <a:custGeom>
                <a:avLst/>
                <a:gdLst>
                  <a:gd name="connsiteX0" fmla="*/ 77724 w 86868"/>
                  <a:gd name="connsiteY0" fmla="*/ 0 h 150876"/>
                  <a:gd name="connsiteX1" fmla="*/ 0 w 86868"/>
                  <a:gd name="connsiteY1" fmla="*/ 4572 h 150876"/>
                  <a:gd name="connsiteX2" fmla="*/ 0 w 86868"/>
                  <a:gd name="connsiteY2" fmla="*/ 146304 h 150876"/>
                  <a:gd name="connsiteX3" fmla="*/ 86868 w 86868"/>
                  <a:gd name="connsiteY3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6868" h="150876">
                    <a:moveTo>
                      <a:pt x="77724" y="0"/>
                    </a:moveTo>
                    <a:lnTo>
                      <a:pt x="0" y="4572"/>
                    </a:lnTo>
                    <a:lnTo>
                      <a:pt x="0" y="146304"/>
                    </a:lnTo>
                    <a:lnTo>
                      <a:pt x="86868" y="150876"/>
                    </a:lnTo>
                  </a:path>
                </a:pathLst>
              </a:custGeom>
              <a:grpFill/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4" name="Straight Connector 73"/>
            <p:cNvCxnSpPr/>
            <p:nvPr/>
          </p:nvCxnSpPr>
          <p:spPr>
            <a:xfrm>
              <a:off x="2897577" y="5712031"/>
              <a:ext cx="1931717" cy="297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Arc 75"/>
          <p:cNvSpPr/>
          <p:nvPr/>
        </p:nvSpPr>
        <p:spPr>
          <a:xfrm rot="5400000">
            <a:off x="5118176" y="4638800"/>
            <a:ext cx="990600" cy="1066800"/>
          </a:xfrm>
          <a:prstGeom prst="arc">
            <a:avLst>
              <a:gd name="adj1" fmla="val 15950482"/>
              <a:gd name="adj2" fmla="val 0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Connector 77"/>
          <p:cNvCxnSpPr/>
          <p:nvPr/>
        </p:nvCxnSpPr>
        <p:spPr>
          <a:xfrm>
            <a:off x="4495800" y="5667500"/>
            <a:ext cx="1119248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>
            <a:off x="5910401" y="4978019"/>
            <a:ext cx="473530" cy="338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6183489" y="1836266"/>
            <a:ext cx="2057400" cy="1447800"/>
            <a:chOff x="6172200" y="1676400"/>
            <a:chExt cx="2057400" cy="1447800"/>
          </a:xfrm>
        </p:grpSpPr>
        <p:sp>
          <p:nvSpPr>
            <p:cNvPr id="58" name="Rectangle 57"/>
            <p:cNvSpPr/>
            <p:nvPr/>
          </p:nvSpPr>
          <p:spPr>
            <a:xfrm>
              <a:off x="6934200" y="2971800"/>
              <a:ext cx="5334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172200" y="1676400"/>
              <a:ext cx="2057400" cy="1323439"/>
            </a:xfrm>
            <a:prstGeom prst="rect">
              <a:avLst/>
            </a:prstGeom>
            <a:solidFill>
              <a:srgbClr val="000000"/>
            </a:solidFill>
            <a:ln w="38100">
              <a:solidFill>
                <a:schemeClr val="bg1"/>
              </a:solidFill>
            </a:ln>
          </p:spPr>
          <p:txBody>
            <a:bodyPr wrap="square" rtlCol="0" anchor="ctr" anchorCtr="0">
              <a:spAutoFit/>
              <a:scene3d>
                <a:camera prst="orthographicFront"/>
                <a:lightRig rig="threePt" dir="t"/>
              </a:scene3d>
              <a:sp3d extrusionH="279400">
                <a:bevelT w="44450" h="57150" prst="angle"/>
                <a:bevelB w="0" h="0"/>
              </a:sp3d>
            </a:bodyPr>
            <a:lstStyle/>
            <a:p>
              <a:pPr algn="ctr"/>
              <a:r>
                <a:rPr lang="en-US" sz="8000" dirty="0" smtClean="0">
                  <a:solidFill>
                    <a:schemeClr val="bg1"/>
                  </a:solidFill>
                  <a:latin typeface="CrusaderGothic" pitchFamily="2" charset="0"/>
                </a:rPr>
                <a:t>God</a:t>
              </a:r>
            </a:p>
          </p:txBody>
        </p:sp>
      </p:grpSp>
      <p:cxnSp>
        <p:nvCxnSpPr>
          <p:cNvPr id="96" name="Straight Arrow Connector 95"/>
          <p:cNvCxnSpPr/>
          <p:nvPr/>
        </p:nvCxnSpPr>
        <p:spPr>
          <a:xfrm>
            <a:off x="1937657" y="1894114"/>
            <a:ext cx="4844143" cy="1611086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9" idx="2"/>
          </p:cNvCxnSpPr>
          <p:nvPr/>
        </p:nvCxnSpPr>
        <p:spPr>
          <a:xfrm rot="16200000" flipH="1">
            <a:off x="492211" y="3464008"/>
            <a:ext cx="2691825" cy="1048157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 rot="20376038">
            <a:off x="899762" y="2264403"/>
            <a:ext cx="5196568" cy="221599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39700">
              <a:bevelT w="127000" h="139700" prst="angle"/>
            </a:sp3d>
          </a:bodyPr>
          <a:lstStyle/>
          <a:p>
            <a:r>
              <a:rPr lang="en-US" sz="13800" dirty="0" smtClean="0">
                <a:solidFill>
                  <a:schemeClr val="bg1"/>
                </a:solidFill>
                <a:latin typeface="CrusaderGothic" pitchFamily="2" charset="0"/>
              </a:rPr>
              <a:t>Saved!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7 L 0.00017 -0.04977 " pathEditMode="relative" rAng="0" ptsTypes="AA">
                                      <p:cBhvr>
                                        <p:cTn id="1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162 L -0.03264 0.00138 " pathEditMode="relative" rAng="0" ptsTypes="AA">
                                      <p:cBhvr>
                                        <p:cTn id="13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37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8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4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5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3000"/>
                            </p:stCondLst>
                            <p:childTnLst>
                              <p:par>
                                <p:cTn id="1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500"/>
                            </p:stCondLst>
                            <p:childTnLst>
                              <p:par>
                                <p:cTn id="152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4000"/>
                            </p:stCondLst>
                            <p:childTnLst>
                              <p:par>
                                <p:cTn id="15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4500"/>
                            </p:stCondLst>
                            <p:childTnLst>
                              <p:par>
                                <p:cTn id="1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0"/>
                            </p:stCondLst>
                            <p:childTnLst>
                              <p:par>
                                <p:cTn id="1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7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78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9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6000"/>
                            </p:stCondLst>
                            <p:childTnLst>
                              <p:par>
                                <p:cTn id="18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6500"/>
                            </p:stCondLst>
                            <p:childTnLst>
                              <p:par>
                                <p:cTn id="185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86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7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7000"/>
                            </p:stCondLst>
                            <p:childTnLst>
                              <p:par>
                                <p:cTn id="18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7500"/>
                            </p:stCondLst>
                            <p:childTnLst>
                              <p:par>
                                <p:cTn id="193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94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5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2" grpId="0" animBg="1"/>
      <p:bldP spid="12" grpId="1" animBg="1"/>
      <p:bldP spid="13" grpId="0"/>
      <p:bldP spid="13" grpId="1"/>
      <p:bldP spid="14" grpId="1"/>
      <p:bldP spid="15" grpId="1"/>
      <p:bldP spid="17" grpId="0"/>
      <p:bldP spid="17" grpId="1"/>
      <p:bldP spid="18" grpId="0" animBg="1"/>
      <p:bldP spid="18" grpId="1" animBg="1"/>
      <p:bldP spid="19" grpId="0"/>
      <p:bldP spid="19" grpId="1"/>
      <p:bldP spid="76" grpId="0" animBg="1"/>
      <p:bldP spid="7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597725" y="9144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Workmanship</a:t>
            </a:r>
            <a:r>
              <a:rPr lang="en-US" sz="2800" dirty="0" smtClean="0">
                <a:latin typeface="+mj-lt"/>
              </a:rPr>
              <a:t> ~ </a:t>
            </a:r>
            <a:r>
              <a:rPr lang="en-US" sz="2800" b="1" i="1" dirty="0" err="1" smtClean="0">
                <a:solidFill>
                  <a:srgbClr val="FFC000"/>
                </a:solidFill>
              </a:rPr>
              <a:t>poiēma</a:t>
            </a:r>
            <a:r>
              <a:rPr lang="en-US" sz="2800" dirty="0" smtClean="0">
                <a:latin typeface="+mj-lt"/>
              </a:rPr>
              <a:t> – </a:t>
            </a:r>
            <a:r>
              <a:rPr lang="en-US" sz="2800" i="1" dirty="0" smtClean="0">
                <a:latin typeface="+mj-lt"/>
              </a:rPr>
              <a:t>poem</a:t>
            </a:r>
            <a:endParaRPr lang="en-US" sz="26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Good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You finally found a choir director who approaches things exactly the same way you do.</a:t>
            </a:r>
            <a:endParaRPr lang="en-US" sz="28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7625" y="2246293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Bad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The choir mutinied.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75" y="2731325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Good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Mrs. Jones is wild about your sermons.</a:t>
            </a:r>
            <a:endParaRPr lang="en-US" sz="28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3640257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Bad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Mrs. Jones is also wild about the "Gong Show," "Fear Factor" and "Texas Chain Saw Massacre."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Good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Your women's softball team finally won a game.</a:t>
            </a:r>
            <a:endParaRPr lang="en-US" sz="28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7625" y="1821875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Bad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They beat your men's softball team.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75" y="2731325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Good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The trustees finally voted to add more church parking.</a:t>
            </a:r>
            <a:endParaRPr lang="en-US" sz="28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3640257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Bad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They are going to blacktop the front lawn of your parsonage.</a:t>
            </a:r>
            <a:endParaRPr lang="en-US" sz="2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4531425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Good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Church attendance rose dramatically the last three weeks.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5406118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Bad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You were on vacation.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7" grpId="1"/>
      <p:bldP spid="8" grpId="0"/>
      <p:bldP spid="8" grpId="1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Good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Your biggest critic just left your church.</a:t>
            </a:r>
            <a:endParaRPr lang="en-US" sz="28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7625" y="1821875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Bad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He has been appointed the Head Bishop of your denomination.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75" y="2731325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Good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The youth group loves visit you at your house.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3640257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Bad News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It's in the middle of the night and they are armed with toilet paper and shaving cream to "decorate" your house.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FFC000"/>
                </a:solidFill>
                <a:latin typeface="+mj-lt"/>
              </a:rPr>
              <a:t>He made alive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italicized – NIV, NASB better</a:t>
            </a:r>
            <a:endParaRPr lang="en-US" sz="32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Bad news ~ vv. 1-3</a:t>
            </a:r>
            <a:endParaRPr lang="en-US" sz="32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2:1-10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43205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Good news ~ vv. 4-10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Ephesians">
  <a:themeElements>
    <a:clrScheme name="Ephesians">
      <a:dk1>
        <a:srgbClr val="FFFFFF"/>
      </a:dk1>
      <a:lt1>
        <a:sysClr val="window" lastClr="FFFFFF"/>
      </a:lt1>
      <a:dk2>
        <a:srgbClr val="FFFF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phesians">
      <a:majorFont>
        <a:latin typeface="Eras Demi ITC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solidFill>
              <a:schemeClr val="bg1"/>
            </a:solidFill>
            <a:latin typeface="+mj-lt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Ephesians</Template>
  <TotalTime>4301</TotalTime>
  <Words>594</Words>
  <Application>Microsoft Office PowerPoint</Application>
  <PresentationFormat>On-screen Show (4:3)</PresentationFormat>
  <Paragraphs>84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Ephesians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362</cp:revision>
  <dcterms:created xsi:type="dcterms:W3CDTF">2011-05-05T12:16:29Z</dcterms:created>
  <dcterms:modified xsi:type="dcterms:W3CDTF">2011-05-16T15:28:57Z</dcterms:modified>
</cp:coreProperties>
</file>