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276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448" y="-11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FAD11-A783-4EBF-867C-8CCFA11BAC2E}" type="datetimeFigureOut">
              <a:rPr lang="en-US" smtClean="0"/>
              <a:pPr/>
              <a:t>5/9/2011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A80E3-3924-4431-9E0E-F201AC936D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u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Know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eidō</a:t>
            </a:r>
            <a:r>
              <a:rPr lang="en-US" sz="3200" dirty="0" smtClean="0">
                <a:latin typeface="+mj-lt"/>
              </a:rPr>
              <a:t> – </a:t>
            </a:r>
            <a:r>
              <a:rPr lang="en-US" sz="3200" i="1" dirty="0" smtClean="0">
                <a:latin typeface="+mj-lt"/>
              </a:rPr>
              <a:t>to perceive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2256504"/>
            <a:ext cx="8001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Rev. 4:11 ~ 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"You are worthy, O Lord, To receive glory and honor and power; For You created all things, And by Your will they exist and were created."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24548" y="1356852"/>
            <a:ext cx="2057400" cy="548148"/>
          </a:xfrm>
          <a:prstGeom prst="roundRect">
            <a:avLst/>
          </a:prstGeom>
          <a:solidFill>
            <a:srgbClr val="EEECE1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363496" y="1371600"/>
            <a:ext cx="1951704" cy="548148"/>
          </a:xfrm>
          <a:prstGeom prst="roundRect">
            <a:avLst/>
          </a:prstGeom>
          <a:solidFill>
            <a:srgbClr val="EEECE1">
              <a:alpha val="50196"/>
            </a:srgbClr>
          </a:soli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09600" y="4022200"/>
            <a:ext cx="8001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1 Cor. 10:31b ~ 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… whatever you do, do all to the glory of God.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9600" y="2262850"/>
            <a:ext cx="80010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Rev. 21:3-4 ~ </a:t>
            </a:r>
            <a:r>
              <a:rPr lang="en-US" sz="2800" baseline="30000" dirty="0" smtClean="0">
                <a:latin typeface="+mj-lt"/>
              </a:rPr>
              <a:t>3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And I heard a loud voice from heaven saying, "Behold, the tabernacle of God </a:t>
            </a:r>
            <a:r>
              <a:rPr lang="en-US" sz="2800" i="1" dirty="0" smtClean="0">
                <a:solidFill>
                  <a:srgbClr val="FFC000"/>
                </a:solidFill>
                <a:latin typeface="+mj-lt"/>
              </a:rPr>
              <a:t>is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 with men, and He will dwell with them, and they shall be His people. God Himself will be with them </a:t>
            </a:r>
            <a:r>
              <a:rPr lang="en-US" sz="2800" i="1" dirty="0" smtClean="0">
                <a:solidFill>
                  <a:srgbClr val="FFC000"/>
                </a:solidFill>
                <a:latin typeface="+mj-lt"/>
              </a:rPr>
              <a:t>and be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 their God. </a:t>
            </a:r>
            <a:r>
              <a:rPr lang="en-US" sz="2800" baseline="30000" dirty="0" smtClean="0">
                <a:latin typeface="+mj-lt"/>
              </a:rPr>
              <a:t>4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And God will wipe away every tear from their eyes; there shall be no more death, nor sorrow, nor crying. There shall be no more pain, for the former things have passed away."</a:t>
            </a:r>
            <a:endParaRPr lang="en-US" sz="28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914400"/>
            <a:ext cx="8001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C000"/>
                </a:solidFill>
                <a:latin typeface="+mj-lt"/>
              </a:rPr>
              <a:t>Westminster Catechism ~ 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“</a:t>
            </a:r>
            <a:r>
              <a:rPr lang="en-US" sz="2800" dirty="0" smtClean="0">
                <a:latin typeface="+mj-lt"/>
              </a:rPr>
              <a:t>The chief end of man is to glorify God and to enjoy Him forever.”</a:t>
            </a:r>
            <a:endParaRPr lang="en-US" sz="2800" dirty="0"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9" presetClass="emph" presetSubtype="0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1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2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6" grpId="2"/>
      <p:bldP spid="8" grpId="0" animBg="1"/>
      <p:bldP spid="8" grpId="1" animBg="1"/>
      <p:bldP spid="9" grpId="0" animBg="1"/>
      <p:bldP spid="10" grpId="0"/>
      <p:bldP spid="10" grpId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Rom. 5:8 ~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But God demonstrates His own love toward us, in that while we were still sinners, Christ died for us.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Our knowledge of Him leads to 3 things: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479756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1) 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Hope of His calling (past)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2027904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2) </a:t>
            </a:r>
            <a:r>
              <a:rPr lang="en-US" sz="3200" dirty="0" smtClean="0">
                <a:latin typeface="+mj-lt"/>
              </a:rPr>
              <a:t>Riches of His glory (future)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2561304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3) </a:t>
            </a:r>
            <a:r>
              <a:rPr lang="en-US" sz="3200" dirty="0" smtClean="0">
                <a:latin typeface="+mj-lt"/>
              </a:rPr>
              <a:t>Greatness of His power (present)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 build="allAtOnce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roup 49"/>
          <p:cNvGrpSpPr/>
          <p:nvPr/>
        </p:nvGrpSpPr>
        <p:grpSpPr>
          <a:xfrm>
            <a:off x="790902" y="2362200"/>
            <a:ext cx="3505200" cy="3446780"/>
            <a:chOff x="790902" y="2362200"/>
            <a:chExt cx="3505200" cy="3446780"/>
          </a:xfrm>
        </p:grpSpPr>
        <p:pic>
          <p:nvPicPr>
            <p:cNvPr id="46" name="Picture 16"/>
            <p:cNvPicPr>
              <a:picLocks noChangeAspect="1" noChangeArrowheads="1"/>
            </p:cNvPicPr>
            <p:nvPr/>
          </p:nvPicPr>
          <p:blipFill>
            <a:blip r:embed="rId3" cstate="print"/>
            <a:srcRect l="10256" t="10256" r="12820" b="14103"/>
            <a:stretch>
              <a:fillRect/>
            </a:stretch>
          </p:blipFill>
          <p:spPr bwMode="auto">
            <a:xfrm>
              <a:off x="790902" y="2362200"/>
              <a:ext cx="3505200" cy="3446780"/>
            </a:xfrm>
            <a:prstGeom prst="rect">
              <a:avLst/>
            </a:prstGeom>
            <a:solidFill>
              <a:srgbClr val="000000">
                <a:alpha val="49020"/>
              </a:srgbClr>
            </a:solidFill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9" name="TextBox 48"/>
            <p:cNvSpPr txBox="1"/>
            <p:nvPr/>
          </p:nvSpPr>
          <p:spPr>
            <a:xfrm>
              <a:off x="1752600" y="2669630"/>
              <a:ext cx="1524000" cy="584775"/>
            </a:xfrm>
            <a:prstGeom prst="rect">
              <a:avLst/>
            </a:prstGeom>
            <a:noFill/>
          </p:spPr>
          <p:txBody>
            <a:bodyPr wrap="square" rtlCol="0">
              <a:prstTxWarp prst="textInflateTop">
                <a:avLst/>
              </a:prstTxWarp>
              <a:spAutoFit/>
            </a:bodyPr>
            <a:lstStyle/>
            <a:p>
              <a:r>
                <a:rPr lang="en-US" sz="32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</a:rPr>
                <a:t>JESUS</a:t>
              </a:r>
            </a:p>
          </p:txBody>
        </p:sp>
      </p:grpSp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H="1">
            <a:off x="1713117" y="3559630"/>
            <a:ext cx="1617911" cy="1992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-3733800" y="-838200"/>
            <a:ext cx="3124200" cy="3276602"/>
            <a:chOff x="990600" y="2743198"/>
            <a:chExt cx="3124200" cy="3276602"/>
          </a:xfrm>
        </p:grpSpPr>
        <p:sp>
          <p:nvSpPr>
            <p:cNvPr id="22" name="Oval 21"/>
            <p:cNvSpPr/>
            <p:nvPr/>
          </p:nvSpPr>
          <p:spPr>
            <a:xfrm>
              <a:off x="990600" y="2895600"/>
              <a:ext cx="3124200" cy="3124200"/>
            </a:xfrm>
            <a:prstGeom prst="ellipse">
              <a:avLst/>
            </a:prstGeom>
            <a:noFill/>
            <a:ln w="889000">
              <a:solidFill>
                <a:schemeClr val="accent1"/>
              </a:solidFill>
            </a:ln>
            <a:effectLst>
              <a:softEdge rad="1270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233892" y="2743198"/>
              <a:ext cx="2599979" cy="738129"/>
            </a:xfrm>
            <a:prstGeom prst="rect">
              <a:avLst/>
            </a:prstGeom>
            <a:noFill/>
          </p:spPr>
          <p:txBody>
            <a:bodyPr wrap="square" rtlCol="0">
              <a:prstTxWarp prst="textChevron">
                <a:avLst>
                  <a:gd name="adj" fmla="val 50000"/>
                </a:avLst>
              </a:prstTxWarp>
              <a:spAutoFit/>
            </a:bodyPr>
            <a:lstStyle/>
            <a:p>
              <a:r>
                <a:rPr lang="en-US" sz="3200" dirty="0" smtClean="0">
                  <a:solidFill>
                    <a:schemeClr val="bg1"/>
                  </a:solidFill>
                  <a:latin typeface="+mj-lt"/>
                </a:rPr>
                <a:t>JESUS</a:t>
              </a:r>
            </a:p>
          </p:txBody>
        </p:sp>
      </p:grpSp>
      <p:sp>
        <p:nvSpPr>
          <p:cNvPr id="28" name="Left Arrow 27"/>
          <p:cNvSpPr/>
          <p:nvPr/>
        </p:nvSpPr>
        <p:spPr>
          <a:xfrm rot="1429352">
            <a:off x="1808292" y="3429563"/>
            <a:ext cx="572877" cy="396607"/>
          </a:xfrm>
          <a:prstGeom prst="left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Arrow 28"/>
          <p:cNvSpPr/>
          <p:nvPr/>
        </p:nvSpPr>
        <p:spPr>
          <a:xfrm rot="20170648" flipH="1">
            <a:off x="2681082" y="3429563"/>
            <a:ext cx="572877" cy="396607"/>
          </a:xfrm>
          <a:prstGeom prst="left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Arrow 29"/>
          <p:cNvSpPr/>
          <p:nvPr/>
        </p:nvSpPr>
        <p:spPr>
          <a:xfrm rot="5400000">
            <a:off x="2321592" y="3211403"/>
            <a:ext cx="448645" cy="396607"/>
          </a:xfrm>
          <a:prstGeom prst="left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Left Arrow 30"/>
          <p:cNvSpPr/>
          <p:nvPr/>
        </p:nvSpPr>
        <p:spPr>
          <a:xfrm rot="18512693">
            <a:off x="1453634" y="4166883"/>
            <a:ext cx="1187139" cy="396607"/>
          </a:xfrm>
          <a:prstGeom prst="left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Left Arrow 31"/>
          <p:cNvSpPr/>
          <p:nvPr/>
        </p:nvSpPr>
        <p:spPr>
          <a:xfrm rot="3087307" flipH="1">
            <a:off x="2462863" y="4188489"/>
            <a:ext cx="1187139" cy="396607"/>
          </a:xfrm>
          <a:prstGeom prst="left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Left Arrow 32"/>
          <p:cNvSpPr/>
          <p:nvPr/>
        </p:nvSpPr>
        <p:spPr>
          <a:xfrm rot="16200000" flipV="1">
            <a:off x="1852209" y="4678953"/>
            <a:ext cx="1372519" cy="396607"/>
          </a:xfrm>
          <a:prstGeom prst="left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20895149">
            <a:off x="4619239" y="817442"/>
            <a:ext cx="3846257" cy="2989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5" name="Left Arrow 34"/>
          <p:cNvSpPr/>
          <p:nvPr/>
        </p:nvSpPr>
        <p:spPr>
          <a:xfrm rot="19200000">
            <a:off x="3865652" y="2442901"/>
            <a:ext cx="1794804" cy="536765"/>
          </a:xfrm>
          <a:prstGeom prst="leftArrow">
            <a:avLst/>
          </a:prstGeom>
          <a:solidFill>
            <a:schemeClr val="bg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133600" y="4191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You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500"/>
                            </p:stCondLst>
                            <p:childTnLst>
                              <p:par>
                                <p:cTn id="4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5" grpId="0" animBg="1"/>
      <p:bldP spid="4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Obtained an inheritance </a:t>
            </a:r>
            <a:r>
              <a:rPr lang="en-US" sz="3200" dirty="0" smtClean="0">
                <a:latin typeface="+mj-lt"/>
              </a:rPr>
              <a:t>~ better, </a:t>
            </a:r>
            <a:r>
              <a:rPr lang="en-US" sz="3200" i="1" dirty="0" smtClean="0">
                <a:latin typeface="+mj-lt"/>
              </a:rPr>
              <a:t>were made an inheritance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905000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3200" dirty="0" smtClean="0">
                <a:latin typeface="+mj-lt"/>
              </a:rPr>
              <a:t>TLB --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… because of what Christ has done, we have become gifts to God that he delights in …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" y="34290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Spurgeon: </a:t>
            </a:r>
            <a:r>
              <a:rPr lang="en-US" sz="3200" dirty="0" smtClean="0">
                <a:latin typeface="+mj-lt"/>
              </a:rPr>
              <a:t>"I don't have to reconcile good friends."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mph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9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6" grpId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Do I have the freedom to be a Calvinist …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416268"/>
            <a:ext cx="7772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   or am I predestined to be an Arminian?</a:t>
            </a: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+mj-lt"/>
              </a:rPr>
              <a:t>The Plan:</a:t>
            </a:r>
            <a:endParaRPr lang="en-US" sz="32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38200" y="14478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b="1" dirty="0" smtClean="0">
                <a:solidFill>
                  <a:schemeClr val="bg1"/>
                </a:solidFill>
                <a:latin typeface="+mj-lt"/>
              </a:rPr>
              <a:t> The Father provides (vv. 3-6)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19812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The Son procures (vv. 7-12)</a:t>
            </a:r>
            <a:endParaRPr lang="en-US" sz="32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2492721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>
                <a:latin typeface="+mj-lt"/>
              </a:rPr>
              <a:t> The Spirit preserves (vv. 13-14)</a:t>
            </a:r>
            <a:endParaRPr lang="en-US" sz="3200" dirty="0"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mph" presetSubtype="0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6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5" dur="indefinite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6" grpId="1"/>
      <p:bldP spid="9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Knowledge</a:t>
            </a:r>
            <a:r>
              <a:rPr lang="en-US" sz="3200" dirty="0" smtClean="0">
                <a:latin typeface="+mj-lt"/>
              </a:rPr>
              <a:t> ~ </a:t>
            </a:r>
            <a:r>
              <a:rPr lang="en-US" sz="3200" b="1" i="1" dirty="0" err="1" smtClean="0">
                <a:solidFill>
                  <a:srgbClr val="FFC000"/>
                </a:solidFill>
              </a:rPr>
              <a:t>epignōsis</a:t>
            </a:r>
            <a:r>
              <a:rPr lang="en-US" sz="3200" b="1" dirty="0" smtClean="0">
                <a:solidFill>
                  <a:srgbClr val="FFC000"/>
                </a:solidFill>
              </a:rPr>
              <a:t> </a:t>
            </a:r>
            <a:r>
              <a:rPr lang="en-US" sz="3200" dirty="0" smtClean="0">
                <a:latin typeface="+mj-lt"/>
              </a:rPr>
              <a:t>– </a:t>
            </a:r>
            <a:r>
              <a:rPr lang="en-US" sz="3200" i="1" dirty="0" smtClean="0">
                <a:latin typeface="+mj-lt"/>
              </a:rPr>
              <a:t>experiential knowledge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957450"/>
            <a:ext cx="8001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2 Tim. 3:7 ~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always learning and never able to come to the knowledge of the truth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09600" y="914400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Howard Hendricks ~ </a:t>
            </a:r>
            <a:r>
              <a:rPr lang="en-US" sz="3200" dirty="0" smtClean="0">
                <a:latin typeface="+mj-lt"/>
              </a:rPr>
              <a:t>"I don't understand all I know."</a:t>
            </a:r>
            <a:endParaRPr lang="en-US" sz="3200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0" y="6334780"/>
            <a:ext cx="3047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000000"/>
                </a:solidFill>
                <a:latin typeface="CrusaderGothic" pitchFamily="2" charset="0"/>
              </a:rPr>
              <a:t>Ephesians 1:11-23</a:t>
            </a:r>
            <a:endParaRPr lang="en-US" sz="2800" b="1" dirty="0">
              <a:solidFill>
                <a:srgbClr val="000000"/>
              </a:solidFill>
              <a:latin typeface="CrusaderGothic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9600" y="1941876"/>
            <a:ext cx="8001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</a:rPr>
              <a:t>NIV, NASB ~ </a:t>
            </a:r>
            <a:r>
              <a:rPr lang="en-US" sz="3200" dirty="0" smtClean="0">
                <a:solidFill>
                  <a:srgbClr val="FFC000"/>
                </a:solidFill>
                <a:latin typeface="+mj-lt"/>
              </a:rPr>
              <a:t>eyes of your heart </a:t>
            </a:r>
            <a:r>
              <a:rPr lang="en-US" sz="3200" dirty="0" smtClean="0">
                <a:latin typeface="+mj-lt"/>
              </a:rPr>
              <a:t>(NU text)</a:t>
            </a:r>
            <a:endParaRPr lang="en-US" sz="3200" dirty="0">
              <a:solidFill>
                <a:srgbClr val="FFC000"/>
              </a:solidFill>
              <a:latin typeface="+mj-lt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mph" presetSubtype="0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1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Ephesians">
  <a:themeElements>
    <a:clrScheme name="Ephesians">
      <a:dk1>
        <a:srgbClr val="FFFFFF"/>
      </a:dk1>
      <a:lt1>
        <a:sysClr val="window" lastClr="FFFFFF"/>
      </a:lt1>
      <a:dk2>
        <a:srgbClr val="FFFFFF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hesians">
      <a:majorFont>
        <a:latin typeface="Eras Demi ITC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solidFill>
              <a:schemeClr val="bg1"/>
            </a:solidFill>
            <a:latin typeface="+mj-lt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Ephesians</Template>
  <TotalTime>1400</TotalTime>
  <Words>415</Words>
  <Application>Microsoft Office PowerPoint</Application>
  <PresentationFormat>On-screen Show (4:3)</PresentationFormat>
  <Paragraphs>46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Ephesians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</dc:creator>
  <cp:lastModifiedBy>Kathy</cp:lastModifiedBy>
  <cp:revision>128</cp:revision>
  <dcterms:created xsi:type="dcterms:W3CDTF">2011-05-05T12:16:29Z</dcterms:created>
  <dcterms:modified xsi:type="dcterms:W3CDTF">2011-05-09T15:27:31Z</dcterms:modified>
</cp:coreProperties>
</file>