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2" r:id="rId5"/>
    <p:sldId id="263" r:id="rId6"/>
    <p:sldId id="259" r:id="rId7"/>
    <p:sldId id="261" r:id="rId8"/>
    <p:sldId id="260" r:id="rId9"/>
    <p:sldId id="264" r:id="rId10"/>
    <p:sldId id="265" r:id="rId11"/>
    <p:sldId id="274" r:id="rId12"/>
    <p:sldId id="275" r:id="rId13"/>
    <p:sldId id="266" r:id="rId14"/>
    <p:sldId id="268" r:id="rId15"/>
    <p:sldId id="267" r:id="rId16"/>
    <p:sldId id="271" r:id="rId17"/>
    <p:sldId id="273" r:id="rId18"/>
    <p:sldId id="272" r:id="rId19"/>
    <p:sldId id="269" r:id="rId20"/>
    <p:sldId id="270" r:id="rId21"/>
  </p:sldIdLst>
  <p:sldSz cx="9144000" cy="6858000" type="screen4x3"/>
  <p:notesSz cx="6858000" cy="9144000"/>
  <p:embeddedFontLst>
    <p:embeddedFont>
      <p:font typeface="Cry Uncial" pitchFamily="2" charset="0"/>
      <p:regular r:id="rId22"/>
    </p:embeddedFont>
    <p:embeddedFont>
      <p:font typeface="Arial Rounded MT Bold" panose="020F0704030504030204" pitchFamily="3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7C7C"/>
    <a:srgbClr val="605D3A"/>
    <a:srgbClr val="858151"/>
    <a:srgbClr val="969200"/>
    <a:srgbClr val="C1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52" d="100"/>
          <a:sy n="52" d="100"/>
        </p:scale>
        <p:origin x="1095"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F359F8-026C-402A-BDBC-D18122B3E9A4}"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422392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359F8-026C-402A-BDBC-D18122B3E9A4}"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84741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359F8-026C-402A-BDBC-D18122B3E9A4}"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23663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359F8-026C-402A-BDBC-D18122B3E9A4}"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257862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F359F8-026C-402A-BDBC-D18122B3E9A4}"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9904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F359F8-026C-402A-BDBC-D18122B3E9A4}"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125646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F359F8-026C-402A-BDBC-D18122B3E9A4}"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419688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359F8-026C-402A-BDBC-D18122B3E9A4}"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29770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359F8-026C-402A-BDBC-D18122B3E9A4}"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306439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F359F8-026C-402A-BDBC-D18122B3E9A4}"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156309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F359F8-026C-402A-BDBC-D18122B3E9A4}"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CF4F8-7AE4-4841-88B4-B86161D8F3A8}" type="slidenum">
              <a:rPr lang="en-US" smtClean="0"/>
              <a:t>‹#›</a:t>
            </a:fld>
            <a:endParaRPr lang="en-US"/>
          </a:p>
        </p:txBody>
      </p:sp>
    </p:spTree>
    <p:extLst>
      <p:ext uri="{BB962C8B-B14F-4D97-AF65-F5344CB8AC3E}">
        <p14:creationId xmlns:p14="http://schemas.microsoft.com/office/powerpoint/2010/main" val="158948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359F8-026C-402A-BDBC-D18122B3E9A4}" type="datetimeFigureOut">
              <a:rPr lang="en-US" smtClean="0"/>
              <a:t>5/4/2016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CF4F8-7AE4-4841-88B4-B86161D8F3A8}" type="slidenum">
              <a:rPr lang="en-US" smtClean="0"/>
              <a:t>‹#›</a:t>
            </a:fld>
            <a:endParaRPr lang="en-US"/>
          </a:p>
        </p:txBody>
      </p:sp>
    </p:spTree>
    <p:extLst>
      <p:ext uri="{BB962C8B-B14F-4D97-AF65-F5344CB8AC3E}">
        <p14:creationId xmlns:p14="http://schemas.microsoft.com/office/powerpoint/2010/main" val="1290118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4.jp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jp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2" name="TextBox 21"/>
          <p:cNvSpPr txBox="1"/>
          <p:nvPr/>
        </p:nvSpPr>
        <p:spPr>
          <a:xfrm>
            <a:off x="3380975" y="4049488"/>
            <a:ext cx="3411658" cy="1323439"/>
          </a:xfrm>
          <a:prstGeom prst="rect">
            <a:avLst/>
          </a:prstGeom>
          <a:solidFill>
            <a:srgbClr val="605D3A">
              <a:alpha val="50196"/>
            </a:srgbClr>
          </a:solidFill>
        </p:spPr>
        <p:txBody>
          <a:bodyPr wrap="square" rtlCol="0">
            <a:spAutoFit/>
          </a:bodyPr>
          <a:lstStyle/>
          <a:p>
            <a:pPr algn="r"/>
            <a:r>
              <a:rPr lang="en-US" sz="2000" cap="all" dirty="0">
                <a:ln w="6350">
                  <a:solidFill>
                    <a:sysClr val="windowText" lastClr="000000"/>
                  </a:solidFill>
                </a:ln>
                <a:solidFill>
                  <a:schemeClr val="bg1"/>
                </a:solidFill>
                <a:latin typeface="Cry Uncial" pitchFamily="2" charset="0"/>
              </a:rPr>
              <a:t>A free CD of this message will be available following the service</a:t>
            </a:r>
          </a:p>
        </p:txBody>
      </p:sp>
      <p:sp>
        <p:nvSpPr>
          <p:cNvPr id="8" name="Flowchart: Stored Data 7"/>
          <p:cNvSpPr/>
          <p:nvPr/>
        </p:nvSpPr>
        <p:spPr>
          <a:xfrm rot="5400000">
            <a:off x="1352975" y="3177195"/>
            <a:ext cx="1295790" cy="269974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74 w 10007"/>
              <a:gd name="connsiteY0" fmla="*/ 0 h 10047"/>
              <a:gd name="connsiteX1" fmla="*/ 10007 w 10007"/>
              <a:gd name="connsiteY1" fmla="*/ 0 h 10047"/>
              <a:gd name="connsiteX2" fmla="*/ 8340 w 10007"/>
              <a:gd name="connsiteY2" fmla="*/ 5000 h 10047"/>
              <a:gd name="connsiteX3" fmla="*/ 10007 w 10007"/>
              <a:gd name="connsiteY3" fmla="*/ 10000 h 10047"/>
              <a:gd name="connsiteX4" fmla="*/ 2248 w 10007"/>
              <a:gd name="connsiteY4" fmla="*/ 10047 h 10047"/>
              <a:gd name="connsiteX5" fmla="*/ 7 w 10007"/>
              <a:gd name="connsiteY5" fmla="*/ 5000 h 10047"/>
              <a:gd name="connsiteX6" fmla="*/ 1674 w 10007"/>
              <a:gd name="connsiteY6" fmla="*/ 0 h 10047"/>
              <a:gd name="connsiteX0" fmla="*/ 2273 w 10001"/>
              <a:gd name="connsiteY0" fmla="*/ 0 h 10047"/>
              <a:gd name="connsiteX1" fmla="*/ 10001 w 10001"/>
              <a:gd name="connsiteY1" fmla="*/ 0 h 10047"/>
              <a:gd name="connsiteX2" fmla="*/ 8334 w 10001"/>
              <a:gd name="connsiteY2" fmla="*/ 5000 h 10047"/>
              <a:gd name="connsiteX3" fmla="*/ 10001 w 10001"/>
              <a:gd name="connsiteY3" fmla="*/ 10000 h 10047"/>
              <a:gd name="connsiteX4" fmla="*/ 2242 w 10001"/>
              <a:gd name="connsiteY4" fmla="*/ 10047 h 10047"/>
              <a:gd name="connsiteX5" fmla="*/ 1 w 10001"/>
              <a:gd name="connsiteY5" fmla="*/ 5000 h 10047"/>
              <a:gd name="connsiteX6" fmla="*/ 2273 w 10001"/>
              <a:gd name="connsiteY6" fmla="*/ 0 h 10047"/>
              <a:gd name="connsiteX0" fmla="*/ 1923 w 10001"/>
              <a:gd name="connsiteY0" fmla="*/ 0 h 10063"/>
              <a:gd name="connsiteX1" fmla="*/ 10001 w 10001"/>
              <a:gd name="connsiteY1" fmla="*/ 16 h 10063"/>
              <a:gd name="connsiteX2" fmla="*/ 8334 w 10001"/>
              <a:gd name="connsiteY2" fmla="*/ 5016 h 10063"/>
              <a:gd name="connsiteX3" fmla="*/ 10001 w 10001"/>
              <a:gd name="connsiteY3" fmla="*/ 10016 h 10063"/>
              <a:gd name="connsiteX4" fmla="*/ 2242 w 10001"/>
              <a:gd name="connsiteY4" fmla="*/ 10063 h 10063"/>
              <a:gd name="connsiteX5" fmla="*/ 1 w 10001"/>
              <a:gd name="connsiteY5" fmla="*/ 5016 h 10063"/>
              <a:gd name="connsiteX6" fmla="*/ 1923 w 10001"/>
              <a:gd name="connsiteY6" fmla="*/ 0 h 10063"/>
              <a:gd name="connsiteX0" fmla="*/ 1767 w 10004"/>
              <a:gd name="connsiteY0" fmla="*/ 0 h 10110"/>
              <a:gd name="connsiteX1" fmla="*/ 10004 w 10004"/>
              <a:gd name="connsiteY1" fmla="*/ 63 h 10110"/>
              <a:gd name="connsiteX2" fmla="*/ 8337 w 10004"/>
              <a:gd name="connsiteY2" fmla="*/ 5063 h 10110"/>
              <a:gd name="connsiteX3" fmla="*/ 10004 w 10004"/>
              <a:gd name="connsiteY3" fmla="*/ 10063 h 10110"/>
              <a:gd name="connsiteX4" fmla="*/ 2245 w 10004"/>
              <a:gd name="connsiteY4" fmla="*/ 10110 h 10110"/>
              <a:gd name="connsiteX5" fmla="*/ 4 w 10004"/>
              <a:gd name="connsiteY5" fmla="*/ 5063 h 10110"/>
              <a:gd name="connsiteX6" fmla="*/ 1767 w 10004"/>
              <a:gd name="connsiteY6" fmla="*/ 0 h 10110"/>
              <a:gd name="connsiteX0" fmla="*/ 1767 w 10004"/>
              <a:gd name="connsiteY0" fmla="*/ 0 h 10110"/>
              <a:gd name="connsiteX1" fmla="*/ 10004 w 10004"/>
              <a:gd name="connsiteY1" fmla="*/ 63 h 10110"/>
              <a:gd name="connsiteX2" fmla="*/ 8337 w 10004"/>
              <a:gd name="connsiteY2" fmla="*/ 5063 h 10110"/>
              <a:gd name="connsiteX3" fmla="*/ 10004 w 10004"/>
              <a:gd name="connsiteY3" fmla="*/ 10063 h 10110"/>
              <a:gd name="connsiteX4" fmla="*/ 2213 w 10004"/>
              <a:gd name="connsiteY4" fmla="*/ 10110 h 10110"/>
              <a:gd name="connsiteX5" fmla="*/ 4 w 10004"/>
              <a:gd name="connsiteY5" fmla="*/ 5063 h 10110"/>
              <a:gd name="connsiteX6" fmla="*/ 1767 w 10004"/>
              <a:gd name="connsiteY6" fmla="*/ 0 h 10110"/>
              <a:gd name="connsiteX0" fmla="*/ 1765 w 10002"/>
              <a:gd name="connsiteY0" fmla="*/ 0 h 10110"/>
              <a:gd name="connsiteX1" fmla="*/ 10002 w 10002"/>
              <a:gd name="connsiteY1" fmla="*/ 63 h 10110"/>
              <a:gd name="connsiteX2" fmla="*/ 8335 w 10002"/>
              <a:gd name="connsiteY2" fmla="*/ 5063 h 10110"/>
              <a:gd name="connsiteX3" fmla="*/ 10002 w 10002"/>
              <a:gd name="connsiteY3" fmla="*/ 10063 h 10110"/>
              <a:gd name="connsiteX4" fmla="*/ 2052 w 10002"/>
              <a:gd name="connsiteY4" fmla="*/ 10110 h 10110"/>
              <a:gd name="connsiteX5" fmla="*/ 2 w 10002"/>
              <a:gd name="connsiteY5" fmla="*/ 5063 h 10110"/>
              <a:gd name="connsiteX6" fmla="*/ 1765 w 10002"/>
              <a:gd name="connsiteY6" fmla="*/ 0 h 10110"/>
              <a:gd name="connsiteX0" fmla="*/ 1607 w 9844"/>
              <a:gd name="connsiteY0" fmla="*/ 0 h 10110"/>
              <a:gd name="connsiteX1" fmla="*/ 9844 w 9844"/>
              <a:gd name="connsiteY1" fmla="*/ 63 h 10110"/>
              <a:gd name="connsiteX2" fmla="*/ 8177 w 9844"/>
              <a:gd name="connsiteY2" fmla="*/ 5063 h 10110"/>
              <a:gd name="connsiteX3" fmla="*/ 9844 w 9844"/>
              <a:gd name="connsiteY3" fmla="*/ 10063 h 10110"/>
              <a:gd name="connsiteX4" fmla="*/ 1894 w 9844"/>
              <a:gd name="connsiteY4" fmla="*/ 10110 h 10110"/>
              <a:gd name="connsiteX5" fmla="*/ 3 w 9844"/>
              <a:gd name="connsiteY5" fmla="*/ 5063 h 10110"/>
              <a:gd name="connsiteX6" fmla="*/ 1607 w 9844"/>
              <a:gd name="connsiteY6" fmla="*/ 0 h 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4" h="10110">
                <a:moveTo>
                  <a:pt x="1607" y="0"/>
                </a:moveTo>
                <a:lnTo>
                  <a:pt x="9844" y="63"/>
                </a:lnTo>
                <a:cubicBezTo>
                  <a:pt x="8923" y="63"/>
                  <a:pt x="8177" y="2302"/>
                  <a:pt x="8177" y="5063"/>
                </a:cubicBezTo>
                <a:cubicBezTo>
                  <a:pt x="8177" y="7824"/>
                  <a:pt x="8923" y="10063"/>
                  <a:pt x="9844" y="10063"/>
                </a:cubicBezTo>
                <a:lnTo>
                  <a:pt x="1894" y="10110"/>
                </a:lnTo>
                <a:cubicBezTo>
                  <a:pt x="973" y="10110"/>
                  <a:pt x="51" y="6748"/>
                  <a:pt x="3" y="5063"/>
                </a:cubicBezTo>
                <a:cubicBezTo>
                  <a:pt x="-45" y="3378"/>
                  <a:pt x="686" y="0"/>
                  <a:pt x="1607" y="0"/>
                </a:cubicBezTo>
                <a:close/>
              </a:path>
            </a:pathLst>
          </a:custGeom>
          <a:blipFill dpi="0"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a:blipFill>
          <a:effectLst>
            <a:outerShdw blurRad="127000" dist="190500" dir="2400000" algn="tl" rotWithShape="0">
              <a:srgbClr val="605D3A">
                <a:alpha val="50000"/>
              </a:srgbClr>
            </a:outerShdw>
          </a:effectLst>
          <a:scene3d>
            <a:camera prst="orthographicFront"/>
            <a:lightRig rig="threePt" dir="t"/>
          </a:scene3d>
          <a:sp3d>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6" name="Wave 5"/>
          <p:cNvSpPr/>
          <p:nvPr/>
        </p:nvSpPr>
        <p:spPr>
          <a:xfrm>
            <a:off x="362309" y="2149193"/>
            <a:ext cx="8333117" cy="2018581"/>
          </a:xfrm>
          <a:prstGeom prst="wave">
            <a:avLst/>
          </a:prstGeom>
          <a: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a:blipFill>
          <a:ln>
            <a:noFill/>
          </a:ln>
          <a:effectLst>
            <a:outerShdw blurRad="127000" dist="190500" dir="2400000" algn="tl" rotWithShape="0">
              <a:srgbClr val="605D3A">
                <a:alpha val="50000"/>
              </a:srgbClr>
            </a:outerShdw>
            <a:softEdge rad="127000"/>
          </a:effectLst>
          <a:scene3d>
            <a:camera prst="orthographicFront"/>
            <a:lightRig rig="threePt" dir="t"/>
          </a:scene3d>
          <a:sp3d>
            <a:bevelT/>
            <a:contourClr>
              <a:schemeClr val="accent4">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7610" y="2475931"/>
            <a:ext cx="8189342" cy="1266244"/>
          </a:xfrm>
          <a:prstGeom prst="rect">
            <a:avLst/>
          </a:prstGeom>
          <a:noFill/>
          <a:ln>
            <a:noFill/>
          </a:ln>
        </p:spPr>
        <p:txBody>
          <a:bodyPr wrap="square" rtlCol="0">
            <a:prstTxWarp prst="textWave1">
              <a:avLst>
                <a:gd name="adj1" fmla="val 20000"/>
                <a:gd name="adj2" fmla="val 0"/>
              </a:avLst>
            </a:prstTxWarp>
            <a:spAutoFit/>
          </a:bodyPr>
          <a:lstStyle/>
          <a:p>
            <a:pPr algn="ctr"/>
            <a:r>
              <a:rPr lang="en-US" sz="8600" b="1" dirty="0">
                <a:blipFill dpi="0" rotWithShape="1">
                  <a:blip r:embed="rId6">
                    <a:extLst>
                      <a:ext uri="{28A0092B-C50C-407E-A947-70E740481C1C}">
                        <a14:useLocalDpi xmlns:a14="http://schemas.microsoft.com/office/drawing/2010/main" val="0"/>
                      </a:ext>
                    </a:extLst>
                  </a:blip>
                  <a:srcRect/>
                  <a:stretch>
                    <a:fillRect/>
                  </a:stretch>
                </a:blipFill>
                <a:latin typeface="Cry Uncial" pitchFamily="2" charset="0"/>
              </a:rPr>
              <a:t>ECCLESIASTES</a:t>
            </a:r>
          </a:p>
        </p:txBody>
      </p:sp>
      <p:sp>
        <p:nvSpPr>
          <p:cNvPr id="7" name="TextBox 6"/>
          <p:cNvSpPr txBox="1"/>
          <p:nvPr/>
        </p:nvSpPr>
        <p:spPr>
          <a:xfrm>
            <a:off x="857755" y="4131086"/>
            <a:ext cx="2351651" cy="798545"/>
          </a:xfrm>
          <a:prstGeom prst="rect">
            <a:avLst/>
          </a:prstGeom>
          <a:noFill/>
        </p:spPr>
        <p:txBody>
          <a:bodyPr wrap="square" rtlCol="0">
            <a:prstTxWarp prst="textDeflateBottom">
              <a:avLst>
                <a:gd name="adj" fmla="val 69121"/>
              </a:avLst>
            </a:prstTxWarp>
            <a:spAutoFit/>
          </a:bodyPr>
          <a:lstStyle/>
          <a:p>
            <a:pPr algn="ctr"/>
            <a:r>
              <a:rPr lang="en-US" sz="6000" b="1" dirty="0">
                <a:blipFill dpi="0" rotWithShape="1">
                  <a:blip r:embed="rId6">
                    <a:extLst>
                      <a:ext uri="{28A0092B-C50C-407E-A947-70E740481C1C}">
                        <a14:useLocalDpi xmlns:a14="http://schemas.microsoft.com/office/drawing/2010/main" val="0"/>
                      </a:ext>
                    </a:extLst>
                  </a:blip>
                  <a:srcRect/>
                  <a:stretch>
                    <a:fillRect/>
                  </a:stretch>
                </a:blipFill>
                <a:latin typeface="Cry Uncial" pitchFamily="2" charset="0"/>
              </a:rPr>
              <a:t>08-10</a:t>
            </a:r>
          </a:p>
        </p:txBody>
      </p:sp>
      <p:sp>
        <p:nvSpPr>
          <p:cNvPr id="9" name="TextBox 8"/>
          <p:cNvSpPr txBox="1"/>
          <p:nvPr/>
        </p:nvSpPr>
        <p:spPr>
          <a:xfrm>
            <a:off x="644575" y="127420"/>
            <a:ext cx="3852473" cy="1938992"/>
          </a:xfrm>
          <a:prstGeom prst="rect">
            <a:avLst/>
          </a:prstGeom>
          <a:noFill/>
        </p:spPr>
        <p:txBody>
          <a:bodyPr wrap="square" rtlCol="0">
            <a:spAutoFit/>
          </a:bodyPr>
          <a:lstStyle/>
          <a:p>
            <a:r>
              <a:rPr lang="en-US" sz="2400" dirty="0">
                <a:solidFill>
                  <a:srgbClr val="605D3A"/>
                </a:solidFill>
                <a:effectLst>
                  <a:glow rad="63500">
                    <a:schemeClr val="bg1">
                      <a:alpha val="40000"/>
                    </a:schemeClr>
                  </a:glow>
                  <a:outerShdw blurRad="50800" dist="38100" dir="2700000" algn="tl" rotWithShape="0">
                    <a:prstClr val="black">
                      <a:alpha val="40000"/>
                    </a:prstClr>
                  </a:outerShdw>
                </a:effectLst>
                <a:latin typeface="Cry Uncial" pitchFamily="2" charset="0"/>
              </a:rPr>
              <a:t>To everything thing there is a season</a:t>
            </a:r>
          </a:p>
          <a:p>
            <a:r>
              <a:rPr lang="en-US" sz="2400" dirty="0">
                <a:solidFill>
                  <a:srgbClr val="605D3A"/>
                </a:solidFill>
                <a:effectLst>
                  <a:glow rad="63500">
                    <a:schemeClr val="bg1">
                      <a:alpha val="40000"/>
                    </a:schemeClr>
                  </a:glow>
                  <a:outerShdw blurRad="50800" dist="38100" dir="2700000" algn="tl" rotWithShape="0">
                    <a:prstClr val="black">
                      <a:alpha val="40000"/>
                    </a:prstClr>
                  </a:outerShdw>
                </a:effectLst>
                <a:latin typeface="Cry Uncial" pitchFamily="2" charset="0"/>
              </a:rPr>
              <a:t>A time for every purpose under heaven</a:t>
            </a:r>
          </a:p>
        </p:txBody>
      </p:sp>
      <p:pic>
        <p:nvPicPr>
          <p:cNvPr id="25" name="Picture 24" descr="scarica il CD"/>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33971" y="3989709"/>
            <a:ext cx="1221416" cy="1218903"/>
          </a:xfrm>
          <a:prstGeom prst="rect">
            <a:avLst/>
          </a:prstGeom>
          <a:effectLst>
            <a:outerShdw blurRad="50800" dist="127000" dir="10800000" algn="r" rotWithShape="0">
              <a:prstClr val="black">
                <a:alpha val="40000"/>
              </a:prstClr>
            </a:outerShdw>
          </a:effectLst>
        </p:spPr>
      </p:pic>
      <p:sp>
        <p:nvSpPr>
          <p:cNvPr id="27" name="TextBox 26"/>
          <p:cNvSpPr txBox="1"/>
          <p:nvPr/>
        </p:nvSpPr>
        <p:spPr>
          <a:xfrm>
            <a:off x="3627368" y="5576813"/>
            <a:ext cx="3910669" cy="1015663"/>
          </a:xfrm>
          <a:prstGeom prst="rect">
            <a:avLst/>
          </a:prstGeom>
          <a:solidFill>
            <a:srgbClr val="605D3A">
              <a:alpha val="50196"/>
            </a:srgbClr>
          </a:solidFill>
        </p:spPr>
        <p:txBody>
          <a:bodyPr wrap="square" rtlCol="0">
            <a:spAutoFit/>
          </a:bodyPr>
          <a:lstStyle/>
          <a:p>
            <a:pPr algn="r"/>
            <a:r>
              <a:rPr lang="en-US" sz="2000" cap="all" dirty="0">
                <a:ln w="3175">
                  <a:solidFill>
                    <a:sysClr val="windowText" lastClr="000000"/>
                  </a:solidFill>
                </a:ln>
                <a:solidFill>
                  <a:schemeClr val="bg1"/>
                </a:solidFill>
                <a:latin typeface="Cry Uncial" pitchFamily="2" charset="0"/>
              </a:rPr>
              <a:t>IT WILL ALSO be available LATER THIS WEEK</a:t>
            </a:r>
          </a:p>
          <a:p>
            <a:pPr algn="r"/>
            <a:r>
              <a:rPr lang="en-US" sz="2000" cap="all" dirty="0">
                <a:ln w="3175">
                  <a:solidFill>
                    <a:sysClr val="windowText" lastClr="000000"/>
                  </a:solidFill>
                </a:ln>
                <a:solidFill>
                  <a:schemeClr val="bg1"/>
                </a:solidFill>
                <a:latin typeface="Cry Uncial" pitchFamily="2" charset="0"/>
              </a:rPr>
              <a:t>VIA cALVARYOKC.CO</a:t>
            </a:r>
            <a:endParaRPr lang="en-US" sz="2000" dirty="0">
              <a:ln w="3175">
                <a:solidFill>
                  <a:sysClr val="windowText" lastClr="000000"/>
                </a:solidFill>
              </a:ln>
              <a:latin typeface="Cry Uncial" pitchFamily="2" charset="0"/>
            </a:endParaRPr>
          </a:p>
        </p:txBody>
      </p:sp>
      <p:pic>
        <p:nvPicPr>
          <p:cNvPr id="14" name="Picture 13" descr="File:Oxygen480-devices-audio-headphones.svg"/>
          <p:cNvPicPr>
            <a:picLocks noChangeAspect="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rot="18204261">
            <a:off x="3345578" y="5003365"/>
            <a:ext cx="1392786" cy="1392786"/>
          </a:xfrm>
          <a:prstGeom prst="rect">
            <a:avLst/>
          </a:prstGeom>
          <a:effectLst>
            <a:outerShdw blurRad="50800" dist="127000" dir="10800000" algn="r" rotWithShape="0">
              <a:schemeClr val="bg1">
                <a:alpha val="40000"/>
              </a:schemeClr>
            </a:outerShdw>
          </a:effectLst>
        </p:spPr>
      </p:pic>
    </p:spTree>
    <p:extLst>
      <p:ext uri="{BB962C8B-B14F-4D97-AF65-F5344CB8AC3E}">
        <p14:creationId xmlns:p14="http://schemas.microsoft.com/office/powerpoint/2010/main" val="22790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180260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4" name="TextBox 3"/>
          <p:cNvSpPr txBox="1"/>
          <p:nvPr/>
        </p:nvSpPr>
        <p:spPr>
          <a:xfrm>
            <a:off x="484094" y="660827"/>
            <a:ext cx="8191180" cy="2062103"/>
          </a:xfrm>
          <a:prstGeom prst="rect">
            <a:avLst/>
          </a:prstGeom>
          <a:noFill/>
        </p:spPr>
        <p:txBody>
          <a:bodyPr wrap="square" rtlCol="0">
            <a:spAutoFit/>
          </a:bodyPr>
          <a:lstStyle/>
          <a:p>
            <a:pPr lvl="0" defTabSz="914400" eaLnBrk="0" fontAlgn="base" hangingPunct="0">
              <a:spcBef>
                <a:spcPct val="0"/>
              </a:spcBef>
              <a:spcAft>
                <a:spcPct val="0"/>
              </a:spcAft>
            </a:pPr>
            <a:r>
              <a:rPr lang="en-US" sz="3200" dirty="0"/>
              <a:t>NLT ~ </a:t>
            </a:r>
            <a:r>
              <a:rPr lang="en-US" sz="3200" dirty="0">
                <a:solidFill>
                  <a:srgbClr val="FFFF00"/>
                </a:solidFill>
              </a:rPr>
              <a:t>A poor, wise man knew how to save the town, and so it was rescued. But afterward no one thought to thank him.</a:t>
            </a:r>
            <a:endParaRPr lang="en-US" altLang="en-US" sz="6600" dirty="0">
              <a:solidFill>
                <a:srgbClr val="FFFF00"/>
              </a:solidFill>
              <a:latin typeface="+mj-lt"/>
            </a:endParaRPr>
          </a:p>
        </p:txBody>
      </p:sp>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46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96148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484094" y="660827"/>
            <a:ext cx="8191180" cy="5016758"/>
          </a:xfrm>
          <a:prstGeom prst="rect">
            <a:avLst/>
          </a:prstGeom>
          <a:noFill/>
        </p:spPr>
        <p:txBody>
          <a:bodyPr wrap="square" rtlCol="0">
            <a:spAutoFit/>
          </a:bodyPr>
          <a:lstStyle/>
          <a:p>
            <a:r>
              <a:rPr lang="en-US" sz="3200" dirty="0"/>
              <a:t>Warren Wiersbe (Be Satisfied, pg. 114) ~ “As we walk by faith, we need not fear our ‘last enemy,’ because Jesus Christ has conquered death. </a:t>
            </a:r>
            <a:r>
              <a:rPr lang="en-US" sz="3200" baseline="30000" dirty="0"/>
              <a:t>17b </a:t>
            </a:r>
            <a:r>
              <a:rPr lang="en-US" sz="3200" dirty="0">
                <a:solidFill>
                  <a:srgbClr val="FFFF00"/>
                </a:solidFill>
              </a:rPr>
              <a:t>Fear not; I am the first and the last;</a:t>
            </a:r>
            <a:r>
              <a:rPr lang="en-US" sz="3200" dirty="0"/>
              <a:t> </a:t>
            </a:r>
            <a:r>
              <a:rPr lang="en-US" sz="3200" baseline="30000" dirty="0"/>
              <a:t>18a </a:t>
            </a:r>
            <a:r>
              <a:rPr lang="en-US" sz="3200" dirty="0">
                <a:solidFill>
                  <a:srgbClr val="FFFF00"/>
                </a:solidFill>
              </a:rPr>
              <a:t>I am He that </a:t>
            </a:r>
            <a:r>
              <a:rPr lang="en-US" sz="3200" dirty="0" err="1">
                <a:solidFill>
                  <a:srgbClr val="FFFF00"/>
                </a:solidFill>
              </a:rPr>
              <a:t>liveth</a:t>
            </a:r>
            <a:r>
              <a:rPr lang="en-US" sz="3200" dirty="0">
                <a:solidFill>
                  <a:srgbClr val="FFFF00"/>
                </a:solidFill>
              </a:rPr>
              <a:t>, and was dead; and, behold, I am alive for evermore</a:t>
            </a:r>
            <a:r>
              <a:rPr lang="en-US" sz="3200" dirty="0"/>
              <a:t> (Rev. 1:17b–18a). Because He is alive, and we live in Him, we don’t look at life and say, ‘Vanity of vanities, all is vanity!’</a:t>
            </a:r>
          </a:p>
        </p:txBody>
      </p:sp>
    </p:spTree>
    <p:extLst>
      <p:ext uri="{BB962C8B-B14F-4D97-AF65-F5344CB8AC3E}">
        <p14:creationId xmlns:p14="http://schemas.microsoft.com/office/powerpoint/2010/main" val="38791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484094" y="660827"/>
            <a:ext cx="8191180" cy="5509200"/>
          </a:xfrm>
          <a:prstGeom prst="rect">
            <a:avLst/>
          </a:prstGeom>
          <a:noFill/>
        </p:spPr>
        <p:txBody>
          <a:bodyPr wrap="square" rtlCol="0">
            <a:spAutoFit/>
          </a:bodyPr>
          <a:lstStyle/>
          <a:p>
            <a:r>
              <a:rPr lang="en-US" sz="3200" dirty="0"/>
              <a:t>Warren Wiersbe (Be Satisfied, pg. 114) ~ “Instead, we echo the confidence expressed by the Apostle Paul: </a:t>
            </a:r>
            <a:r>
              <a:rPr lang="en-US" sz="3200" baseline="30000" dirty="0"/>
              <a:t>57</a:t>
            </a:r>
            <a:r>
              <a:rPr lang="en-US" sz="3200" dirty="0"/>
              <a:t> </a:t>
            </a:r>
            <a:r>
              <a:rPr lang="en-US" sz="3200" dirty="0">
                <a:solidFill>
                  <a:srgbClr val="FFFF00"/>
                </a:solidFill>
              </a:rPr>
              <a:t>But thanks </a:t>
            </a:r>
            <a:r>
              <a:rPr lang="en-US" sz="3200" i="1" dirty="0">
                <a:solidFill>
                  <a:srgbClr val="FFFF00"/>
                </a:solidFill>
              </a:rPr>
              <a:t>be</a:t>
            </a:r>
            <a:r>
              <a:rPr lang="en-US" sz="3200" dirty="0">
                <a:solidFill>
                  <a:srgbClr val="FFFF00"/>
                </a:solidFill>
              </a:rPr>
              <a:t> to God, who gives us the victory through our Lord Jesus Christ. </a:t>
            </a:r>
            <a:r>
              <a:rPr lang="en-US" sz="3200" baseline="30000" dirty="0"/>
              <a:t>58 </a:t>
            </a:r>
            <a:r>
              <a:rPr lang="en-US" sz="3200" dirty="0">
                <a:solidFill>
                  <a:srgbClr val="FFFF00"/>
                </a:solidFill>
              </a:rPr>
              <a:t>Therefore, my beloved brethren, be steadfast, immovable, always abounding in the work of the Lord, knowing that your labor is not in vain in the Lord. </a:t>
            </a:r>
            <a:r>
              <a:rPr lang="en-US" sz="3200" dirty="0"/>
              <a:t>(1 Cor. 15:57–58).”</a:t>
            </a:r>
          </a:p>
          <a:p>
            <a:endParaRPr lang="en-US" sz="3200" dirty="0"/>
          </a:p>
        </p:txBody>
      </p:sp>
    </p:spTree>
    <p:extLst>
      <p:ext uri="{BB962C8B-B14F-4D97-AF65-F5344CB8AC3E}">
        <p14:creationId xmlns:p14="http://schemas.microsoft.com/office/powerpoint/2010/main" val="40095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35540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568775" y="663135"/>
            <a:ext cx="8191180" cy="5509200"/>
          </a:xfrm>
          <a:prstGeom prst="rect">
            <a:avLst/>
          </a:prstGeom>
          <a:noFill/>
        </p:spPr>
        <p:txBody>
          <a:bodyPr wrap="square" rtlCol="0">
            <a:spAutoFit/>
          </a:bodyPr>
          <a:lstStyle/>
          <a:p>
            <a:r>
              <a:rPr lang="en-US" sz="3200" dirty="0"/>
              <a:t>Hag. 2:12-14 ~ </a:t>
            </a:r>
            <a:r>
              <a:rPr lang="en-US" sz="3200" baseline="30000" dirty="0"/>
              <a:t>12 </a:t>
            </a:r>
            <a:r>
              <a:rPr lang="en-US" sz="3200" dirty="0">
                <a:solidFill>
                  <a:srgbClr val="FFFF00"/>
                </a:solidFill>
              </a:rPr>
              <a:t>“If one carries holy meat in the fold of his garment, and with the edge he touches bread or stew, wine or oil, or any food, will it become holy?”’” </a:t>
            </a:r>
          </a:p>
          <a:p>
            <a:r>
              <a:rPr lang="en-US" sz="3200" dirty="0">
                <a:solidFill>
                  <a:srgbClr val="FFFF00"/>
                </a:solidFill>
              </a:rPr>
              <a:t>Then the priests answered and said, “No.” </a:t>
            </a:r>
          </a:p>
          <a:p>
            <a:r>
              <a:rPr lang="en-US" sz="3200" baseline="30000" dirty="0"/>
              <a:t>13 </a:t>
            </a:r>
            <a:r>
              <a:rPr lang="en-US" sz="3200" dirty="0">
                <a:solidFill>
                  <a:srgbClr val="FFFF00"/>
                </a:solidFill>
              </a:rPr>
              <a:t>And Haggai said, “If </a:t>
            </a:r>
            <a:r>
              <a:rPr lang="en-US" sz="3200" i="1" dirty="0">
                <a:solidFill>
                  <a:srgbClr val="FFFF00"/>
                </a:solidFill>
              </a:rPr>
              <a:t>one who is</a:t>
            </a:r>
            <a:r>
              <a:rPr lang="en-US" sz="3200" dirty="0">
                <a:solidFill>
                  <a:srgbClr val="FFFF00"/>
                </a:solidFill>
              </a:rPr>
              <a:t> unclean </a:t>
            </a:r>
            <a:r>
              <a:rPr lang="en-US" sz="3200" i="1" dirty="0">
                <a:solidFill>
                  <a:srgbClr val="FFFF00"/>
                </a:solidFill>
              </a:rPr>
              <a:t>because</a:t>
            </a:r>
            <a:r>
              <a:rPr lang="en-US" sz="3200" dirty="0">
                <a:solidFill>
                  <a:srgbClr val="FFFF00"/>
                </a:solidFill>
              </a:rPr>
              <a:t> of a dead body touches any of these, will it be unclean?” </a:t>
            </a:r>
          </a:p>
        </p:txBody>
      </p:sp>
    </p:spTree>
    <p:extLst>
      <p:ext uri="{BB962C8B-B14F-4D97-AF65-F5344CB8AC3E}">
        <p14:creationId xmlns:p14="http://schemas.microsoft.com/office/powerpoint/2010/main" val="38104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568775" y="663135"/>
            <a:ext cx="8191180" cy="3539430"/>
          </a:xfrm>
          <a:prstGeom prst="rect">
            <a:avLst/>
          </a:prstGeom>
          <a:noFill/>
        </p:spPr>
        <p:txBody>
          <a:bodyPr wrap="square" rtlCol="0">
            <a:spAutoFit/>
          </a:bodyPr>
          <a:lstStyle/>
          <a:p>
            <a:r>
              <a:rPr lang="en-US" sz="3200" dirty="0"/>
              <a:t>Hag. 2:12-14 ~ </a:t>
            </a:r>
            <a:r>
              <a:rPr lang="en-US" sz="3200" dirty="0">
                <a:solidFill>
                  <a:srgbClr val="FFFF00"/>
                </a:solidFill>
              </a:rPr>
              <a:t>So the priests answered and said, “It shall be unclean.” </a:t>
            </a:r>
          </a:p>
          <a:p>
            <a:r>
              <a:rPr lang="en-US" sz="3200" baseline="30000" dirty="0"/>
              <a:t>14 </a:t>
            </a:r>
            <a:r>
              <a:rPr lang="en-US" sz="3200" dirty="0">
                <a:solidFill>
                  <a:srgbClr val="FFFF00"/>
                </a:solidFill>
              </a:rPr>
              <a:t>Then Haggai answered and said, “‘So is this people, and so is this nation before Me,’ says the </a:t>
            </a:r>
            <a:r>
              <a:rPr lang="en-US" sz="3200" cap="small" dirty="0">
                <a:solidFill>
                  <a:srgbClr val="FFFF00"/>
                </a:solidFill>
              </a:rPr>
              <a:t>Lord</a:t>
            </a:r>
            <a:r>
              <a:rPr lang="en-US" sz="3200" dirty="0">
                <a:solidFill>
                  <a:srgbClr val="FFFF00"/>
                </a:solidFill>
              </a:rPr>
              <a:t>, ‘and so is every work of their hands; and what they offer there is unclean.’”</a:t>
            </a:r>
            <a:endParaRPr lang="en-US" sz="4800" dirty="0">
              <a:solidFill>
                <a:srgbClr val="FFFF00"/>
              </a:solidFill>
            </a:endParaRPr>
          </a:p>
        </p:txBody>
      </p:sp>
    </p:spTree>
    <p:extLst>
      <p:ext uri="{BB962C8B-B14F-4D97-AF65-F5344CB8AC3E}">
        <p14:creationId xmlns:p14="http://schemas.microsoft.com/office/powerpoint/2010/main" val="23542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8664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484094" y="660827"/>
            <a:ext cx="8191180" cy="584775"/>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rgbClr val="FFFF00"/>
                </a:solidFill>
                <a:latin typeface="+mj-lt"/>
                <a:ea typeface="Times New Roman" panose="02020603050405020304" pitchFamily="18" charset="0"/>
                <a:cs typeface="Arial" panose="020B0604020202020204" pitchFamily="34" charset="0"/>
              </a:rPr>
              <a:t>Babbler </a:t>
            </a:r>
            <a:r>
              <a:rPr lang="en-US" altLang="en-US" sz="3200" dirty="0">
                <a:solidFill>
                  <a:schemeClr val="bg1"/>
                </a:solidFill>
                <a:latin typeface="+mj-lt"/>
                <a:ea typeface="Times New Roman" panose="02020603050405020304" pitchFamily="18" charset="0"/>
                <a:cs typeface="Arial" panose="020B0604020202020204" pitchFamily="34" charset="0"/>
              </a:rPr>
              <a:t>~ NASB, NIV – </a:t>
            </a:r>
            <a:r>
              <a:rPr lang="en-US" altLang="en-US" sz="3200" dirty="0">
                <a:solidFill>
                  <a:srgbClr val="FFFF00"/>
                </a:solidFill>
                <a:latin typeface="+mj-lt"/>
                <a:ea typeface="Times New Roman" panose="02020603050405020304" pitchFamily="18" charset="0"/>
                <a:cs typeface="Arial" panose="020B0604020202020204" pitchFamily="34" charset="0"/>
              </a:rPr>
              <a:t>charmer</a:t>
            </a:r>
            <a:r>
              <a:rPr lang="en-US" altLang="en-US" sz="3200" dirty="0">
                <a:solidFill>
                  <a:srgbClr val="FFFF00"/>
                </a:solidFill>
                <a:latin typeface="+mj-lt"/>
              </a:rPr>
              <a:t> </a:t>
            </a:r>
          </a:p>
        </p:txBody>
      </p:sp>
      <p:sp>
        <p:nvSpPr>
          <p:cNvPr id="7" name="TextBox 6"/>
          <p:cNvSpPr txBox="1"/>
          <p:nvPr/>
        </p:nvSpPr>
        <p:spPr>
          <a:xfrm>
            <a:off x="711976" y="1196033"/>
            <a:ext cx="796213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latin typeface="+mj-lt"/>
              </a:rPr>
              <a:t> </a:t>
            </a:r>
            <a:r>
              <a:rPr lang="en-US" sz="3200" dirty="0"/>
              <a:t>Literally, </a:t>
            </a:r>
            <a:r>
              <a:rPr lang="en-US" sz="3200" i="1" dirty="0"/>
              <a:t>master of the tongue</a:t>
            </a:r>
            <a:endParaRPr lang="en-US" sz="3200" dirty="0">
              <a:solidFill>
                <a:schemeClr val="bg1"/>
              </a:solidFill>
              <a:latin typeface="+mj-lt"/>
            </a:endParaRPr>
          </a:p>
        </p:txBody>
      </p:sp>
    </p:spTree>
    <p:extLst>
      <p:ext uri="{BB962C8B-B14F-4D97-AF65-F5344CB8AC3E}">
        <p14:creationId xmlns:p14="http://schemas.microsoft.com/office/powerpoint/2010/main" val="153841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0"/>
          <p:cNvGrpSpPr/>
          <p:nvPr/>
        </p:nvGrpSpPr>
        <p:grpSpPr>
          <a:xfrm>
            <a:off x="464696" y="2272831"/>
            <a:ext cx="8248998" cy="914920"/>
            <a:chOff x="464696" y="2609411"/>
            <a:chExt cx="6861716" cy="914920"/>
          </a:xfrm>
        </p:grpSpPr>
        <p:sp>
          <p:nvSpPr>
            <p:cNvPr id="9" name="Rectangle 8"/>
            <p:cNvSpPr/>
            <p:nvPr/>
          </p:nvSpPr>
          <p:spPr>
            <a:xfrm>
              <a:off x="464696" y="2609411"/>
              <a:ext cx="6861716" cy="90742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797716" y="2609411"/>
              <a:ext cx="0" cy="90742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0896" y="2611911"/>
              <a:ext cx="0" cy="90742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67700" y="2614411"/>
              <a:ext cx="0" cy="90742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58330" y="2616911"/>
              <a:ext cx="0" cy="90742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787890" y="2217824"/>
            <a:ext cx="835557" cy="1013555"/>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13163" y="2218336"/>
            <a:ext cx="1276481" cy="1013555"/>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53819" y="2510544"/>
            <a:ext cx="840948" cy="461665"/>
          </a:xfrm>
          <a:prstGeom prst="rect">
            <a:avLst/>
          </a:prstGeom>
          <a:blipFill dpi="0" rotWithShape="1">
            <a:blip r:embed="rId10">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latin typeface="Arial Rounded MT Bold" panose="020F0704030504030204" pitchFamily="34" charset="0"/>
              </a:rPr>
              <a:t>900</a:t>
            </a:r>
          </a:p>
        </p:txBody>
      </p:sp>
      <p:sp>
        <p:nvSpPr>
          <p:cNvPr id="19" name="TextBox 18"/>
          <p:cNvSpPr txBox="1"/>
          <p:nvPr/>
        </p:nvSpPr>
        <p:spPr>
          <a:xfrm>
            <a:off x="3353352" y="2505549"/>
            <a:ext cx="840948" cy="461665"/>
          </a:xfrm>
          <a:prstGeom prst="rect">
            <a:avLst/>
          </a:prstGeom>
          <a:blipFill dpi="0" rotWithShape="1">
            <a:blip r:embed="rId10">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latin typeface="Arial Rounded MT Bold" panose="020F0704030504030204" pitchFamily="34" charset="0"/>
              </a:rPr>
              <a:t>800</a:t>
            </a:r>
          </a:p>
        </p:txBody>
      </p:sp>
      <p:sp>
        <p:nvSpPr>
          <p:cNvPr id="20" name="TextBox 19"/>
          <p:cNvSpPr txBox="1"/>
          <p:nvPr/>
        </p:nvSpPr>
        <p:spPr>
          <a:xfrm>
            <a:off x="4968930" y="2505549"/>
            <a:ext cx="840948" cy="461665"/>
          </a:xfrm>
          <a:prstGeom prst="rect">
            <a:avLst/>
          </a:prstGeom>
          <a:blipFill dpi="0" rotWithShape="1">
            <a:blip r:embed="rId10">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latin typeface="Arial Rounded MT Bold" panose="020F0704030504030204" pitchFamily="34" charset="0"/>
              </a:rPr>
              <a:t>700</a:t>
            </a:r>
          </a:p>
        </p:txBody>
      </p:sp>
      <p:sp>
        <p:nvSpPr>
          <p:cNvPr id="21" name="TextBox 20"/>
          <p:cNvSpPr txBox="1"/>
          <p:nvPr/>
        </p:nvSpPr>
        <p:spPr>
          <a:xfrm>
            <a:off x="6641120" y="2500554"/>
            <a:ext cx="840948" cy="461665"/>
          </a:xfrm>
          <a:prstGeom prst="rect">
            <a:avLst/>
          </a:prstGeom>
          <a:blipFill dpi="0" rotWithShape="1">
            <a:blip r:embed="rId10">
              <a:extLst>
                <a:ext uri="{28A0092B-C50C-407E-A947-70E740481C1C}">
                  <a14:useLocalDpi xmlns:a14="http://schemas.microsoft.com/office/drawing/2010/main" val="0"/>
                </a:ext>
              </a:extLst>
            </a:blip>
            <a:srcRect/>
            <a:stretch>
              <a:fillRect/>
            </a:stretch>
          </a:blipFill>
        </p:spPr>
        <p:txBody>
          <a:bodyPr wrap="square" rtlCol="0">
            <a:spAutoFit/>
          </a:bodyPr>
          <a:lstStyle/>
          <a:p>
            <a:pPr algn="ctr"/>
            <a:r>
              <a:rPr lang="en-US" sz="2400" dirty="0">
                <a:solidFill>
                  <a:schemeClr val="bg2">
                    <a:lumMod val="10000"/>
                  </a:schemeClr>
                </a:solidFill>
                <a:latin typeface="Arial Rounded MT Bold" panose="020F0704030504030204" pitchFamily="34" charset="0"/>
              </a:rPr>
              <a:t>600</a:t>
            </a:r>
          </a:p>
        </p:txBody>
      </p:sp>
      <p:sp>
        <p:nvSpPr>
          <p:cNvPr id="23" name="TextBox 22"/>
          <p:cNvSpPr txBox="1"/>
          <p:nvPr/>
        </p:nvSpPr>
        <p:spPr>
          <a:xfrm>
            <a:off x="460845" y="556261"/>
            <a:ext cx="2835766" cy="954107"/>
          </a:xfrm>
          <a:prstGeom prst="rect">
            <a:avLst/>
          </a:prstGeom>
          <a:noFill/>
        </p:spPr>
        <p:txBody>
          <a:bodyPr wrap="square" rtlCol="0">
            <a:spAutoFit/>
          </a:bodyPr>
          <a:lstStyle/>
          <a:p>
            <a:pPr algn="ctr"/>
            <a:r>
              <a:rPr lang="en-US" sz="2800" dirty="0">
                <a:solidFill>
                  <a:schemeClr val="bg1"/>
                </a:solidFill>
                <a:latin typeface="+mj-lt"/>
              </a:rPr>
              <a:t>Solomon </a:t>
            </a:r>
          </a:p>
          <a:p>
            <a:pPr algn="ctr"/>
            <a:r>
              <a:rPr lang="en-US" sz="2800" dirty="0">
                <a:solidFill>
                  <a:schemeClr val="bg1"/>
                </a:solidFill>
                <a:latin typeface="+mj-lt"/>
              </a:rPr>
              <a:t>(c. 988-930 BC)</a:t>
            </a:r>
          </a:p>
        </p:txBody>
      </p:sp>
      <p:sp>
        <p:nvSpPr>
          <p:cNvPr id="32" name="Isosceles Triangle 31"/>
          <p:cNvSpPr/>
          <p:nvPr/>
        </p:nvSpPr>
        <p:spPr>
          <a:xfrm flipH="1">
            <a:off x="851886" y="1492517"/>
            <a:ext cx="978652" cy="757427"/>
          </a:xfrm>
          <a:custGeom>
            <a:avLst/>
            <a:gdLst>
              <a:gd name="connsiteX0" fmla="*/ 0 w 490811"/>
              <a:gd name="connsiteY0" fmla="*/ 762805 h 762805"/>
              <a:gd name="connsiteX1" fmla="*/ 0 w 490811"/>
              <a:gd name="connsiteY1" fmla="*/ 0 h 762805"/>
              <a:gd name="connsiteX2" fmla="*/ 490811 w 490811"/>
              <a:gd name="connsiteY2" fmla="*/ 762805 h 762805"/>
              <a:gd name="connsiteX3" fmla="*/ 0 w 490811"/>
              <a:gd name="connsiteY3" fmla="*/ 762805 h 762805"/>
              <a:gd name="connsiteX0" fmla="*/ 199016 w 689827"/>
              <a:gd name="connsiteY0" fmla="*/ 757427 h 757427"/>
              <a:gd name="connsiteX1" fmla="*/ 0 w 689827"/>
              <a:gd name="connsiteY1" fmla="*/ 0 h 757427"/>
              <a:gd name="connsiteX2" fmla="*/ 689827 w 689827"/>
              <a:gd name="connsiteY2" fmla="*/ 757427 h 757427"/>
              <a:gd name="connsiteX3" fmla="*/ 199016 w 689827"/>
              <a:gd name="connsiteY3" fmla="*/ 757427 h 757427"/>
            </a:gdLst>
            <a:ahLst/>
            <a:cxnLst>
              <a:cxn ang="0">
                <a:pos x="connsiteX0" y="connsiteY0"/>
              </a:cxn>
              <a:cxn ang="0">
                <a:pos x="connsiteX1" y="connsiteY1"/>
              </a:cxn>
              <a:cxn ang="0">
                <a:pos x="connsiteX2" y="connsiteY2"/>
              </a:cxn>
              <a:cxn ang="0">
                <a:pos x="connsiteX3" y="connsiteY3"/>
              </a:cxn>
            </a:cxnLst>
            <a:rect l="l" t="t" r="r" b="b"/>
            <a:pathLst>
              <a:path w="689827" h="757427">
                <a:moveTo>
                  <a:pt x="199016" y="757427"/>
                </a:moveTo>
                <a:lnTo>
                  <a:pt x="0" y="0"/>
                </a:lnTo>
                <a:lnTo>
                  <a:pt x="689827" y="757427"/>
                </a:lnTo>
                <a:lnTo>
                  <a:pt x="199016" y="757427"/>
                </a:lnTo>
                <a:close/>
              </a:path>
            </a:pathLst>
          </a:custGeom>
          <a:blipFill dpi="0" rotWithShape="1">
            <a:blip r:embed="rId11">
              <a:alphaModFix amt="75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369584" y="558051"/>
            <a:ext cx="2893457" cy="954107"/>
          </a:xfrm>
          <a:prstGeom prst="rect">
            <a:avLst/>
          </a:prstGeom>
          <a:noFill/>
        </p:spPr>
        <p:txBody>
          <a:bodyPr wrap="square" rtlCol="0">
            <a:spAutoFit/>
          </a:bodyPr>
          <a:lstStyle/>
          <a:p>
            <a:pPr algn="ctr"/>
            <a:r>
              <a:rPr lang="en-US" sz="2800" dirty="0">
                <a:solidFill>
                  <a:schemeClr val="bg1"/>
                </a:solidFill>
                <a:latin typeface="+mj-lt"/>
              </a:rPr>
              <a:t>Thales </a:t>
            </a:r>
          </a:p>
          <a:p>
            <a:pPr algn="ctr"/>
            <a:r>
              <a:rPr lang="en-US" sz="2800" dirty="0">
                <a:solidFill>
                  <a:schemeClr val="bg1"/>
                </a:solidFill>
                <a:latin typeface="+mj-lt"/>
              </a:rPr>
              <a:t>(</a:t>
            </a:r>
            <a:r>
              <a:rPr lang="en-US" sz="2800" dirty="0"/>
              <a:t>c. 624-546 BC</a:t>
            </a:r>
            <a:r>
              <a:rPr lang="en-US" sz="2800" dirty="0">
                <a:solidFill>
                  <a:schemeClr val="bg1"/>
                </a:solidFill>
                <a:latin typeface="+mj-lt"/>
              </a:rPr>
              <a:t>)</a:t>
            </a:r>
          </a:p>
        </p:txBody>
      </p:sp>
      <p:sp>
        <p:nvSpPr>
          <p:cNvPr id="34" name="Isosceles Triangle 33"/>
          <p:cNvSpPr/>
          <p:nvPr/>
        </p:nvSpPr>
        <p:spPr>
          <a:xfrm>
            <a:off x="6676530" y="1477247"/>
            <a:ext cx="1157307" cy="762805"/>
          </a:xfrm>
          <a:prstGeom prst="triangle">
            <a:avLst>
              <a:gd name="adj" fmla="val 18573"/>
            </a:avLst>
          </a:prstGeom>
          <a:blipFill dpi="0" rotWithShape="1">
            <a:blip r:embed="rId11">
              <a:alphaModFix amt="75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Brace 34"/>
          <p:cNvSpPr/>
          <p:nvPr/>
        </p:nvSpPr>
        <p:spPr>
          <a:xfrm rot="5400000">
            <a:off x="3943435" y="973418"/>
            <a:ext cx="420450" cy="5045739"/>
          </a:xfrm>
          <a:prstGeom prst="righ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2708934" y="3841001"/>
            <a:ext cx="2893457" cy="523220"/>
          </a:xfrm>
          <a:prstGeom prst="rect">
            <a:avLst/>
          </a:prstGeom>
          <a:noFill/>
        </p:spPr>
        <p:txBody>
          <a:bodyPr wrap="square" rtlCol="0">
            <a:spAutoFit/>
          </a:bodyPr>
          <a:lstStyle/>
          <a:p>
            <a:pPr algn="ctr"/>
            <a:r>
              <a:rPr lang="en-US" sz="2800" dirty="0">
                <a:solidFill>
                  <a:schemeClr val="bg1"/>
                </a:solidFill>
                <a:latin typeface="+mj-lt"/>
              </a:rPr>
              <a:t>Over 300 years</a:t>
            </a:r>
          </a:p>
        </p:txBody>
      </p:sp>
      <p:pic>
        <p:nvPicPr>
          <p:cNvPr id="1027" name="Picture 3" descr="Illustrerad Verldshistoria band I Ill 107.jpg"/>
          <p:cNvPicPr>
            <a:picLocks noChangeAspect="1" noChangeArrowheads="1"/>
          </p:cNvPicPr>
          <p:nvPr/>
        </p:nvPicPr>
        <p:blipFill rotWithShape="1">
          <a:blip r:embed="rId12">
            <a:extLst>
              <a:ext uri="{BEBA8EAE-BF5A-486C-A8C5-ECC9F3942E4B}">
                <a14:imgProps xmlns:a14="http://schemas.microsoft.com/office/drawing/2010/main">
                  <a14:imgLayer r:embed="rId13">
                    <a14:imgEffect>
                      <a14:colorTemperature colorTemp="8800"/>
                    </a14:imgEffect>
                  </a14:imgLayer>
                </a14:imgProps>
              </a:ext>
              <a:ext uri="{28A0092B-C50C-407E-A947-70E740481C1C}">
                <a14:useLocalDpi xmlns:a14="http://schemas.microsoft.com/office/drawing/2010/main" val="0"/>
              </a:ext>
            </a:extLst>
          </a:blip>
          <a:srcRect b="3423"/>
          <a:stretch/>
        </p:blipFill>
        <p:spPr bwMode="auto">
          <a:xfrm>
            <a:off x="6528326" y="3293209"/>
            <a:ext cx="1492305" cy="2194592"/>
          </a:xfrm>
          <a:prstGeom prst="rect">
            <a:avLst/>
          </a:prstGeom>
          <a:noFill/>
          <a:effectLst>
            <a:outerShdw blurRad="127000" dist="254000" dir="2700000" algn="tl" rotWithShape="0">
              <a:schemeClr val="bg1">
                <a:alpha val="35000"/>
              </a:scheme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pic>
        <p:nvPicPr>
          <p:cNvPr id="38" name="Picture 2" descr="Ecclesiastes"/>
          <p:cNvPicPr>
            <a:picLocks noChangeAspect="1" noChangeArrowheads="1"/>
          </p:cNvPicPr>
          <p:nvPr/>
        </p:nvPicPr>
        <p:blipFill rotWithShape="1">
          <a:blip r:embed="rId14">
            <a:extLst>
              <a:ext uri="{28A0092B-C50C-407E-A947-70E740481C1C}">
                <a14:useLocalDpi xmlns:a14="http://schemas.microsoft.com/office/drawing/2010/main" val="0"/>
              </a:ext>
            </a:extLst>
          </a:blip>
          <a:srcRect l="13567" t="27060" r="18972" b="9292"/>
          <a:stretch/>
        </p:blipFill>
        <p:spPr bwMode="auto">
          <a:xfrm>
            <a:off x="254852" y="3329337"/>
            <a:ext cx="1519472" cy="2194592"/>
          </a:xfrm>
          <a:prstGeom prst="rect">
            <a:avLst/>
          </a:prstGeom>
          <a:noFill/>
          <a:effectLst>
            <a:outerShdw blurRad="127000" dist="254000" dir="2700000" algn="tl" rotWithShape="0">
              <a:schemeClr val="bg1">
                <a:alpha val="35000"/>
              </a:schemeClr>
            </a:outerShdw>
          </a:effectLst>
          <a:scene3d>
            <a:camera prst="perspectiveHeroicExtreme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94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childTnLst>
                          </p:cTn>
                        </p:par>
                        <p:par>
                          <p:cTn id="57" fill="hold">
                            <p:stCondLst>
                              <p:cond delay="2500"/>
                            </p:stCondLst>
                            <p:childTnLst>
                              <p:par>
                                <p:cTn id="58" presetID="10" presetClass="entr" presetSubtype="0" fill="hold" grpId="1"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P spid="23" grpId="0"/>
      <p:bldP spid="32" grpId="0" animBg="1"/>
      <p:bldP spid="33" grpId="0"/>
      <p:bldP spid="34" grpId="0" animBg="1"/>
      <p:bldP spid="35" grpId="0" animBg="1"/>
      <p:bldP spid="3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353735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94730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4" name="TextBox 3"/>
          <p:cNvSpPr txBox="1"/>
          <p:nvPr/>
        </p:nvSpPr>
        <p:spPr>
          <a:xfrm>
            <a:off x="484094" y="660827"/>
            <a:ext cx="8191180" cy="1077218"/>
          </a:xfrm>
          <a:prstGeom prst="rect">
            <a:avLst/>
          </a:prstGeom>
          <a:noFill/>
        </p:spPr>
        <p:txBody>
          <a:bodyPr wrap="square" rtlCol="0">
            <a:spAutoFit/>
          </a:bodyPr>
          <a:lstStyle/>
          <a:p>
            <a:pPr lvl="0" algn="just" defTabSz="914400" eaLnBrk="0" fontAlgn="base" hangingPunct="0">
              <a:spcBef>
                <a:spcPct val="0"/>
              </a:spcBef>
              <a:spcAft>
                <a:spcPct val="0"/>
              </a:spcAft>
            </a:pPr>
            <a:r>
              <a:rPr lang="en-US" altLang="en-US" sz="3200" dirty="0">
                <a:solidFill>
                  <a:schemeClr val="bg1"/>
                </a:solidFill>
                <a:latin typeface="+mj-lt"/>
                <a:ea typeface="Times New Roman" panose="02020603050405020304" pitchFamily="18" charset="0"/>
                <a:cs typeface="Arial" panose="020B0604020202020204" pitchFamily="34" charset="0"/>
              </a:rPr>
              <a:t>NLT ~ </a:t>
            </a:r>
            <a:r>
              <a:rPr lang="en-US" altLang="en-US" sz="3200" dirty="0">
                <a:solidFill>
                  <a:srgbClr val="FFFF00"/>
                </a:solidFill>
                <a:latin typeface="+mj-lt"/>
                <a:ea typeface="Times New Roman" panose="02020603050405020304" pitchFamily="18" charset="0"/>
                <a:cs typeface="Arial" panose="020B0604020202020204" pitchFamily="34" charset="0"/>
              </a:rPr>
              <a:t>Obey the king since you vowed to God that you would.</a:t>
            </a:r>
            <a:endParaRPr lang="en-US" altLang="en-US" sz="4400" dirty="0">
              <a:solidFill>
                <a:srgbClr val="FFFF00"/>
              </a:solidFill>
              <a:latin typeface="+mj-lt"/>
              <a:cs typeface="Arial" panose="020B0604020202020204" pitchFamily="34" charset="0"/>
            </a:endParaRPr>
          </a:p>
        </p:txBody>
      </p:sp>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5072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289564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4" name="TextBox 3"/>
          <p:cNvSpPr txBox="1"/>
          <p:nvPr/>
        </p:nvSpPr>
        <p:spPr>
          <a:xfrm>
            <a:off x="484094" y="660827"/>
            <a:ext cx="8191180" cy="1077218"/>
          </a:xfrm>
          <a:prstGeom prst="rect">
            <a:avLst/>
          </a:prstGeom>
          <a:noFill/>
        </p:spPr>
        <p:txBody>
          <a:bodyPr wrap="square" rtlCol="0">
            <a:spAutoFit/>
          </a:bodyPr>
          <a:lstStyle/>
          <a:p>
            <a:r>
              <a:rPr lang="en-US" sz="3100" dirty="0">
                <a:solidFill>
                  <a:srgbClr val="FFFF00"/>
                </a:solidFill>
              </a:rPr>
              <a:t>Find</a:t>
            </a:r>
            <a:r>
              <a:rPr lang="en-US" sz="3100" dirty="0"/>
              <a:t> ~ </a:t>
            </a:r>
            <a:r>
              <a:rPr lang="en-US" sz="3100" b="1" i="1" dirty="0" err="1">
                <a:solidFill>
                  <a:srgbClr val="FFFF00"/>
                </a:solidFill>
                <a:latin typeface="Times New Roman" panose="02020603050405020304" pitchFamily="18" charset="0"/>
                <a:cs typeface="Times New Roman" panose="02020603050405020304" pitchFamily="18" charset="0"/>
              </a:rPr>
              <a:t>matsa</a:t>
            </a:r>
            <a:r>
              <a:rPr lang="en-US" sz="3100" b="1" i="1" dirty="0">
                <a:solidFill>
                  <a:srgbClr val="FFFF00"/>
                </a:solidFill>
                <a:latin typeface="Times New Roman" panose="02020603050405020304" pitchFamily="18" charset="0"/>
                <a:cs typeface="Times New Roman" panose="02020603050405020304" pitchFamily="18" charset="0"/>
              </a:rPr>
              <a:t>' </a:t>
            </a:r>
            <a:r>
              <a:rPr lang="en-US" sz="3100" dirty="0"/>
              <a:t>– 3x in verse (with the negative)</a:t>
            </a:r>
            <a:endParaRPr lang="en-US" sz="3100" dirty="0">
              <a:solidFill>
                <a:schemeClr val="bg1"/>
              </a:solidFill>
              <a:latin typeface="Arial Rounded MT Bold" panose="020F0704030504030204" pitchFamily="34" charset="0"/>
            </a:endParaRPr>
          </a:p>
        </p:txBody>
      </p:sp>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6" name="TextBox 5"/>
          <p:cNvSpPr txBox="1"/>
          <p:nvPr/>
        </p:nvSpPr>
        <p:spPr>
          <a:xfrm>
            <a:off x="711976" y="1659583"/>
            <a:ext cx="7962138" cy="1569660"/>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latin typeface="+mj-lt"/>
              </a:rPr>
              <a:t> </a:t>
            </a:r>
            <a:r>
              <a:rPr lang="en-US" sz="3100" dirty="0">
                <a:solidFill>
                  <a:srgbClr val="FFFF00"/>
                </a:solidFill>
                <a:latin typeface="+mj-lt"/>
              </a:rPr>
              <a:t>Will Durant ~ </a:t>
            </a:r>
            <a:r>
              <a:rPr lang="en-US" sz="3100" dirty="0">
                <a:latin typeface="+mj-lt"/>
              </a:rPr>
              <a:t>“Our knowledge is a receding mirage in an expanding desert of ignorance.”</a:t>
            </a:r>
            <a:endParaRPr lang="en-US" sz="3100" dirty="0">
              <a:solidFill>
                <a:schemeClr val="bg1"/>
              </a:solidFill>
              <a:latin typeface="+mj-lt"/>
            </a:endParaRPr>
          </a:p>
        </p:txBody>
      </p:sp>
      <p:sp>
        <p:nvSpPr>
          <p:cNvPr id="8" name="TextBox 7"/>
          <p:cNvSpPr txBox="1"/>
          <p:nvPr/>
        </p:nvSpPr>
        <p:spPr>
          <a:xfrm>
            <a:off x="710696" y="3133631"/>
            <a:ext cx="7962138" cy="2477601"/>
          </a:xfrm>
          <a:prstGeom prst="rect">
            <a:avLst/>
          </a:prstGeom>
          <a:noFill/>
        </p:spPr>
        <p:txBody>
          <a:bodyPr wrap="square" rtlCol="0">
            <a:spAutoFit/>
          </a:bodyPr>
          <a:lstStyle/>
          <a:p>
            <a:pPr marL="285750" indent="-285750">
              <a:buFont typeface="Arial" panose="020B0604020202020204" pitchFamily="34" charset="0"/>
              <a:buChar char="•"/>
            </a:pPr>
            <a:r>
              <a:rPr lang="en-US" sz="3100" dirty="0">
                <a:solidFill>
                  <a:schemeClr val="bg1"/>
                </a:solidFill>
                <a:latin typeface="+mj-lt"/>
              </a:rPr>
              <a:t> </a:t>
            </a:r>
            <a:r>
              <a:rPr lang="en-US" sz="3100" dirty="0"/>
              <a:t>Deut. 29:29 ~ </a:t>
            </a:r>
            <a:r>
              <a:rPr lang="en-US" sz="3100" dirty="0">
                <a:solidFill>
                  <a:srgbClr val="FFFF00"/>
                </a:solidFill>
              </a:rPr>
              <a:t>the secret </a:t>
            </a:r>
            <a:r>
              <a:rPr lang="en-US" sz="3100" i="1" dirty="0">
                <a:solidFill>
                  <a:srgbClr val="FFFF00"/>
                </a:solidFill>
              </a:rPr>
              <a:t>things belong</a:t>
            </a:r>
            <a:r>
              <a:rPr lang="en-US" sz="3100" dirty="0">
                <a:solidFill>
                  <a:srgbClr val="FFFF00"/>
                </a:solidFill>
              </a:rPr>
              <a:t> unto the Lord our God but those </a:t>
            </a:r>
            <a:r>
              <a:rPr lang="en-US" sz="3100" i="1" dirty="0">
                <a:solidFill>
                  <a:srgbClr val="FFFF00"/>
                </a:solidFill>
              </a:rPr>
              <a:t>things which are</a:t>
            </a:r>
            <a:r>
              <a:rPr lang="en-US" sz="3100" dirty="0">
                <a:solidFill>
                  <a:srgbClr val="FFFF00"/>
                </a:solidFill>
              </a:rPr>
              <a:t> revealed </a:t>
            </a:r>
            <a:r>
              <a:rPr lang="en-US" sz="3100" i="1" dirty="0">
                <a:solidFill>
                  <a:srgbClr val="FFFF00"/>
                </a:solidFill>
              </a:rPr>
              <a:t>belong</a:t>
            </a:r>
            <a:r>
              <a:rPr lang="en-US" sz="3100" dirty="0">
                <a:solidFill>
                  <a:srgbClr val="FFFF00"/>
                </a:solidFill>
              </a:rPr>
              <a:t> to us and to our children forever, that we may do all the words of the law.</a:t>
            </a:r>
          </a:p>
        </p:txBody>
      </p:sp>
    </p:spTree>
    <p:extLst>
      <p:ext uri="{BB962C8B-B14F-4D97-AF65-F5344CB8AC3E}">
        <p14:creationId xmlns:p14="http://schemas.microsoft.com/office/powerpoint/2010/main" val="4924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4" name="TextBox 3"/>
          <p:cNvSpPr txBox="1"/>
          <p:nvPr/>
        </p:nvSpPr>
        <p:spPr>
          <a:xfrm>
            <a:off x="484094" y="660827"/>
            <a:ext cx="8191180" cy="5016758"/>
          </a:xfrm>
          <a:prstGeom prst="rect">
            <a:avLst/>
          </a:prstGeom>
          <a:noFill/>
        </p:spPr>
        <p:txBody>
          <a:bodyPr wrap="square" rtlCol="0">
            <a:spAutoFit/>
          </a:bodyPr>
          <a:lstStyle/>
          <a:p>
            <a:r>
              <a:rPr lang="en-US" sz="3200" dirty="0">
                <a:solidFill>
                  <a:srgbClr val="FFFF00"/>
                </a:solidFill>
              </a:rPr>
              <a:t>Blasé Pascal ~ </a:t>
            </a:r>
            <a:r>
              <a:rPr lang="en-US" sz="3200" dirty="0"/>
              <a:t>“If there were no obscurity, man would not feel his corruption; if there were no light, man could not hope for a cure. Thus it is not only right but useful for us that God should be partly concealed and partly revealed, since it is equally dangerous for man to know God without knowing his own wretchedness as to know his wretchedness without knowing God.”</a:t>
            </a:r>
            <a:endParaRPr lang="en-US" sz="4400" dirty="0">
              <a:solidFill>
                <a:schemeClr val="bg1"/>
              </a:solidFill>
              <a:latin typeface="Arial Rounded MT Bold" panose="020F0704030504030204" pitchFamily="34" charset="0"/>
            </a:endParaRPr>
          </a:p>
        </p:txBody>
      </p:sp>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Tree>
    <p:extLst>
      <p:ext uri="{BB962C8B-B14F-4D97-AF65-F5344CB8AC3E}">
        <p14:creationId xmlns:p14="http://schemas.microsoft.com/office/powerpoint/2010/main" val="321174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12" name="TextBox 11"/>
          <p:cNvSpPr txBox="1"/>
          <p:nvPr/>
        </p:nvSpPr>
        <p:spPr>
          <a:xfrm>
            <a:off x="1539406" y="6139543"/>
            <a:ext cx="4812690" cy="523220"/>
          </a:xfrm>
          <a:prstGeom prst="rect">
            <a:avLst/>
          </a:prstGeom>
          <a: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6"/>
                  <a:stretch>
                    <a:fillRect/>
                  </a:stretch>
                </a:blipFill>
                <a:latin typeface="Cry Uncial" pitchFamily="2" charset="0"/>
              </a:rPr>
              <a:t>Ecclesiastes 08-10</a:t>
            </a:r>
          </a:p>
        </p:txBody>
      </p:sp>
    </p:spTree>
    <p:extLst>
      <p:ext uri="{BB962C8B-B14F-4D97-AF65-F5344CB8AC3E}">
        <p14:creationId xmlns:p14="http://schemas.microsoft.com/office/powerpoint/2010/main" val="7810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5000" contrast="200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27516" y="5553761"/>
            <a:ext cx="990751" cy="1254115"/>
          </a:xfrm>
          <a:prstGeom prst="rect">
            <a:avLst/>
          </a:prstGeom>
          <a:effectLst>
            <a:glow rad="101600">
              <a:srgbClr val="858151"/>
            </a:glow>
          </a:effectLst>
        </p:spPr>
      </p:pic>
      <p:sp>
        <p:nvSpPr>
          <p:cNvPr id="4" name="TextBox 3"/>
          <p:cNvSpPr txBox="1"/>
          <p:nvPr/>
        </p:nvSpPr>
        <p:spPr>
          <a:xfrm>
            <a:off x="484094" y="660827"/>
            <a:ext cx="8191180" cy="156966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bg1"/>
                </a:solidFill>
                <a:latin typeface="+mj-lt"/>
                <a:ea typeface="Times New Roman" panose="02020603050405020304" pitchFamily="18" charset="0"/>
                <a:cs typeface="Arial" panose="020B0604020202020204" pitchFamily="34" charset="0"/>
              </a:rPr>
              <a:t>John 9:4 ~ </a:t>
            </a:r>
            <a:r>
              <a:rPr lang="en-US" altLang="en-US" sz="3200" dirty="0">
                <a:solidFill>
                  <a:srgbClr val="FFFF00"/>
                </a:solidFill>
                <a:latin typeface="+mj-lt"/>
                <a:ea typeface="Times New Roman" panose="02020603050405020304" pitchFamily="18" charset="0"/>
                <a:cs typeface="Arial" panose="020B0604020202020204" pitchFamily="34" charset="0"/>
              </a:rPr>
              <a:t>I must work the works of Him who sent Me while it is day; </a:t>
            </a:r>
            <a:r>
              <a:rPr lang="en-US" altLang="en-US" sz="3200" i="1" dirty="0">
                <a:solidFill>
                  <a:srgbClr val="FFFF00"/>
                </a:solidFill>
                <a:latin typeface="+mj-lt"/>
                <a:ea typeface="Times New Roman" panose="02020603050405020304" pitchFamily="18" charset="0"/>
                <a:cs typeface="Arial" panose="020B0604020202020204" pitchFamily="34" charset="0"/>
              </a:rPr>
              <a:t>the</a:t>
            </a:r>
            <a:r>
              <a:rPr lang="en-US" altLang="en-US" sz="3200" dirty="0">
                <a:solidFill>
                  <a:srgbClr val="FFFF00"/>
                </a:solidFill>
                <a:latin typeface="+mj-lt"/>
                <a:ea typeface="Times New Roman" panose="02020603050405020304" pitchFamily="18" charset="0"/>
                <a:cs typeface="Arial" panose="020B0604020202020204" pitchFamily="34" charset="0"/>
              </a:rPr>
              <a:t> night is coming when no one can work. </a:t>
            </a:r>
            <a:endParaRPr lang="en-US" altLang="en-US" sz="4400" dirty="0">
              <a:solidFill>
                <a:srgbClr val="FFFF00"/>
              </a:solidFill>
              <a:latin typeface="+mj-lt"/>
            </a:endParaRPr>
          </a:p>
        </p:txBody>
      </p:sp>
      <p:sp>
        <p:nvSpPr>
          <p:cNvPr id="5" name="TextBox 4"/>
          <p:cNvSpPr txBox="1"/>
          <p:nvPr/>
        </p:nvSpPr>
        <p:spPr>
          <a:xfrm>
            <a:off x="1539406" y="6139543"/>
            <a:ext cx="4812690" cy="523220"/>
          </a:xfrm>
          <a:prstGeom prst="rect">
            <a:avLst/>
          </a:pr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a:blipFill>
        </p:spPr>
        <p:txBody>
          <a:bodyPr wrap="square" rtlCol="0">
            <a:spAutoFit/>
          </a:bodyPr>
          <a:lstStyle/>
          <a:p>
            <a:pPr algn="ctr"/>
            <a:r>
              <a:rPr lang="en-US" sz="2800" dirty="0">
                <a:blipFill>
                  <a:blip r:embed="rId7"/>
                  <a:stretch>
                    <a:fillRect/>
                  </a:stretch>
                </a:blipFill>
                <a:latin typeface="Cry Uncial" pitchFamily="2" charset="0"/>
              </a:rPr>
              <a:t>Ecclesiastes 08-10</a:t>
            </a:r>
          </a:p>
        </p:txBody>
      </p:sp>
      <p:sp>
        <p:nvSpPr>
          <p:cNvPr id="3"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28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Ecclesiast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cclesiastes">
      <a:majorFont>
        <a:latin typeface="Arial Rounded MT Bold"/>
        <a:ea typeface=""/>
        <a:cs typeface=""/>
      </a:majorFont>
      <a:minorFont>
        <a:latin typeface="Arial Rounded MT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Arial Rounded MT Bold" panose="020F0704030504030204" pitchFamily="34" charset="0"/>
          </a:defRPr>
        </a:defPPr>
      </a:lstStyle>
    </a:txDef>
  </a:objectDefaults>
  <a:extraClrSchemeLst/>
  <a:extLst>
    <a:ext uri="{05A4C25C-085E-4340-85A3-A5531E510DB2}">
      <thm15:themeFamily xmlns:thm15="http://schemas.microsoft.com/office/thememl/2012/main" name="Presentation2" id="{E998C017-E0A4-4E33-8B23-1277AD7A9081}" vid="{7BD20B4A-3A43-4906-BB2B-B8398A421344}"/>
    </a:ext>
  </a:extLst>
</a:theme>
</file>

<file path=docProps/app.xml><?xml version="1.0" encoding="utf-8"?>
<Properties xmlns="http://schemas.openxmlformats.org/officeDocument/2006/extended-properties" xmlns:vt="http://schemas.openxmlformats.org/officeDocument/2006/docPropsVTypes">
  <Template>Ecclesiastes</Template>
  <TotalTime>553</TotalTime>
  <Words>531</Words>
  <Application>Microsoft Office PowerPoint</Application>
  <PresentationFormat>On-screen Show (4:3)</PresentationFormat>
  <Paragraphs>51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Cry Uncial</vt:lpstr>
      <vt:lpstr>Times New Roman</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14</cp:revision>
  <dcterms:created xsi:type="dcterms:W3CDTF">2016-05-02T19:56:55Z</dcterms:created>
  <dcterms:modified xsi:type="dcterms:W3CDTF">2016-05-04T22:47:45Z</dcterms:modified>
</cp:coreProperties>
</file>