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6" r:id="rId21"/>
    <p:sldId id="287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29"/>
    </p:embeddedFont>
    <p:embeddedFont>
      <p:font typeface="Cry Uncial" pitchFamily="2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605D3A"/>
    <a:srgbClr val="858151"/>
    <a:srgbClr val="969200"/>
    <a:srgbClr val="C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0" d="100"/>
          <a:sy n="70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59F8-026C-402A-BDBC-D18122B3E9A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380975" y="4049488"/>
            <a:ext cx="3411658" cy="1323439"/>
          </a:xfrm>
          <a:prstGeom prst="rect">
            <a:avLst/>
          </a:prstGeom>
          <a:solidFill>
            <a:srgbClr val="605D3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cap="all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A free CD of this message will be available following the service</a:t>
            </a:r>
          </a:p>
        </p:txBody>
      </p:sp>
      <p:sp>
        <p:nvSpPr>
          <p:cNvPr id="8" name="Flowchart: Stored Data 7"/>
          <p:cNvSpPr/>
          <p:nvPr/>
        </p:nvSpPr>
        <p:spPr>
          <a:xfrm rot="5400000">
            <a:off x="1352975" y="3177195"/>
            <a:ext cx="1295790" cy="269974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74 w 10007"/>
              <a:gd name="connsiteY0" fmla="*/ 0 h 10047"/>
              <a:gd name="connsiteX1" fmla="*/ 10007 w 10007"/>
              <a:gd name="connsiteY1" fmla="*/ 0 h 10047"/>
              <a:gd name="connsiteX2" fmla="*/ 8340 w 10007"/>
              <a:gd name="connsiteY2" fmla="*/ 5000 h 10047"/>
              <a:gd name="connsiteX3" fmla="*/ 10007 w 10007"/>
              <a:gd name="connsiteY3" fmla="*/ 10000 h 10047"/>
              <a:gd name="connsiteX4" fmla="*/ 2248 w 10007"/>
              <a:gd name="connsiteY4" fmla="*/ 10047 h 10047"/>
              <a:gd name="connsiteX5" fmla="*/ 7 w 10007"/>
              <a:gd name="connsiteY5" fmla="*/ 5000 h 10047"/>
              <a:gd name="connsiteX6" fmla="*/ 1674 w 10007"/>
              <a:gd name="connsiteY6" fmla="*/ 0 h 10047"/>
              <a:gd name="connsiteX0" fmla="*/ 2273 w 10001"/>
              <a:gd name="connsiteY0" fmla="*/ 0 h 10047"/>
              <a:gd name="connsiteX1" fmla="*/ 10001 w 10001"/>
              <a:gd name="connsiteY1" fmla="*/ 0 h 10047"/>
              <a:gd name="connsiteX2" fmla="*/ 8334 w 10001"/>
              <a:gd name="connsiteY2" fmla="*/ 5000 h 10047"/>
              <a:gd name="connsiteX3" fmla="*/ 10001 w 10001"/>
              <a:gd name="connsiteY3" fmla="*/ 10000 h 10047"/>
              <a:gd name="connsiteX4" fmla="*/ 2242 w 10001"/>
              <a:gd name="connsiteY4" fmla="*/ 10047 h 10047"/>
              <a:gd name="connsiteX5" fmla="*/ 1 w 10001"/>
              <a:gd name="connsiteY5" fmla="*/ 5000 h 10047"/>
              <a:gd name="connsiteX6" fmla="*/ 2273 w 10001"/>
              <a:gd name="connsiteY6" fmla="*/ 0 h 10047"/>
              <a:gd name="connsiteX0" fmla="*/ 1923 w 10001"/>
              <a:gd name="connsiteY0" fmla="*/ 0 h 10063"/>
              <a:gd name="connsiteX1" fmla="*/ 10001 w 10001"/>
              <a:gd name="connsiteY1" fmla="*/ 16 h 10063"/>
              <a:gd name="connsiteX2" fmla="*/ 8334 w 10001"/>
              <a:gd name="connsiteY2" fmla="*/ 5016 h 10063"/>
              <a:gd name="connsiteX3" fmla="*/ 10001 w 10001"/>
              <a:gd name="connsiteY3" fmla="*/ 10016 h 10063"/>
              <a:gd name="connsiteX4" fmla="*/ 2242 w 10001"/>
              <a:gd name="connsiteY4" fmla="*/ 10063 h 10063"/>
              <a:gd name="connsiteX5" fmla="*/ 1 w 10001"/>
              <a:gd name="connsiteY5" fmla="*/ 5016 h 10063"/>
              <a:gd name="connsiteX6" fmla="*/ 1923 w 10001"/>
              <a:gd name="connsiteY6" fmla="*/ 0 h 10063"/>
              <a:gd name="connsiteX0" fmla="*/ 1767 w 10004"/>
              <a:gd name="connsiteY0" fmla="*/ 0 h 10110"/>
              <a:gd name="connsiteX1" fmla="*/ 10004 w 10004"/>
              <a:gd name="connsiteY1" fmla="*/ 63 h 10110"/>
              <a:gd name="connsiteX2" fmla="*/ 8337 w 10004"/>
              <a:gd name="connsiteY2" fmla="*/ 5063 h 10110"/>
              <a:gd name="connsiteX3" fmla="*/ 10004 w 10004"/>
              <a:gd name="connsiteY3" fmla="*/ 10063 h 10110"/>
              <a:gd name="connsiteX4" fmla="*/ 2245 w 10004"/>
              <a:gd name="connsiteY4" fmla="*/ 10110 h 10110"/>
              <a:gd name="connsiteX5" fmla="*/ 4 w 10004"/>
              <a:gd name="connsiteY5" fmla="*/ 5063 h 10110"/>
              <a:gd name="connsiteX6" fmla="*/ 1767 w 10004"/>
              <a:gd name="connsiteY6" fmla="*/ 0 h 10110"/>
              <a:gd name="connsiteX0" fmla="*/ 1767 w 10004"/>
              <a:gd name="connsiteY0" fmla="*/ 0 h 10110"/>
              <a:gd name="connsiteX1" fmla="*/ 10004 w 10004"/>
              <a:gd name="connsiteY1" fmla="*/ 63 h 10110"/>
              <a:gd name="connsiteX2" fmla="*/ 8337 w 10004"/>
              <a:gd name="connsiteY2" fmla="*/ 5063 h 10110"/>
              <a:gd name="connsiteX3" fmla="*/ 10004 w 10004"/>
              <a:gd name="connsiteY3" fmla="*/ 10063 h 10110"/>
              <a:gd name="connsiteX4" fmla="*/ 2213 w 10004"/>
              <a:gd name="connsiteY4" fmla="*/ 10110 h 10110"/>
              <a:gd name="connsiteX5" fmla="*/ 4 w 10004"/>
              <a:gd name="connsiteY5" fmla="*/ 5063 h 10110"/>
              <a:gd name="connsiteX6" fmla="*/ 1767 w 10004"/>
              <a:gd name="connsiteY6" fmla="*/ 0 h 10110"/>
              <a:gd name="connsiteX0" fmla="*/ 1765 w 10002"/>
              <a:gd name="connsiteY0" fmla="*/ 0 h 10110"/>
              <a:gd name="connsiteX1" fmla="*/ 10002 w 10002"/>
              <a:gd name="connsiteY1" fmla="*/ 63 h 10110"/>
              <a:gd name="connsiteX2" fmla="*/ 8335 w 10002"/>
              <a:gd name="connsiteY2" fmla="*/ 5063 h 10110"/>
              <a:gd name="connsiteX3" fmla="*/ 10002 w 10002"/>
              <a:gd name="connsiteY3" fmla="*/ 10063 h 10110"/>
              <a:gd name="connsiteX4" fmla="*/ 2052 w 10002"/>
              <a:gd name="connsiteY4" fmla="*/ 10110 h 10110"/>
              <a:gd name="connsiteX5" fmla="*/ 2 w 10002"/>
              <a:gd name="connsiteY5" fmla="*/ 5063 h 10110"/>
              <a:gd name="connsiteX6" fmla="*/ 1765 w 10002"/>
              <a:gd name="connsiteY6" fmla="*/ 0 h 10110"/>
              <a:gd name="connsiteX0" fmla="*/ 1607 w 9844"/>
              <a:gd name="connsiteY0" fmla="*/ 0 h 10110"/>
              <a:gd name="connsiteX1" fmla="*/ 9844 w 9844"/>
              <a:gd name="connsiteY1" fmla="*/ 63 h 10110"/>
              <a:gd name="connsiteX2" fmla="*/ 8177 w 9844"/>
              <a:gd name="connsiteY2" fmla="*/ 5063 h 10110"/>
              <a:gd name="connsiteX3" fmla="*/ 9844 w 9844"/>
              <a:gd name="connsiteY3" fmla="*/ 10063 h 10110"/>
              <a:gd name="connsiteX4" fmla="*/ 1894 w 9844"/>
              <a:gd name="connsiteY4" fmla="*/ 10110 h 10110"/>
              <a:gd name="connsiteX5" fmla="*/ 3 w 9844"/>
              <a:gd name="connsiteY5" fmla="*/ 5063 h 10110"/>
              <a:gd name="connsiteX6" fmla="*/ 1607 w 9844"/>
              <a:gd name="connsiteY6" fmla="*/ 0 h 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4" h="10110">
                <a:moveTo>
                  <a:pt x="1607" y="0"/>
                </a:moveTo>
                <a:lnTo>
                  <a:pt x="9844" y="63"/>
                </a:lnTo>
                <a:cubicBezTo>
                  <a:pt x="8923" y="63"/>
                  <a:pt x="8177" y="2302"/>
                  <a:pt x="8177" y="5063"/>
                </a:cubicBezTo>
                <a:cubicBezTo>
                  <a:pt x="8177" y="7824"/>
                  <a:pt x="8923" y="10063"/>
                  <a:pt x="9844" y="10063"/>
                </a:cubicBezTo>
                <a:lnTo>
                  <a:pt x="1894" y="10110"/>
                </a:lnTo>
                <a:cubicBezTo>
                  <a:pt x="973" y="10110"/>
                  <a:pt x="51" y="6748"/>
                  <a:pt x="3" y="5063"/>
                </a:cubicBezTo>
                <a:cubicBezTo>
                  <a:pt x="-45" y="3378"/>
                  <a:pt x="686" y="0"/>
                  <a:pt x="160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7000" dist="190500" dir="2400000" algn="tl" rotWithShape="0">
              <a:srgbClr val="605D3A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6" name="Wave 5"/>
          <p:cNvSpPr/>
          <p:nvPr/>
        </p:nvSpPr>
        <p:spPr>
          <a:xfrm>
            <a:off x="362309" y="2149193"/>
            <a:ext cx="8333117" cy="2018581"/>
          </a:xfrm>
          <a:prstGeom prst="wav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27000" dist="190500" dir="2400000" algn="tl" rotWithShape="0">
              <a:srgbClr val="605D3A">
                <a:alpha val="50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  <a:contourClr>
              <a:schemeClr val="accent4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7610" y="2475931"/>
            <a:ext cx="8189342" cy="1266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86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ry Uncial" pitchFamily="2" charset="0"/>
              </a:rPr>
              <a:t>ECCLESIASTES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628" y="4131086"/>
            <a:ext cx="2492990" cy="79854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9121"/>
              </a:avLst>
            </a:prstTxWarp>
            <a:spAutoFit/>
          </a:bodyPr>
          <a:lstStyle/>
          <a:p>
            <a:pPr algn="ctr"/>
            <a:r>
              <a:rPr lang="en-US" sz="6000" b="1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6000" b="1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ry Uncial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575" y="127420"/>
            <a:ext cx="385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05D3A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ry Uncial" pitchFamily="2" charset="0"/>
              </a:rPr>
              <a:t>To everything thing there is a season</a:t>
            </a:r>
          </a:p>
          <a:p>
            <a:r>
              <a:rPr lang="en-US" sz="2400" dirty="0">
                <a:solidFill>
                  <a:srgbClr val="605D3A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ry Uncial" pitchFamily="2" charset="0"/>
              </a:rPr>
              <a:t>A time for every purpose under heaven</a:t>
            </a:r>
          </a:p>
        </p:txBody>
      </p:sp>
      <p:pic>
        <p:nvPicPr>
          <p:cNvPr id="25" name="Picture 24" descr="scarica il CD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1" y="3989709"/>
            <a:ext cx="1221416" cy="1218903"/>
          </a:xfrm>
          <a:prstGeom prst="rect">
            <a:avLst/>
          </a:prstGeom>
          <a:effectLst>
            <a:outerShdw blurRad="50800" dist="1270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627368" y="5576813"/>
            <a:ext cx="3910669" cy="1015663"/>
          </a:xfrm>
          <a:prstGeom prst="rect">
            <a:avLst/>
          </a:prstGeom>
          <a:solidFill>
            <a:srgbClr val="605D3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cap="all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IT WILL ALSO be available LATER THIS WEEK</a:t>
            </a:r>
          </a:p>
          <a:p>
            <a:pPr algn="r"/>
            <a:r>
              <a:rPr lang="en-US" sz="2000" cap="all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VIA cALVARYOKC.CO</a:t>
            </a:r>
            <a:endParaRPr lang="en-US" sz="2000" dirty="0">
              <a:ln w="3175">
                <a:solidFill>
                  <a:sysClr val="windowText" lastClr="000000"/>
                </a:solidFill>
              </a:ln>
              <a:latin typeface="Cry Uncial" pitchFamily="2" charset="0"/>
            </a:endParaRPr>
          </a:p>
        </p:txBody>
      </p:sp>
      <p:pic>
        <p:nvPicPr>
          <p:cNvPr id="14" name="Picture 13" descr="File:Oxygen480-devices-audio-headphones.sv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4261">
            <a:off x="3345578" y="5003365"/>
            <a:ext cx="1392786" cy="1392786"/>
          </a:xfrm>
          <a:prstGeom prst="rect">
            <a:avLst/>
          </a:prstGeom>
          <a:effectLst>
            <a:outerShdw blurRad="50800" dist="127000" dir="10800000" algn="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0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For it comes </a:t>
            </a:r>
            <a:r>
              <a:rPr lang="en-US" sz="3200" dirty="0"/>
              <a:t>~ KJV, </a:t>
            </a:r>
            <a:r>
              <a:rPr lang="en-US" sz="3200" dirty="0">
                <a:solidFill>
                  <a:srgbClr val="FFFF00"/>
                </a:solidFill>
              </a:rPr>
              <a:t>for he cometh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Soul</a:t>
            </a:r>
            <a:r>
              <a:rPr lang="en-US" sz="3200" dirty="0"/>
              <a:t> ~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nephesh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– KJV, NIV, NASB, </a:t>
            </a:r>
            <a:r>
              <a:rPr lang="en-US" sz="3200" dirty="0">
                <a:solidFill>
                  <a:srgbClr val="FFFF00"/>
                </a:solidFill>
              </a:rPr>
              <a:t>appetite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C. S. Lewis ~ </a:t>
            </a:r>
            <a:r>
              <a:rPr lang="en-US" sz="3200" dirty="0"/>
              <a:t>“To argue with God is to argue with the power that makes it possible to argue at all.”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30:8b-9 ~ </a:t>
            </a:r>
            <a:r>
              <a:rPr lang="en-US" sz="3200" baseline="30000" dirty="0"/>
              <a:t>8b</a:t>
            </a:r>
            <a:r>
              <a:rPr lang="en-US" sz="3200" i="1" baseline="300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Give me neither poverty nor riches—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Feed me with the food allotted to me; </a:t>
            </a:r>
          </a:p>
          <a:p>
            <a:r>
              <a:rPr lang="en-US" sz="3200" baseline="30000" dirty="0"/>
              <a:t>9  </a:t>
            </a:r>
            <a:r>
              <a:rPr lang="en-US" sz="3200" dirty="0">
                <a:solidFill>
                  <a:srgbClr val="FFFF00"/>
                </a:solidFill>
              </a:rPr>
              <a:t>Lest I be full and deny </a:t>
            </a:r>
            <a:r>
              <a:rPr lang="en-US" sz="3200" i="1" dirty="0">
                <a:solidFill>
                  <a:srgbClr val="FFFF00"/>
                </a:solidFill>
              </a:rPr>
              <a:t>You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say, “Who </a:t>
            </a:r>
            <a:r>
              <a:rPr lang="en-US" sz="3200" i="1" dirty="0">
                <a:solidFill>
                  <a:srgbClr val="FFFF00"/>
                </a:solidFill>
              </a:rPr>
              <a:t>is</a:t>
            </a:r>
            <a:r>
              <a:rPr lang="en-US" sz="3200" dirty="0">
                <a:solidFill>
                  <a:srgbClr val="FFFF00"/>
                </a:solidFill>
              </a:rPr>
              <a:t> the </a:t>
            </a:r>
            <a:r>
              <a:rPr lang="en-US" sz="3200" cap="small" dirty="0">
                <a:solidFill>
                  <a:srgbClr val="FFFF00"/>
                </a:solidFill>
              </a:rPr>
              <a:t>Lord</a:t>
            </a:r>
            <a:r>
              <a:rPr lang="en-US" sz="3200" dirty="0">
                <a:solidFill>
                  <a:srgbClr val="FFFF00"/>
                </a:solidFill>
              </a:rPr>
              <a:t>?”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Or lest I be poor and steal,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profane the name of my God.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Name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shēm</a:t>
            </a:r>
            <a:r>
              <a:rPr lang="en-US" sz="3200" dirty="0"/>
              <a:t>; </a:t>
            </a:r>
            <a:r>
              <a:rPr lang="en-US" sz="3200" dirty="0">
                <a:solidFill>
                  <a:srgbClr val="FFFF00"/>
                </a:solidFill>
              </a:rPr>
              <a:t>ointment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shēmen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28:9 ~ </a:t>
            </a:r>
            <a:r>
              <a:rPr lang="en-US" sz="3200" dirty="0">
                <a:solidFill>
                  <a:srgbClr val="FFFF00"/>
                </a:solidFill>
              </a:rPr>
              <a:t>One who turns away his ear from hearing the law,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Even his prayer is an abomination.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NLT ~ </a:t>
            </a:r>
            <a:r>
              <a:rPr lang="en-US" sz="3200" dirty="0">
                <a:solidFill>
                  <a:srgbClr val="FFFF00"/>
                </a:solidFill>
              </a:rPr>
              <a:t>Better to spend your time at funerals than at parties.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After all, everyone </a:t>
            </a:r>
            <a:r>
              <a:rPr lang="en-US" sz="3200" dirty="0" smtClean="0">
                <a:solidFill>
                  <a:srgbClr val="FFFF00"/>
                </a:solidFill>
              </a:rPr>
              <a:t>dies —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366" y="2164379"/>
            <a:ext cx="8191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Psalm 39:4 (a Psalm of David) ~ </a:t>
            </a:r>
            <a:r>
              <a:rPr lang="en-US" sz="3200" dirty="0">
                <a:solidFill>
                  <a:srgbClr val="FFFF00"/>
                </a:solidFill>
              </a:rPr>
              <a:t>LORD, make me to know my end,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what is the measure of my days,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That I may know how frail I am.</a:t>
            </a:r>
          </a:p>
        </p:txBody>
      </p:sp>
    </p:spTree>
    <p:extLst>
      <p:ext uri="{BB962C8B-B14F-4D97-AF65-F5344CB8AC3E}">
        <p14:creationId xmlns:p14="http://schemas.microsoft.com/office/powerpoint/2010/main" val="6897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Vanity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hebel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– </a:t>
            </a:r>
            <a:r>
              <a:rPr lang="en-US" sz="3200" i="1" dirty="0"/>
              <a:t>vapor</a:t>
            </a:r>
            <a:r>
              <a:rPr lang="en-US" sz="3200" dirty="0"/>
              <a:t>; better, </a:t>
            </a:r>
            <a:r>
              <a:rPr lang="en-US" sz="3200" i="1" dirty="0"/>
              <a:t>fleeting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Destroy</a:t>
            </a:r>
            <a:r>
              <a:rPr lang="en-US" sz="3200" dirty="0"/>
              <a:t> ~ better, </a:t>
            </a:r>
            <a:r>
              <a:rPr lang="en-US" sz="3200" i="1" dirty="0"/>
              <a:t>devastate</a:t>
            </a:r>
            <a:r>
              <a:rPr lang="en-US" sz="3200" dirty="0"/>
              <a:t>, or </a:t>
            </a:r>
            <a:r>
              <a:rPr lang="en-US" sz="3200" i="1" dirty="0"/>
              <a:t>astonish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C. H. Spurgeon (</a:t>
            </a:r>
            <a:r>
              <a:rPr lang="en-US" sz="3200" i="1" dirty="0">
                <a:solidFill>
                  <a:srgbClr val="FFFF00"/>
                </a:solidFill>
              </a:rPr>
              <a:t>Lectures To My Students</a:t>
            </a:r>
            <a:r>
              <a:rPr lang="en-US" sz="3200" dirty="0">
                <a:solidFill>
                  <a:srgbClr val="FFFF00"/>
                </a:solidFill>
              </a:rPr>
              <a:t>) ~ </a:t>
            </a:r>
            <a:r>
              <a:rPr lang="en-US" sz="3200" dirty="0"/>
              <a:t>“You cannot stop people's tongues and therefore the best thing to do is to stop your own ears and never mind what is spoken. There is a world of idle chitchat abroad, and he who takes note of it will have enough of it.”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David </a:t>
            </a:r>
            <a:r>
              <a:rPr lang="en-US" sz="3200" dirty="0" err="1">
                <a:solidFill>
                  <a:srgbClr val="FFFF00"/>
                </a:solidFill>
              </a:rPr>
              <a:t>Guzik</a:t>
            </a:r>
            <a:r>
              <a:rPr lang="en-US" sz="3200" dirty="0">
                <a:solidFill>
                  <a:srgbClr val="FFFF00"/>
                </a:solidFill>
              </a:rPr>
              <a:t> ~ </a:t>
            </a:r>
            <a:r>
              <a:rPr lang="en-US" sz="3200" dirty="0"/>
              <a:t>“The priests of Baal prayed hard and long on Mount Carmel; Elijah prayed short and sweet, and full of faith to the living God. God heard and beautifully answered Elijah’s prayer.”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Messenger</a:t>
            </a:r>
            <a:r>
              <a:rPr lang="en-US" sz="3200" dirty="0"/>
              <a:t> -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malak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- usually translated </a:t>
            </a:r>
            <a:r>
              <a:rPr lang="en-US" sz="3200" i="1" dirty="0"/>
              <a:t>angel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John Bunyan ~ </a:t>
            </a:r>
            <a:r>
              <a:rPr lang="en-US" sz="3200" dirty="0"/>
              <a:t>“In prayer, it is better to have a heart without words, than words without a heart.”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7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</a:t>
            </a:r>
            <a:r>
              <a:rPr lang="en-US" sz="2800" dirty="0" smtClean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05-07</a:t>
            </a:r>
            <a:endParaRPr lang="en-US" sz="2800" dirty="0">
              <a:blipFill>
                <a:blip r:embed="rId6"/>
                <a:stretch>
                  <a:fillRect/>
                </a:stretch>
              </a:blipFill>
              <a:latin typeface="Cry Unc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clesiast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cclesiaste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anose="020F07040305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2" id="{E998C017-E0A4-4E33-8B23-1277AD7A9081}" vid="{7BD20B4A-3A43-4906-BB2B-B8398A4213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Ecclesiastes</Template>
  <TotalTime>1107</TotalTime>
  <Words>421</Words>
  <Application>Microsoft Office PowerPoint</Application>
  <PresentationFormat>On-screen Show (4:3)</PresentationFormat>
  <Paragraphs>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Cry Uncial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25</cp:revision>
  <dcterms:created xsi:type="dcterms:W3CDTF">2016-04-19T17:19:14Z</dcterms:created>
  <dcterms:modified xsi:type="dcterms:W3CDTF">2016-04-27T20:42:34Z</dcterms:modified>
</cp:coreProperties>
</file>