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8" r:id="rId4"/>
    <p:sldId id="263" r:id="rId5"/>
    <p:sldId id="264" r:id="rId6"/>
    <p:sldId id="265" r:id="rId7"/>
    <p:sldId id="266" r:id="rId8"/>
    <p:sldId id="267" r:id="rId9"/>
    <p:sldId id="268" r:id="rId10"/>
    <p:sldId id="269" r:id="rId11"/>
    <p:sldId id="270" r:id="rId12"/>
    <p:sldId id="271" r:id="rId13"/>
    <p:sldId id="272" r:id="rId14"/>
    <p:sldId id="257" r:id="rId15"/>
    <p:sldId id="275" r:id="rId16"/>
    <p:sldId id="260" r:id="rId17"/>
    <p:sldId id="273" r:id="rId18"/>
    <p:sldId id="274" r:id="rId19"/>
    <p:sldId id="276" r:id="rId20"/>
    <p:sldId id="277" r:id="rId21"/>
    <p:sldId id="278" r:id="rId22"/>
    <p:sldId id="279" r:id="rId23"/>
  </p:sldIdLst>
  <p:sldSz cx="9144000" cy="6858000" type="screen4x3"/>
  <p:notesSz cx="6858000" cy="9144000"/>
  <p:embeddedFontLst>
    <p:embeddedFont>
      <p:font typeface="Algerian" panose="04020705040A02060702" pitchFamily="82" charset="0"/>
      <p:regular r:id="rId24"/>
    </p:embeddedFont>
    <p:embeddedFont>
      <p:font typeface="Wingdings 2" panose="05020102010507070707" pitchFamily="18" charset="2"/>
      <p:regular r:id="rId25"/>
    </p:embeddedFont>
    <p:embeddedFont>
      <p:font typeface="28 Days Later" panose="020B0603050302020204" pitchFamily="34" charset="0"/>
      <p:regular r:id="rId26"/>
    </p:embeddedFont>
    <p:embeddedFont>
      <p:font typeface="PT Robinhood"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730"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C83F9E-0AC0-4A73-91BA-66CD789C0A5A}"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7126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83F9E-0AC0-4A73-91BA-66CD789C0A5A}"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3973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83F9E-0AC0-4A73-91BA-66CD789C0A5A}"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244224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83F9E-0AC0-4A73-91BA-66CD789C0A5A}"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18966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C83F9E-0AC0-4A73-91BA-66CD789C0A5A}"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257578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C83F9E-0AC0-4A73-91BA-66CD789C0A5A}"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23681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C83F9E-0AC0-4A73-91BA-66CD789C0A5A}"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143688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C83F9E-0AC0-4A73-91BA-66CD789C0A5A}"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39836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83F9E-0AC0-4A73-91BA-66CD789C0A5A}"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376568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C83F9E-0AC0-4A73-91BA-66CD789C0A5A}"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10214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C83F9E-0AC0-4A73-91BA-66CD789C0A5A}"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CF9F-B8C6-4FC5-9B7F-60770D0EDB1B}" type="slidenum">
              <a:rPr lang="en-US" smtClean="0"/>
              <a:t>‹#›</a:t>
            </a:fld>
            <a:endParaRPr lang="en-US"/>
          </a:p>
        </p:txBody>
      </p:sp>
    </p:spTree>
    <p:extLst>
      <p:ext uri="{BB962C8B-B14F-4D97-AF65-F5344CB8AC3E}">
        <p14:creationId xmlns:p14="http://schemas.microsoft.com/office/powerpoint/2010/main" val="385525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83F9E-0AC0-4A73-91BA-66CD789C0A5A}" type="datetimeFigureOut">
              <a:rPr lang="en-US" smtClean="0"/>
              <a:t>12/14/2016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CF9F-B8C6-4FC5-9B7F-60770D0EDB1B}" type="slidenum">
              <a:rPr lang="en-US" smtClean="0"/>
              <a:t>‹#›</a:t>
            </a:fld>
            <a:endParaRPr lang="en-US"/>
          </a:p>
        </p:txBody>
      </p:sp>
    </p:spTree>
    <p:extLst>
      <p:ext uri="{BB962C8B-B14F-4D97-AF65-F5344CB8AC3E}">
        <p14:creationId xmlns:p14="http://schemas.microsoft.com/office/powerpoint/2010/main" val="1837437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emf"/><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6200000">
            <a:off x="2749851" y="-1472101"/>
            <a:ext cx="1589195" cy="5335336"/>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1232898">
            <a:off x="3745450" y="3188353"/>
            <a:ext cx="3912235" cy="836645"/>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rot="21232898">
            <a:off x="3988485" y="3241378"/>
            <a:ext cx="3385153" cy="769441"/>
          </a:xfrm>
          <a:prstGeom prst="rect">
            <a:avLst/>
          </a:prstGeom>
          <a:noFill/>
        </p:spPr>
        <p:txBody>
          <a:bodyPr wrap="square" rtlCol="0">
            <a:spAutoFit/>
          </a:bodyPr>
          <a:lstStyle/>
          <a:p>
            <a:r>
              <a:rPr lang="en-US" sz="4400" dirty="0">
                <a:solidFill>
                  <a:schemeClr val="bg2">
                    <a:lumMod val="10000"/>
                  </a:schemeClr>
                </a:solidFill>
                <a:latin typeface="28 Days Later" panose="020B0603050302020204" pitchFamily="34" charset="0"/>
              </a:rPr>
              <a:t>The “2</a:t>
            </a:r>
            <a:r>
              <a:rPr lang="en-US" sz="4400" baseline="30000" dirty="0">
                <a:solidFill>
                  <a:schemeClr val="bg2">
                    <a:lumMod val="10000"/>
                  </a:schemeClr>
                </a:solidFill>
                <a:latin typeface="28 Days Later" panose="020B0603050302020204" pitchFamily="34" charset="0"/>
              </a:rPr>
              <a:t>nd</a:t>
            </a:r>
            <a:r>
              <a:rPr lang="en-US" sz="4400" dirty="0">
                <a:solidFill>
                  <a:schemeClr val="bg2">
                    <a:lumMod val="10000"/>
                  </a:schemeClr>
                </a:solidFill>
                <a:latin typeface="28 Days Later" panose="020B0603050302020204" pitchFamily="34" charset="0"/>
              </a:rPr>
              <a:t>” Law</a:t>
            </a:r>
          </a:p>
        </p:txBody>
      </p:sp>
      <p:pic>
        <p:nvPicPr>
          <p:cNvPr id="7" name="Picture 6"/>
          <p:cNvPicPr>
            <a:picLocks noChangeAspect="1"/>
          </p:cNvPicPr>
          <p:nvPr/>
        </p:nvPicPr>
        <p:blipFill>
          <a:blip r:embed="rId7">
            <a:extLst>
              <a:ext uri="{BEBA8EAE-BF5A-486C-A8C5-ECC9F3942E4B}">
                <a14:imgProps xmlns:a14="http://schemas.microsoft.com/office/drawing/2010/main">
                  <a14:imgLayer r:embed="rId6">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945575" y="2205928"/>
            <a:ext cx="5207185" cy="1113575"/>
          </a:xfrm>
          <a:prstGeom prst="rect">
            <a:avLst/>
          </a:prstGeom>
          <a:effectLst>
            <a:outerShdw blurRad="114300" dist="215900" dir="5400000" sx="105000" sy="105000" algn="t" rotWithShape="0">
              <a:srgbClr val="663300">
                <a:alpha val="40000"/>
              </a:srgbClr>
            </a:outerShdw>
            <a:softEdge rad="31750"/>
          </a:effectLst>
        </p:spPr>
      </p:pic>
      <p:sp>
        <p:nvSpPr>
          <p:cNvPr id="8" name="TextBox 7"/>
          <p:cNvSpPr txBox="1"/>
          <p:nvPr/>
        </p:nvSpPr>
        <p:spPr>
          <a:xfrm>
            <a:off x="3050560" y="2136162"/>
            <a:ext cx="4956203" cy="1015663"/>
          </a:xfrm>
          <a:prstGeom prst="rect">
            <a:avLst/>
          </a:prstGeom>
          <a:noFill/>
        </p:spPr>
        <p:txBody>
          <a:bodyPr wrap="square" rtlCol="0">
            <a:spAutoFit/>
          </a:bodyPr>
          <a:lstStyle/>
          <a:p>
            <a:r>
              <a:rPr lang="en-US" sz="6000" dirty="0">
                <a:solidFill>
                  <a:schemeClr val="bg2">
                    <a:lumMod val="10000"/>
                  </a:schemeClr>
                </a:solidFill>
                <a:latin typeface="28 Days Later" panose="020B0603050302020204" pitchFamily="34" charset="0"/>
              </a:rPr>
              <a:t>DEUTERONOMY</a:t>
            </a:r>
          </a:p>
        </p:txBody>
      </p:sp>
      <p:sp>
        <p:nvSpPr>
          <p:cNvPr id="9" name="TextBox 8"/>
          <p:cNvSpPr txBox="1"/>
          <p:nvPr/>
        </p:nvSpPr>
        <p:spPr>
          <a:xfrm>
            <a:off x="4281714" y="3926543"/>
            <a:ext cx="4267199" cy="1200329"/>
          </a:xfrm>
          <a:prstGeom prst="rect">
            <a:avLst/>
          </a:prstGeom>
          <a:noFill/>
        </p:spPr>
        <p:txBody>
          <a:bodyPr wrap="square" rtlCol="0">
            <a:spAutoFit/>
          </a:bodyPr>
          <a:lstStyle/>
          <a:p>
            <a:r>
              <a:rPr lang="en-US" sz="7200" dirty="0">
                <a:solidFill>
                  <a:schemeClr val="bg2">
                    <a:lumMod val="10000"/>
                  </a:schemeClr>
                </a:solidFill>
                <a:latin typeface="28 Days Later" panose="020B0603050302020204" pitchFamily="34" charset="0"/>
              </a:rPr>
              <a:t>21</a:t>
            </a:r>
            <a:r>
              <a:rPr lang="en-US" sz="7200" dirty="0">
                <a:solidFill>
                  <a:schemeClr val="bg2">
                    <a:lumMod val="10000"/>
                  </a:schemeClr>
                </a:solidFill>
                <a:latin typeface="Algerian" panose="04020705040A02060702" pitchFamily="82" charset="0"/>
              </a:rPr>
              <a:t>:</a:t>
            </a:r>
            <a:r>
              <a:rPr lang="en-US" sz="7200" dirty="0">
                <a:solidFill>
                  <a:schemeClr val="bg2">
                    <a:lumMod val="10000"/>
                  </a:schemeClr>
                </a:solidFill>
                <a:latin typeface="28 Days Later" panose="020B0603050302020204" pitchFamily="34" charset="0"/>
              </a:rPr>
              <a:t>01</a:t>
            </a:r>
            <a:r>
              <a:rPr lang="en-US" sz="7200" dirty="0">
                <a:solidFill>
                  <a:schemeClr val="bg2">
                    <a:lumMod val="10000"/>
                  </a:schemeClr>
                </a:solidFill>
                <a:latin typeface="Algerian" panose="04020705040A02060702" pitchFamily="82" charset="0"/>
              </a:rPr>
              <a:t>-</a:t>
            </a:r>
            <a:r>
              <a:rPr lang="en-US" sz="7200" dirty="0">
                <a:solidFill>
                  <a:schemeClr val="bg2">
                    <a:lumMod val="10000"/>
                  </a:schemeClr>
                </a:solidFill>
                <a:latin typeface="28 Days Later" panose="020B0603050302020204" pitchFamily="34" charset="0"/>
              </a:rPr>
              <a:t>23</a:t>
            </a:r>
            <a:r>
              <a:rPr lang="en-US" sz="7200" dirty="0">
                <a:solidFill>
                  <a:schemeClr val="bg2">
                    <a:lumMod val="10000"/>
                  </a:schemeClr>
                </a:solidFill>
                <a:latin typeface="Algerian" panose="04020705040A02060702" pitchFamily="82" charset="0"/>
              </a:rPr>
              <a:t>:</a:t>
            </a:r>
            <a:r>
              <a:rPr lang="en-US" sz="7200" dirty="0">
                <a:solidFill>
                  <a:schemeClr val="bg2">
                    <a:lumMod val="10000"/>
                  </a:schemeClr>
                </a:solidFill>
                <a:latin typeface="28 Days Later" panose="020B0603050302020204" pitchFamily="34" charset="0"/>
              </a:rPr>
              <a:t>25</a:t>
            </a:r>
          </a:p>
        </p:txBody>
      </p:sp>
      <p:pic>
        <p:nvPicPr>
          <p:cNvPr id="10" name="Picture 9" descr="headphones, ausinÄ—s"/>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0064975">
            <a:off x="1413757" y="729628"/>
            <a:ext cx="1049515" cy="1067595"/>
          </a:xfrm>
          <a:prstGeom prst="rect">
            <a:avLst/>
          </a:prstGeom>
        </p:spPr>
      </p:pic>
      <p:sp>
        <p:nvSpPr>
          <p:cNvPr id="11" name="TextBox 10"/>
          <p:cNvSpPr txBox="1"/>
          <p:nvPr/>
        </p:nvSpPr>
        <p:spPr>
          <a:xfrm>
            <a:off x="1963060" y="510136"/>
            <a:ext cx="3892817" cy="1015663"/>
          </a:xfrm>
          <a:prstGeom prst="rect">
            <a:avLst/>
          </a:prstGeom>
          <a:noFill/>
        </p:spPr>
        <p:txBody>
          <a:bodyPr wrap="square" rtlCol="0">
            <a:spAutoFit/>
          </a:bodyPr>
          <a:lstStyle/>
          <a:p>
            <a:r>
              <a:rPr lang="en-US" sz="2000" dirty="0">
                <a:solidFill>
                  <a:schemeClr val="bg2">
                    <a:lumMod val="10000"/>
                  </a:schemeClr>
                </a:solidFill>
                <a:latin typeface="28 Days Later" panose="020B0603050302020204" pitchFamily="34" charset="0"/>
              </a:rPr>
              <a:t>A podcast of this message will be 	available later this week at 			www</a:t>
            </a:r>
            <a:r>
              <a:rPr lang="en-US" sz="2000" dirty="0">
                <a:solidFill>
                  <a:schemeClr val="bg2">
                    <a:lumMod val="10000"/>
                  </a:schemeClr>
                </a:solidFill>
                <a:latin typeface="Algerian" panose="04020705040A02060702" pitchFamily="82" charset="0"/>
              </a:rPr>
              <a:t>.</a:t>
            </a:r>
            <a:r>
              <a:rPr lang="en-US" sz="2000" dirty="0">
                <a:solidFill>
                  <a:schemeClr val="bg2">
                    <a:lumMod val="10000"/>
                  </a:schemeClr>
                </a:solidFill>
                <a:latin typeface="28 Days Later" panose="020B0603050302020204" pitchFamily="34" charset="0"/>
              </a:rPr>
              <a:t>calvaryokc</a:t>
            </a:r>
            <a:r>
              <a:rPr lang="en-US" sz="2000" dirty="0">
                <a:solidFill>
                  <a:schemeClr val="bg2">
                    <a:lumMod val="10000"/>
                  </a:schemeClr>
                </a:solidFill>
                <a:latin typeface="Algerian" panose="04020705040A02060702" pitchFamily="82" charset="0"/>
              </a:rPr>
              <a:t>.</a:t>
            </a:r>
            <a:r>
              <a:rPr lang="en-US" sz="2000" dirty="0">
                <a:solidFill>
                  <a:schemeClr val="bg2">
                    <a:lumMod val="10000"/>
                  </a:schemeClr>
                </a:solidFill>
                <a:latin typeface="28 Days Later" panose="020B0603050302020204" pitchFamily="34" charset="0"/>
              </a:rPr>
              <a:t>com</a:t>
            </a:r>
          </a:p>
        </p:txBody>
      </p:sp>
      <p:pic>
        <p:nvPicPr>
          <p:cNvPr id="12" name="Picture 11"/>
          <p:cNvPicPr>
            <a:picLocks noChangeAspect="1"/>
          </p:cNvPicPr>
          <p:nvPr/>
        </p:nvPicPr>
        <p:blipFill>
          <a:blip r:embed="rId10">
            <a:extLst>
              <a:ext uri="{BEBA8EAE-BF5A-486C-A8C5-ECC9F3942E4B}">
                <a14:imgProps xmlns:a14="http://schemas.microsoft.com/office/drawing/2010/main">
                  <a14:imgLayer r:embed="rId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6200000">
            <a:off x="2374828" y="3380154"/>
            <a:ext cx="1589195" cy="4956684"/>
          </a:xfrm>
          <a:prstGeom prst="rect">
            <a:avLst/>
          </a:prstGeom>
        </p:spPr>
      </p:pic>
      <p:sp>
        <p:nvSpPr>
          <p:cNvPr id="13" name="TextBox 12"/>
          <p:cNvSpPr txBox="1"/>
          <p:nvPr/>
        </p:nvSpPr>
        <p:spPr>
          <a:xfrm>
            <a:off x="2150253" y="5200812"/>
            <a:ext cx="3482144" cy="1015663"/>
          </a:xfrm>
          <a:prstGeom prst="rect">
            <a:avLst/>
          </a:prstGeom>
          <a:noFill/>
        </p:spPr>
        <p:txBody>
          <a:bodyPr wrap="square" rtlCol="0">
            <a:spAutoFit/>
          </a:bodyPr>
          <a:lstStyle/>
          <a:p>
            <a:pPr algn="l" defTabSz="230188">
              <a:tabLst>
                <a:tab pos="230188" algn="l"/>
                <a:tab pos="284163" algn="l"/>
              </a:tabLst>
            </a:pPr>
            <a:r>
              <a:rPr lang="en-US" sz="2000" dirty="0">
                <a:solidFill>
                  <a:schemeClr val="bg2">
                    <a:lumMod val="10000"/>
                  </a:schemeClr>
                </a:solidFill>
                <a:latin typeface="28 Days Later" panose="020B0603050302020204" pitchFamily="34" charset="0"/>
              </a:rPr>
              <a:t>A free CD recording will be       	available following the			 service</a:t>
            </a:r>
          </a:p>
        </p:txBody>
      </p:sp>
      <p:pic>
        <p:nvPicPr>
          <p:cNvPr id="14" name="Picture 18" descr="MCj0426070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426603">
            <a:off x="1371574" y="5338026"/>
            <a:ext cx="983625" cy="114520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Tree>
    <p:extLst>
      <p:ext uri="{BB962C8B-B14F-4D97-AF65-F5344CB8AC3E}">
        <p14:creationId xmlns:p14="http://schemas.microsoft.com/office/powerpoint/2010/main" val="232350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15" name="Picture 1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2" name="TextBox 1"/>
          <p:cNvSpPr txBox="1"/>
          <p:nvPr/>
        </p:nvSpPr>
        <p:spPr>
          <a:xfrm>
            <a:off x="449943" y="703945"/>
            <a:ext cx="8200572"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Parapet</a:t>
            </a:r>
            <a:r>
              <a:rPr lang="en-US" sz="3200" dirty="0">
                <a:effectLst>
                  <a:outerShdw blurRad="38100" dist="38100" dir="2700000" algn="tl">
                    <a:srgbClr val="000000">
                      <a:alpha val="43137"/>
                    </a:srgbClr>
                  </a:outerShdw>
                </a:effectLst>
              </a:rPr>
              <a:t> ~ KJV, </a:t>
            </a:r>
            <a:r>
              <a:rPr lang="en-US" sz="3200" dirty="0">
                <a:solidFill>
                  <a:schemeClr val="accent4">
                    <a:lumMod val="60000"/>
                    <a:lumOff val="40000"/>
                  </a:schemeClr>
                </a:solidFill>
                <a:effectLst>
                  <a:outerShdw blurRad="38100" dist="38100" dir="2700000" algn="tl">
                    <a:srgbClr val="000000">
                      <a:alpha val="43137"/>
                    </a:srgbClr>
                  </a:outerShdw>
                </a:effectLst>
              </a:rPr>
              <a:t>battlement</a:t>
            </a:r>
            <a:endParaRPr lang="en-US" sz="496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2" name="TextBox 11"/>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262817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182780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15" name="Picture 1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2" name="TextBox 1"/>
          <p:cNvSpPr txBox="1"/>
          <p:nvPr/>
        </p:nvSpPr>
        <p:spPr>
          <a:xfrm>
            <a:off x="449943" y="703945"/>
            <a:ext cx="8200572"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Num. 15:37 ~ </a:t>
            </a:r>
            <a:r>
              <a:rPr lang="en-US" sz="3200" dirty="0">
                <a:solidFill>
                  <a:schemeClr val="accent4">
                    <a:lumMod val="60000"/>
                    <a:lumOff val="40000"/>
                  </a:schemeClr>
                </a:solidFill>
                <a:effectLst>
                  <a:outerShdw blurRad="38100" dist="38100" dir="2700000" algn="tl">
                    <a:srgbClr val="000000">
                      <a:alpha val="43137"/>
                    </a:srgbClr>
                  </a:outerShdw>
                </a:effectLst>
              </a:rPr>
              <a:t>Speak to the sons of Israel, and tell them that they shall make for themselves tassels on the corners of their garments throughout their generations, and that they shall put on the tassel of each corner a cord of blue.</a:t>
            </a:r>
          </a:p>
        </p:txBody>
      </p:sp>
      <p:pic>
        <p:nvPicPr>
          <p:cNvPr id="9" name="Picture 8"/>
          <p:cNvPicPr>
            <a:picLocks noChangeAspect="1"/>
          </p:cNvPicPr>
          <p:nvPr/>
        </p:nvPicPr>
        <p:blipFill>
          <a:blip r:embed="rId7">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2" name="TextBox 11"/>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344511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68550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3622983" y="2236287"/>
            <a:ext cx="2558437" cy="774337"/>
          </a:xfrm>
          <a:prstGeom prst="rect">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4917" y="2293263"/>
            <a:ext cx="8048171"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PT Robinhood" pitchFamily="2" charset="0"/>
              </a:rPr>
              <a:t> </a:t>
            </a:r>
            <a:r>
              <a:rPr lang="en-US" sz="3200" dirty="0">
                <a:effectLst>
                  <a:outerShdw blurRad="38100" dist="38100" dir="2700000" algn="tl">
                    <a:srgbClr val="000000">
                      <a:alpha val="43137"/>
                    </a:srgbClr>
                  </a:outerShdw>
                </a:effectLst>
              </a:rPr>
              <a:t>Zech. 9:6 ~ </a:t>
            </a:r>
            <a:r>
              <a:rPr lang="en-US" sz="3200" dirty="0">
                <a:solidFill>
                  <a:schemeClr val="accent4">
                    <a:lumMod val="60000"/>
                    <a:lumOff val="40000"/>
                  </a:schemeClr>
                </a:solidFill>
                <a:effectLst>
                  <a:outerShdw blurRad="38100" dist="38100" dir="2700000" algn="tl">
                    <a:srgbClr val="000000">
                      <a:alpha val="43137"/>
                    </a:srgbClr>
                  </a:outerShdw>
                </a:effectLst>
              </a:rPr>
              <a:t>A </a:t>
            </a:r>
            <a:r>
              <a:rPr lang="en-US" sz="3200" u="sng" dirty="0">
                <a:solidFill>
                  <a:schemeClr val="accent4">
                    <a:lumMod val="60000"/>
                    <a:lumOff val="40000"/>
                  </a:schemeClr>
                </a:solidFill>
                <a:effectLst>
                  <a:outerShdw blurRad="38100" dist="38100" dir="2700000" algn="tl">
                    <a:srgbClr val="000000">
                      <a:alpha val="43137"/>
                    </a:srgbClr>
                  </a:outerShdw>
                </a:effectLst>
              </a:rPr>
              <a:t>mixed race</a:t>
            </a:r>
            <a:r>
              <a:rPr lang="en-US" sz="3200" dirty="0">
                <a:solidFill>
                  <a:schemeClr val="accent4">
                    <a:lumMod val="60000"/>
                    <a:lumOff val="40000"/>
                  </a:schemeClr>
                </a:solidFill>
                <a:effectLst>
                  <a:outerShdw blurRad="38100" dist="38100" dir="2700000" algn="tl">
                    <a:srgbClr val="000000">
                      <a:alpha val="43137"/>
                    </a:srgbClr>
                  </a:outerShdw>
                </a:effectLst>
              </a:rPr>
              <a:t> shall settle in Ashdod</a:t>
            </a:r>
            <a:endParaRPr lang="en-US" sz="32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449943" y="703945"/>
            <a:ext cx="8200572" cy="1077218"/>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Illegitimate birth </a:t>
            </a:r>
            <a:r>
              <a:rPr lang="en-US" sz="3200" dirty="0">
                <a:effectLst>
                  <a:outerShdw blurRad="38100" dist="38100" dir="2700000" algn="tl">
                    <a:srgbClr val="000000">
                      <a:alpha val="43137"/>
                    </a:srgbClr>
                  </a:outerShdw>
                </a:effectLst>
              </a:rPr>
              <a:t>~ NIV, </a:t>
            </a:r>
            <a:r>
              <a:rPr lang="en-US" sz="3200" dirty="0">
                <a:solidFill>
                  <a:schemeClr val="accent4">
                    <a:lumMod val="60000"/>
                    <a:lumOff val="40000"/>
                  </a:schemeClr>
                </a:solidFill>
                <a:effectLst>
                  <a:outerShdw blurRad="38100" dist="38100" dir="2700000" algn="tl">
                    <a:srgbClr val="000000">
                      <a:alpha val="43137"/>
                    </a:srgbClr>
                  </a:outerShdw>
                </a:effectLst>
              </a:rPr>
              <a:t>born of a forbidden marriage</a:t>
            </a:r>
            <a:endParaRPr lang="en-US" sz="48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7" name="Picture 6"/>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8" name="TextBox 7"/>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9" name="TextBox 8"/>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pic>
        <p:nvPicPr>
          <p:cNvPr id="15" name="Picture 14"/>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16" name="TextBox 15"/>
          <p:cNvSpPr txBox="1"/>
          <p:nvPr/>
        </p:nvSpPr>
        <p:spPr>
          <a:xfrm>
            <a:off x="660400" y="1756238"/>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rPr>
              <a:t>mamzer</a:t>
            </a:r>
            <a:r>
              <a:rPr lang="en-US" sz="3200" dirty="0"/>
              <a:t> ~ obscure word only used 2x</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8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1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2" grpId="0"/>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776882" y="1067887"/>
            <a:ext cx="1588588" cy="774337"/>
          </a:xfrm>
          <a:prstGeom prst="rect">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943" y="703945"/>
            <a:ext cx="8200572" cy="3431709"/>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Ruth 4:18-22 ~ </a:t>
            </a:r>
            <a:r>
              <a:rPr lang="en-US" sz="3100" baseline="30000" dirty="0">
                <a:effectLst>
                  <a:outerShdw blurRad="38100" dist="38100" dir="2700000" algn="tl">
                    <a:srgbClr val="000000">
                      <a:alpha val="43137"/>
                    </a:srgbClr>
                  </a:outerShdw>
                </a:effectLst>
              </a:rPr>
              <a:t>18</a:t>
            </a:r>
            <a:r>
              <a:rPr lang="en-US" sz="3100" dirty="0">
                <a:effectLst>
                  <a:outerShdw blurRad="38100" dist="38100" dir="2700000" algn="tl">
                    <a:srgbClr val="000000">
                      <a:alpha val="43137"/>
                    </a:srgbClr>
                  </a:outerShdw>
                </a:effectLst>
              </a:rPr>
              <a:t> </a:t>
            </a:r>
            <a:r>
              <a:rPr lang="en-US" sz="3100" dirty="0">
                <a:solidFill>
                  <a:schemeClr val="accent4">
                    <a:lumMod val="60000"/>
                    <a:lumOff val="40000"/>
                  </a:schemeClr>
                </a:solidFill>
                <a:effectLst>
                  <a:outerShdw blurRad="38100" dist="38100" dir="2700000" algn="tl">
                    <a:srgbClr val="000000">
                      <a:alpha val="43137"/>
                    </a:srgbClr>
                  </a:outerShdw>
                </a:effectLst>
              </a:rPr>
              <a:t>Now this is the genealogy of Perez: Perez begot Hezron; </a:t>
            </a:r>
            <a:r>
              <a:rPr lang="en-US" sz="3100" baseline="30000" dirty="0">
                <a:effectLst>
                  <a:outerShdw blurRad="38100" dist="38100" dir="2700000" algn="tl">
                    <a:srgbClr val="000000">
                      <a:alpha val="43137"/>
                    </a:srgbClr>
                  </a:outerShdw>
                </a:effectLst>
              </a:rPr>
              <a:t>19</a:t>
            </a:r>
            <a:r>
              <a:rPr lang="en-US" sz="3100" dirty="0">
                <a:effectLst>
                  <a:outerShdw blurRad="38100" dist="38100" dir="2700000" algn="tl">
                    <a:srgbClr val="000000">
                      <a:alpha val="43137"/>
                    </a:srgbClr>
                  </a:outerShdw>
                </a:effectLst>
              </a:rPr>
              <a:t> </a:t>
            </a:r>
            <a:r>
              <a:rPr lang="en-US" sz="3100" dirty="0">
                <a:solidFill>
                  <a:schemeClr val="accent4">
                    <a:lumMod val="60000"/>
                    <a:lumOff val="40000"/>
                  </a:schemeClr>
                </a:solidFill>
                <a:effectLst>
                  <a:outerShdw blurRad="38100" dist="38100" dir="2700000" algn="tl">
                    <a:srgbClr val="000000">
                      <a:alpha val="43137"/>
                    </a:srgbClr>
                  </a:outerShdw>
                </a:effectLst>
              </a:rPr>
              <a:t>Hezron begot Ram, and Ram begot Amminadab; </a:t>
            </a:r>
            <a:r>
              <a:rPr lang="en-US" sz="3100" baseline="30000" dirty="0">
                <a:effectLst>
                  <a:outerShdw blurRad="38100" dist="38100" dir="2700000" algn="tl">
                    <a:srgbClr val="000000">
                      <a:alpha val="43137"/>
                    </a:srgbClr>
                  </a:outerShdw>
                </a:effectLst>
              </a:rPr>
              <a:t>20</a:t>
            </a:r>
            <a:r>
              <a:rPr lang="en-US" sz="3100" dirty="0">
                <a:effectLst>
                  <a:outerShdw blurRad="38100" dist="38100" dir="2700000" algn="tl">
                    <a:srgbClr val="000000">
                      <a:alpha val="43137"/>
                    </a:srgbClr>
                  </a:outerShdw>
                </a:effectLst>
              </a:rPr>
              <a:t> </a:t>
            </a:r>
            <a:r>
              <a:rPr lang="en-US" sz="3100" dirty="0">
                <a:solidFill>
                  <a:schemeClr val="accent4">
                    <a:lumMod val="60000"/>
                    <a:lumOff val="40000"/>
                  </a:schemeClr>
                </a:solidFill>
                <a:effectLst>
                  <a:outerShdw blurRad="38100" dist="38100" dir="2700000" algn="tl">
                    <a:srgbClr val="000000">
                      <a:alpha val="43137"/>
                    </a:srgbClr>
                  </a:outerShdw>
                </a:effectLst>
              </a:rPr>
              <a:t>Amminadab begot Nahshon, and Nahshon begot Salmon; </a:t>
            </a:r>
            <a:r>
              <a:rPr lang="en-US" sz="3100" baseline="30000" dirty="0">
                <a:effectLst>
                  <a:outerShdw blurRad="38100" dist="38100" dir="2700000" algn="tl">
                    <a:srgbClr val="000000">
                      <a:alpha val="43137"/>
                    </a:srgbClr>
                  </a:outerShdw>
                </a:effectLst>
              </a:rPr>
              <a:t>21</a:t>
            </a:r>
            <a:r>
              <a:rPr lang="en-US" sz="3100" dirty="0">
                <a:effectLst>
                  <a:outerShdw blurRad="38100" dist="38100" dir="2700000" algn="tl">
                    <a:srgbClr val="000000">
                      <a:alpha val="43137"/>
                    </a:srgbClr>
                  </a:outerShdw>
                </a:effectLst>
              </a:rPr>
              <a:t> </a:t>
            </a:r>
            <a:r>
              <a:rPr lang="en-US" sz="3100" dirty="0">
                <a:solidFill>
                  <a:schemeClr val="accent4">
                    <a:lumMod val="60000"/>
                    <a:lumOff val="40000"/>
                  </a:schemeClr>
                </a:solidFill>
                <a:effectLst>
                  <a:outerShdw blurRad="38100" dist="38100" dir="2700000" algn="tl">
                    <a:srgbClr val="000000">
                      <a:alpha val="43137"/>
                    </a:srgbClr>
                  </a:outerShdw>
                </a:effectLst>
              </a:rPr>
              <a:t>Salmon begot Boaz, and Boaz begot Obed; </a:t>
            </a:r>
            <a:r>
              <a:rPr lang="en-US" sz="3100" baseline="30000" dirty="0">
                <a:effectLst>
                  <a:outerShdw blurRad="38100" dist="38100" dir="2700000" algn="tl">
                    <a:srgbClr val="000000">
                      <a:alpha val="43137"/>
                    </a:srgbClr>
                  </a:outerShdw>
                </a:effectLst>
              </a:rPr>
              <a:t>22</a:t>
            </a:r>
            <a:r>
              <a:rPr lang="en-US" sz="3100" dirty="0">
                <a:effectLst>
                  <a:outerShdw blurRad="38100" dist="38100" dir="2700000" algn="tl">
                    <a:srgbClr val="000000">
                      <a:alpha val="43137"/>
                    </a:srgbClr>
                  </a:outerShdw>
                </a:effectLst>
              </a:rPr>
              <a:t> </a:t>
            </a:r>
            <a:r>
              <a:rPr lang="en-US" sz="3100" dirty="0">
                <a:solidFill>
                  <a:schemeClr val="accent4">
                    <a:lumMod val="60000"/>
                    <a:lumOff val="40000"/>
                  </a:schemeClr>
                </a:solidFill>
                <a:effectLst>
                  <a:outerShdw blurRad="38100" dist="38100" dir="2700000" algn="tl">
                    <a:srgbClr val="000000">
                      <a:alpha val="43137"/>
                    </a:srgbClr>
                  </a:outerShdw>
                </a:effectLst>
              </a:rPr>
              <a:t>Obed begot Jesse, and Jesse begot David. </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7" name="Picture 6"/>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8" name="TextBox 7"/>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9" name="TextBox 8"/>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pic>
        <p:nvPicPr>
          <p:cNvPr id="15" name="Picture 14"/>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16" name="TextBox 15"/>
          <p:cNvSpPr txBox="1"/>
          <p:nvPr/>
        </p:nvSpPr>
        <p:spPr>
          <a:xfrm>
            <a:off x="660400" y="4071251"/>
            <a:ext cx="8048171" cy="1077218"/>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latin typeface="PT Robinhood" pitchFamily="2" charset="0"/>
              </a:rPr>
              <a:t> </a:t>
            </a:r>
            <a:r>
              <a:rPr lang="en-US" sz="3100" dirty="0">
                <a:solidFill>
                  <a:schemeClr val="accent4">
                    <a:lumMod val="60000"/>
                    <a:lumOff val="40000"/>
                  </a:schemeClr>
                </a:solidFill>
                <a:latin typeface="+mj-lt"/>
                <a:cs typeface="Times New Roman" panose="02020603050405020304" pitchFamily="18" charset="0"/>
              </a:rPr>
              <a:t>Perez</a:t>
            </a:r>
            <a:r>
              <a:rPr lang="en-US" sz="3100" dirty="0"/>
              <a:t> ~ Illegitimate son of Judah and Tamar</a:t>
            </a:r>
            <a:endParaRPr lang="en-US" sz="31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4917" y="5065478"/>
            <a:ext cx="8048171" cy="1046440"/>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latin typeface="+mj-lt"/>
              </a:rPr>
              <a:t> </a:t>
            </a:r>
            <a:r>
              <a:rPr lang="en-US" sz="3100" dirty="0">
                <a:latin typeface="+mj-lt"/>
              </a:rPr>
              <a:t>David was the 10</a:t>
            </a:r>
            <a:r>
              <a:rPr lang="en-US" sz="3100" baseline="30000" dirty="0">
                <a:latin typeface="+mj-lt"/>
              </a:rPr>
              <a:t>th</a:t>
            </a:r>
            <a:r>
              <a:rPr lang="en-US" sz="3100" dirty="0">
                <a:latin typeface="+mj-lt"/>
              </a:rPr>
              <a:t> generation from Perez</a:t>
            </a:r>
            <a:endParaRPr lang="en-US" sz="3100" b="1" i="1" dirty="0">
              <a:solidFill>
                <a:schemeClr val="accent4">
                  <a:lumMod val="60000"/>
                  <a:lumOff val="40000"/>
                </a:schemeClr>
              </a:solidFill>
              <a:latin typeface="+mj-lt"/>
              <a:cs typeface="Times New Roman" panose="02020603050405020304" pitchFamily="18" charset="0"/>
            </a:endParaRPr>
          </a:p>
        </p:txBody>
      </p:sp>
      <p:sp>
        <p:nvSpPr>
          <p:cNvPr id="3" name="TextBox 2"/>
          <p:cNvSpPr txBox="1"/>
          <p:nvPr/>
        </p:nvSpPr>
        <p:spPr>
          <a:xfrm>
            <a:off x="3116943" y="3272972"/>
            <a:ext cx="587829" cy="523220"/>
          </a:xfrm>
          <a:prstGeom prst="rect">
            <a:avLst/>
          </a:prstGeom>
          <a:noFill/>
        </p:spPr>
        <p:txBody>
          <a:bodyPr wrap="square" rtlCol="0">
            <a:spAutoFit/>
          </a:bodyPr>
          <a:lstStyle/>
          <a:p>
            <a:r>
              <a:rPr lang="en-US" sz="2800" dirty="0">
                <a:sym typeface="Wingdings 2" panose="05020102010507070707" pitchFamily="18" charset="2"/>
              </a:rPr>
              <a:t></a:t>
            </a:r>
            <a:endParaRPr lang="en-US" sz="2800" dirty="0"/>
          </a:p>
        </p:txBody>
      </p:sp>
      <p:sp>
        <p:nvSpPr>
          <p:cNvPr id="4" name="TextBox 3"/>
          <p:cNvSpPr txBox="1"/>
          <p:nvPr/>
        </p:nvSpPr>
        <p:spPr>
          <a:xfrm>
            <a:off x="9891486" y="1981200"/>
            <a:ext cx="529771" cy="595086"/>
          </a:xfrm>
          <a:prstGeom prst="rect">
            <a:avLst/>
          </a:prstGeom>
          <a:noFill/>
        </p:spPr>
        <p:txBody>
          <a:bodyPr wrap="square" rtlCol="0">
            <a:spAutoFit/>
          </a:bodyPr>
          <a:lstStyle/>
          <a:p>
            <a:endParaRPr lang="en-US" dirty="0"/>
          </a:p>
        </p:txBody>
      </p:sp>
      <p:sp>
        <p:nvSpPr>
          <p:cNvPr id="10" name="TextBox 9"/>
          <p:cNvSpPr txBox="1"/>
          <p:nvPr/>
        </p:nvSpPr>
        <p:spPr>
          <a:xfrm>
            <a:off x="2670572" y="972457"/>
            <a:ext cx="595199" cy="523220"/>
          </a:xfrm>
          <a:prstGeom prst="rect">
            <a:avLst/>
          </a:prstGeom>
          <a:noFill/>
        </p:spPr>
        <p:txBody>
          <a:bodyPr wrap="square" rtlCol="0">
            <a:spAutoFit/>
          </a:bodyPr>
          <a:lstStyle/>
          <a:p>
            <a:r>
              <a:rPr lang="en-US" sz="2800" dirty="0">
                <a:sym typeface="Wingdings 2" panose="05020102010507070707" pitchFamily="18" charset="2"/>
              </a:rPr>
              <a:t></a:t>
            </a:r>
            <a:endParaRPr lang="en-US" sz="2800" dirty="0"/>
          </a:p>
        </p:txBody>
      </p:sp>
      <p:sp>
        <p:nvSpPr>
          <p:cNvPr id="13" name="TextBox 12"/>
          <p:cNvSpPr txBox="1"/>
          <p:nvPr/>
        </p:nvSpPr>
        <p:spPr>
          <a:xfrm>
            <a:off x="4926715" y="972457"/>
            <a:ext cx="531525"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
        <p:nvSpPr>
          <p:cNvPr id="14" name="TextBox 13"/>
          <p:cNvSpPr txBox="1"/>
          <p:nvPr/>
        </p:nvSpPr>
        <p:spPr>
          <a:xfrm>
            <a:off x="1860717" y="1407886"/>
            <a:ext cx="553024"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
        <p:nvSpPr>
          <p:cNvPr id="17" name="TextBox 16"/>
          <p:cNvSpPr txBox="1"/>
          <p:nvPr/>
        </p:nvSpPr>
        <p:spPr>
          <a:xfrm>
            <a:off x="6437063" y="1400629"/>
            <a:ext cx="703943"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
        <p:nvSpPr>
          <p:cNvPr id="18" name="TextBox 17"/>
          <p:cNvSpPr txBox="1"/>
          <p:nvPr/>
        </p:nvSpPr>
        <p:spPr>
          <a:xfrm>
            <a:off x="4517533" y="1872343"/>
            <a:ext cx="609677"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
        <p:nvSpPr>
          <p:cNvPr id="19" name="TextBox 18"/>
          <p:cNvSpPr txBox="1"/>
          <p:nvPr/>
        </p:nvSpPr>
        <p:spPr>
          <a:xfrm>
            <a:off x="2107224" y="2365828"/>
            <a:ext cx="531723"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
        <p:nvSpPr>
          <p:cNvPr id="20" name="TextBox 19"/>
          <p:cNvSpPr txBox="1"/>
          <p:nvPr/>
        </p:nvSpPr>
        <p:spPr>
          <a:xfrm>
            <a:off x="6445478" y="2322285"/>
            <a:ext cx="621845"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
        <p:nvSpPr>
          <p:cNvPr id="21" name="TextBox 20"/>
          <p:cNvSpPr txBox="1"/>
          <p:nvPr/>
        </p:nvSpPr>
        <p:spPr>
          <a:xfrm>
            <a:off x="2954175" y="2786743"/>
            <a:ext cx="572277"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
        <p:nvSpPr>
          <p:cNvPr id="22" name="TextBox 21"/>
          <p:cNvSpPr txBox="1"/>
          <p:nvPr/>
        </p:nvSpPr>
        <p:spPr>
          <a:xfrm>
            <a:off x="6859207" y="2764971"/>
            <a:ext cx="505586" cy="523220"/>
          </a:xfrm>
          <a:prstGeom prst="rect">
            <a:avLst/>
          </a:prstGeom>
          <a:noFill/>
        </p:spPr>
        <p:txBody>
          <a:bodyPr wrap="square" rtlCol="0">
            <a:spAutoFit/>
          </a:bodyPr>
          <a:lstStyle/>
          <a:p>
            <a:pPr algn="ctr"/>
            <a:r>
              <a:rPr lang="en-US" sz="2800" dirty="0">
                <a:sym typeface="Wingdings 2" panose="05020102010507070707" pitchFamily="18" charset="2"/>
              </a:rPr>
              <a:t></a:t>
            </a:r>
            <a:endParaRPr lang="en-US" sz="2800" dirty="0"/>
          </a:p>
        </p:txBody>
      </p:sp>
    </p:spTree>
    <p:extLst>
      <p:ext uri="{BB962C8B-B14F-4D97-AF65-F5344CB8AC3E}">
        <p14:creationId xmlns:p14="http://schemas.microsoft.com/office/powerpoint/2010/main" val="125541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16"/>
                                        </p:tgtEl>
                                        <p:attrNameLst>
                                          <p:attrName>style.color</p:attrName>
                                        </p:attrNameLst>
                                      </p:cBhvr>
                                      <p:to>
                                        <a:schemeClr val="accent2"/>
                                      </p:to>
                                    </p:animClr>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16" grpId="0"/>
      <p:bldP spid="16" grpId="1"/>
      <p:bldP spid="11" grpId="0"/>
      <p:bldP spid="3" grpId="0"/>
      <p:bldP spid="10" grpId="0"/>
      <p:bldP spid="13" grpId="0"/>
      <p:bldP spid="14" grpId="0"/>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29115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703945"/>
            <a:ext cx="8200572"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KJV, </a:t>
            </a:r>
            <a:r>
              <a:rPr lang="en-US" sz="3200" dirty="0">
                <a:solidFill>
                  <a:schemeClr val="accent4">
                    <a:lumMod val="60000"/>
                    <a:lumOff val="40000"/>
                  </a:schemeClr>
                </a:solidFill>
                <a:effectLst>
                  <a:outerShdw blurRad="38100" dist="38100" dir="2700000" algn="tl">
                    <a:srgbClr val="000000">
                      <a:alpha val="43137"/>
                    </a:srgbClr>
                  </a:outerShdw>
                </a:effectLst>
              </a:rPr>
              <a:t>And thou shalt have a paddle upon thy weapon</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7" name="Picture 6"/>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8" name="TextBox 7"/>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9" name="TextBox 8"/>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pic>
        <p:nvPicPr>
          <p:cNvPr id="15" name="Picture 14"/>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Tree>
    <p:extLst>
      <p:ext uri="{BB962C8B-B14F-4D97-AF65-F5344CB8AC3E}">
        <p14:creationId xmlns:p14="http://schemas.microsoft.com/office/powerpoint/2010/main" val="250923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4561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703945"/>
            <a:ext cx="8200572" cy="1077218"/>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Ritual harlot </a:t>
            </a:r>
            <a:r>
              <a:rPr lang="en-US" sz="3200" dirty="0">
                <a:effectLst>
                  <a:outerShdw blurRad="38100" dist="38100" dir="2700000" algn="tl">
                    <a:srgbClr val="000000">
                      <a:alpha val="43137"/>
                    </a:srgbClr>
                  </a:outerShdw>
                </a:effectLst>
              </a:rPr>
              <a:t>~ </a:t>
            </a:r>
            <a:r>
              <a:rPr lang="en-US" sz="32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qedeshah</a:t>
            </a:r>
            <a:r>
              <a:rPr lang="en-US" sz="3200" dirty="0">
                <a:effectLst>
                  <a:outerShdw blurRad="38100" dist="38100" dir="2700000" algn="tl">
                    <a:srgbClr val="000000">
                      <a:alpha val="43137"/>
                    </a:srgbClr>
                  </a:outerShdw>
                </a:effectLst>
              </a:rPr>
              <a:t>; perverted one ~ </a:t>
            </a:r>
            <a:r>
              <a:rPr lang="en-US" sz="32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qedesh</a:t>
            </a:r>
            <a:endParaRPr lang="en-US" sz="3200" b="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7" name="Picture 6"/>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8" name="TextBox 7"/>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9" name="TextBox 8"/>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pic>
        <p:nvPicPr>
          <p:cNvPr id="15" name="Picture 14"/>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10" name="TextBox 9"/>
          <p:cNvSpPr txBox="1"/>
          <p:nvPr/>
        </p:nvSpPr>
        <p:spPr>
          <a:xfrm>
            <a:off x="660400" y="1799777"/>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qadash</a:t>
            </a:r>
            <a:r>
              <a:rPr lang="en-US" sz="3200" dirty="0">
                <a:effectLst>
                  <a:outerShdw blurRad="38100" dist="38100" dir="2700000" algn="tl">
                    <a:srgbClr val="000000">
                      <a:alpha val="43137"/>
                    </a:srgbClr>
                  </a:outerShdw>
                </a:effectLst>
                <a:latin typeface="+mj-lt"/>
              </a:rPr>
              <a:t> ~ </a:t>
            </a:r>
            <a:r>
              <a:rPr lang="en-US" sz="3200" i="1" dirty="0">
                <a:effectLst>
                  <a:outerShdw blurRad="38100" dist="38100" dir="2700000" algn="tl">
                    <a:srgbClr val="000000">
                      <a:alpha val="43137"/>
                    </a:srgbClr>
                  </a:outerShdw>
                </a:effectLst>
                <a:latin typeface="+mj-lt"/>
              </a:rPr>
              <a:t>sanctify</a:t>
            </a:r>
            <a:r>
              <a:rPr lang="en-US" sz="3200" dirty="0">
                <a:effectLst>
                  <a:outerShdw blurRad="38100" dist="38100" dir="2700000" algn="tl">
                    <a:srgbClr val="000000">
                      <a:alpha val="43137"/>
                    </a:srgbClr>
                  </a:outerShdw>
                </a:effectLst>
                <a:latin typeface="+mj-lt"/>
              </a:rPr>
              <a:t>, </a:t>
            </a:r>
            <a:r>
              <a:rPr lang="en-US" sz="3200" i="1" dirty="0">
                <a:effectLst>
                  <a:outerShdw blurRad="38100" dist="38100" dir="2700000" algn="tl">
                    <a:srgbClr val="000000">
                      <a:alpha val="43137"/>
                    </a:srgbClr>
                  </a:outerShdw>
                </a:effectLst>
                <a:latin typeface="+mj-lt"/>
              </a:rPr>
              <a:t>holy</a:t>
            </a:r>
            <a:endParaRPr lang="en-US"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8525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15" name="Picture 1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2" name="TextBox 1"/>
          <p:cNvSpPr txBox="1"/>
          <p:nvPr/>
        </p:nvSpPr>
        <p:spPr>
          <a:xfrm>
            <a:off x="449943" y="703945"/>
            <a:ext cx="8200572"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Break</a:t>
            </a:r>
            <a:r>
              <a:rPr lang="en-US" sz="3200" dirty="0">
                <a:effectLst>
                  <a:outerShdw blurRad="38100" dist="38100" dir="2700000" algn="tl">
                    <a:srgbClr val="000000">
                      <a:alpha val="43137"/>
                    </a:srgbClr>
                  </a:outerShdw>
                </a:effectLst>
              </a:rPr>
              <a:t> ~ KJV, </a:t>
            </a:r>
            <a:r>
              <a:rPr lang="en-US" sz="3200" dirty="0">
                <a:solidFill>
                  <a:schemeClr val="accent4">
                    <a:lumMod val="60000"/>
                    <a:lumOff val="40000"/>
                  </a:schemeClr>
                </a:solidFill>
                <a:effectLst>
                  <a:outerShdw blurRad="38100" dist="38100" dir="2700000" algn="tl">
                    <a:srgbClr val="000000">
                      <a:alpha val="43137"/>
                    </a:srgbClr>
                  </a:outerShdw>
                </a:effectLst>
              </a:rPr>
              <a:t>strike off the neck</a:t>
            </a:r>
            <a:endParaRPr lang="en-US" sz="48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2" name="TextBox 11"/>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5702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220488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703945"/>
            <a:ext cx="8200572" cy="1077218"/>
          </a:xfrm>
          <a:prstGeom prst="rect">
            <a:avLst/>
          </a:prstGeom>
          <a:noFill/>
        </p:spPr>
        <p:txBody>
          <a:bodyPr wrap="square" rtlCol="0">
            <a:spAutoFit/>
          </a:bodyPr>
          <a:lstStyle/>
          <a:p>
            <a:r>
              <a:rPr lang="en-US" sz="3200" dirty="0">
                <a:solidFill>
                  <a:schemeClr val="accent4">
                    <a:lumMod val="60000"/>
                    <a:lumOff val="40000"/>
                  </a:schemeClr>
                </a:solidFill>
              </a:rPr>
              <a:t>Harlot</a:t>
            </a:r>
            <a:r>
              <a:rPr lang="en-US" sz="3200" dirty="0"/>
              <a:t> ~ </a:t>
            </a:r>
            <a:r>
              <a:rPr lang="en-US" sz="3200" b="1" i="1" dirty="0" err="1">
                <a:solidFill>
                  <a:schemeClr val="accent4">
                    <a:lumMod val="60000"/>
                    <a:lumOff val="40000"/>
                  </a:schemeClr>
                </a:solidFill>
                <a:latin typeface="Times New Roman" panose="02020603050405020304" pitchFamily="18" charset="0"/>
                <a:cs typeface="Times New Roman" panose="02020603050405020304" pitchFamily="18" charset="0"/>
              </a:rPr>
              <a:t>zanah</a:t>
            </a:r>
            <a:r>
              <a:rPr lang="en-US" sz="3200" dirty="0"/>
              <a:t> – generic word for prostitute</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7" name="Picture 6"/>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8" name="TextBox 7"/>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9" name="TextBox 8"/>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pic>
        <p:nvPicPr>
          <p:cNvPr id="15" name="Picture 14"/>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10" name="TextBox 9"/>
          <p:cNvSpPr txBox="1"/>
          <p:nvPr/>
        </p:nvSpPr>
        <p:spPr>
          <a:xfrm>
            <a:off x="660400" y="1741721"/>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a:solidFill>
                  <a:schemeClr val="accent4">
                    <a:lumMod val="60000"/>
                    <a:lumOff val="40000"/>
                  </a:schemeClr>
                </a:solidFill>
              </a:rPr>
              <a:t>Dog</a:t>
            </a:r>
            <a:r>
              <a:rPr lang="en-US" sz="3200" dirty="0"/>
              <a:t> ~ </a:t>
            </a:r>
            <a:r>
              <a:rPr lang="en-US" sz="3200" b="1" i="1" dirty="0" err="1">
                <a:solidFill>
                  <a:schemeClr val="accent4">
                    <a:lumMod val="60000"/>
                    <a:lumOff val="40000"/>
                  </a:schemeClr>
                </a:solidFill>
                <a:latin typeface="Times New Roman" panose="02020603050405020304" pitchFamily="18" charset="0"/>
                <a:cs typeface="Times New Roman" panose="02020603050405020304" pitchFamily="18" charset="0"/>
              </a:rPr>
              <a:t>keleb</a:t>
            </a:r>
            <a:r>
              <a:rPr lang="en-US" sz="3200" dirty="0"/>
              <a:t> – NIV, </a:t>
            </a:r>
            <a:r>
              <a:rPr lang="en-US" sz="3200" dirty="0">
                <a:solidFill>
                  <a:schemeClr val="accent4">
                    <a:lumMod val="60000"/>
                    <a:lumOff val="40000"/>
                  </a:schemeClr>
                </a:solidFill>
              </a:rPr>
              <a:t>male prostitute</a:t>
            </a:r>
            <a:endParaRPr lang="en-US" sz="3200" dirty="0">
              <a:solidFill>
                <a:schemeClr val="accent4">
                  <a:lumMod val="60000"/>
                  <a:lumOff val="40000"/>
                </a:schemeClr>
              </a:solidFill>
              <a:latin typeface="+mj-lt"/>
            </a:endParaRPr>
          </a:p>
        </p:txBody>
      </p:sp>
    </p:spTree>
    <p:extLst>
      <p:ext uri="{BB962C8B-B14F-4D97-AF65-F5344CB8AC3E}">
        <p14:creationId xmlns:p14="http://schemas.microsoft.com/office/powerpoint/2010/main" val="1315112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32237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35646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15" name="Picture 1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2" name="TextBox 1"/>
          <p:cNvSpPr txBox="1"/>
          <p:nvPr/>
        </p:nvSpPr>
        <p:spPr>
          <a:xfrm>
            <a:off x="449943" y="703945"/>
            <a:ext cx="8200572"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Trim</a:t>
            </a:r>
            <a:r>
              <a:rPr lang="en-US" sz="3200" dirty="0">
                <a:effectLst>
                  <a:outerShdw blurRad="38100" dist="38100" dir="2700000" algn="tl">
                    <a:srgbClr val="000000">
                      <a:alpha val="43137"/>
                    </a:srgbClr>
                  </a:outerShdw>
                </a:effectLst>
              </a:rPr>
              <a:t> ~ KJV, </a:t>
            </a:r>
            <a:r>
              <a:rPr lang="en-US" sz="3200" dirty="0">
                <a:solidFill>
                  <a:schemeClr val="accent4">
                    <a:lumMod val="60000"/>
                    <a:lumOff val="40000"/>
                  </a:schemeClr>
                </a:solidFill>
                <a:effectLst>
                  <a:outerShdw blurRad="38100" dist="38100" dir="2700000" algn="tl">
                    <a:srgbClr val="000000">
                      <a:alpha val="43137"/>
                    </a:srgbClr>
                  </a:outerShdw>
                </a:effectLst>
              </a:rPr>
              <a:t>pare</a:t>
            </a:r>
            <a:r>
              <a:rPr lang="en-US" sz="3200" dirty="0">
                <a:effectLst>
                  <a:outerShdw blurRad="38100" dist="38100" dir="2700000" algn="tl">
                    <a:srgbClr val="000000">
                      <a:alpha val="43137"/>
                    </a:srgbClr>
                  </a:outerShdw>
                </a:effectLst>
              </a:rPr>
              <a:t> – literally, </a:t>
            </a:r>
            <a:r>
              <a:rPr lang="en-US" sz="3200" i="1" dirty="0">
                <a:effectLst>
                  <a:outerShdw blurRad="38100" dist="38100" dir="2700000" algn="tl">
                    <a:srgbClr val="000000">
                      <a:alpha val="43137"/>
                    </a:srgbClr>
                  </a:outerShdw>
                </a:effectLst>
              </a:rPr>
              <a:t>“do”</a:t>
            </a:r>
            <a:endParaRPr lang="en-US" sz="72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2" name="TextBox 11"/>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8913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185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15" name="Picture 1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2" name="TextBox 1"/>
          <p:cNvSpPr txBox="1"/>
          <p:nvPr/>
        </p:nvSpPr>
        <p:spPr>
          <a:xfrm>
            <a:off x="449943" y="703945"/>
            <a:ext cx="8200572"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Literally, </a:t>
            </a:r>
            <a:r>
              <a:rPr lang="en-US" sz="3200" i="1" dirty="0">
                <a:effectLst>
                  <a:outerShdw blurRad="38100" dist="38100" dir="2700000" algn="tl">
                    <a:srgbClr val="000000">
                      <a:alpha val="43137"/>
                    </a:srgbClr>
                  </a:outerShdw>
                </a:effectLst>
              </a:rPr>
              <a:t>“has had two wives”</a:t>
            </a:r>
            <a:r>
              <a:rPr lang="en-US" sz="3200" dirty="0">
                <a:effectLst>
                  <a:outerShdw blurRad="38100" dist="38100" dir="2700000" algn="tl">
                    <a:srgbClr val="000000">
                      <a:alpha val="43137"/>
                    </a:srgbClr>
                  </a:outerShdw>
                </a:effectLst>
              </a:rPr>
              <a:t> (v. 15)</a:t>
            </a:r>
            <a:endParaRPr lang="en-US" sz="115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2" name="TextBox 11"/>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94208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186482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6" name="TextBox 5"/>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15" name="Picture 1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sp>
        <p:nvSpPr>
          <p:cNvPr id="2" name="TextBox 1"/>
          <p:cNvSpPr txBox="1"/>
          <p:nvPr/>
        </p:nvSpPr>
        <p:spPr>
          <a:xfrm>
            <a:off x="449943" y="703945"/>
            <a:ext cx="8200572"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Mother</a:t>
            </a:r>
            <a:r>
              <a:rPr lang="en-US" sz="3200" dirty="0">
                <a:effectLst>
                  <a:outerShdw blurRad="38100" dist="38100" dir="2700000" algn="tl">
                    <a:srgbClr val="000000">
                      <a:alpha val="43137"/>
                    </a:srgbClr>
                  </a:outerShdw>
                </a:effectLst>
              </a:rPr>
              <a:t> ~ KJV, </a:t>
            </a:r>
            <a:r>
              <a:rPr lang="en-US" sz="3200" dirty="0">
                <a:solidFill>
                  <a:schemeClr val="accent4">
                    <a:lumMod val="60000"/>
                    <a:lumOff val="40000"/>
                  </a:schemeClr>
                </a:solidFill>
                <a:effectLst>
                  <a:outerShdw blurRad="38100" dist="38100" dir="2700000" algn="tl">
                    <a:srgbClr val="000000">
                      <a:alpha val="43137"/>
                    </a:srgbClr>
                  </a:outerShdw>
                </a:effectLst>
              </a:rPr>
              <a:t>dam</a:t>
            </a:r>
            <a:endParaRPr lang="en-US" sz="239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2" name="TextBox 11"/>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320544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34856" y="5638432"/>
            <a:ext cx="900683" cy="114010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225991" y="162125"/>
            <a:ext cx="2524356" cy="512789"/>
          </a:xfrm>
          <a:prstGeom prst="rect">
            <a:avLst/>
          </a:prstGeom>
          <a:effectLst>
            <a:outerShdw blurRad="114300" dist="215900" dir="5400000" sx="105000" sy="105000" algn="t" rotWithShape="0">
              <a:srgbClr val="663300">
                <a:alpha val="40000"/>
              </a:srgbClr>
            </a:outerShdw>
            <a:softEdge rad="31750"/>
          </a:effectLst>
        </p:spPr>
      </p:pic>
      <p:sp>
        <p:nvSpPr>
          <p:cNvPr id="11" name="TextBox 10"/>
          <p:cNvSpPr txBox="1"/>
          <p:nvPr/>
        </p:nvSpPr>
        <p:spPr>
          <a:xfrm>
            <a:off x="6469026" y="178864"/>
            <a:ext cx="2108914" cy="523220"/>
          </a:xfrm>
          <a:prstGeom prst="rect">
            <a:avLst/>
          </a:prstGeom>
          <a:noFill/>
        </p:spPr>
        <p:txBody>
          <a:bodyPr wrap="square" rtlCol="0">
            <a:spAutoFit/>
          </a:bodyPr>
          <a:lstStyle/>
          <a:p>
            <a:r>
              <a:rPr lang="en-US" sz="2800" dirty="0">
                <a:solidFill>
                  <a:schemeClr val="bg2">
                    <a:lumMod val="10000"/>
                  </a:schemeClr>
                </a:solidFill>
                <a:latin typeface="28 Days Later" panose="020B0603050302020204" pitchFamily="34" charset="0"/>
              </a:rPr>
              <a:t>The “2</a:t>
            </a:r>
            <a:r>
              <a:rPr lang="en-US" sz="2800" baseline="30000" dirty="0">
                <a:solidFill>
                  <a:schemeClr val="bg2">
                    <a:lumMod val="10000"/>
                  </a:schemeClr>
                </a:solidFill>
                <a:latin typeface="28 Days Later" panose="020B0603050302020204" pitchFamily="34" charset="0"/>
              </a:rPr>
              <a:t>nd</a:t>
            </a:r>
            <a:r>
              <a:rPr lang="en-US" sz="2800" dirty="0">
                <a:solidFill>
                  <a:schemeClr val="bg2">
                    <a:lumMod val="10000"/>
                  </a:schemeClr>
                </a:solidFill>
                <a:latin typeface="28 Days Later" panose="020B0603050302020204" pitchFamily="34" charset="0"/>
              </a:rPr>
              <a:t>” Law</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5130" y="130399"/>
            <a:ext cx="5313041" cy="537258"/>
          </a:xfrm>
          <a:prstGeom prst="rect">
            <a:avLst/>
          </a:prstGeom>
          <a:effectLst>
            <a:outerShdw blurRad="114300" dist="215900" dir="5400000" sx="105000" sy="105000" algn="t" rotWithShape="0">
              <a:srgbClr val="663300">
                <a:alpha val="40000"/>
              </a:srgbClr>
            </a:outerShdw>
            <a:softEdge rad="31750"/>
          </a:effectLst>
        </p:spPr>
      </p:pic>
      <p:sp>
        <p:nvSpPr>
          <p:cNvPr id="14" name="TextBox 13"/>
          <p:cNvSpPr txBox="1"/>
          <p:nvPr/>
        </p:nvSpPr>
        <p:spPr>
          <a:xfrm>
            <a:off x="300115" y="9833"/>
            <a:ext cx="4859714"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DEUTERONOMY</a:t>
            </a:r>
          </a:p>
        </p:txBody>
      </p:sp>
      <p:sp>
        <p:nvSpPr>
          <p:cNvPr id="16" name="TextBox 15"/>
          <p:cNvSpPr txBox="1"/>
          <p:nvPr/>
        </p:nvSpPr>
        <p:spPr>
          <a:xfrm>
            <a:off x="3204239" y="116115"/>
            <a:ext cx="2720148" cy="646331"/>
          </a:xfrm>
          <a:prstGeom prst="rect">
            <a:avLst/>
          </a:prstGeom>
          <a:noFill/>
        </p:spPr>
        <p:txBody>
          <a:bodyPr wrap="square" rtlCol="0">
            <a:spAutoFit/>
          </a:bodyPr>
          <a:lstStyle/>
          <a:p>
            <a:r>
              <a:rPr lang="en-US" sz="3600" dirty="0">
                <a:solidFill>
                  <a:schemeClr val="bg2">
                    <a:lumMod val="10000"/>
                  </a:schemeClr>
                </a:solidFill>
                <a:latin typeface="28 Days Later" panose="020B0603050302020204" pitchFamily="34" charset="0"/>
              </a:rPr>
              <a:t>21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01</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23</a:t>
            </a:r>
            <a:r>
              <a:rPr lang="en-US" sz="3600" dirty="0">
                <a:solidFill>
                  <a:schemeClr val="bg2">
                    <a:lumMod val="10000"/>
                  </a:schemeClr>
                </a:solidFill>
                <a:latin typeface="Algerian" panose="04020705040A02060702" pitchFamily="82" charset="0"/>
              </a:rPr>
              <a:t>:</a:t>
            </a:r>
            <a:r>
              <a:rPr lang="en-US" sz="3600" dirty="0">
                <a:solidFill>
                  <a:schemeClr val="bg2">
                    <a:lumMod val="10000"/>
                  </a:schemeClr>
                </a:solidFill>
                <a:latin typeface="28 Days Later" panose="020B0603050302020204" pitchFamily="34" charset="0"/>
              </a:rPr>
              <a:t>25</a:t>
            </a:r>
          </a:p>
        </p:txBody>
      </p:sp>
    </p:spTree>
    <p:extLst>
      <p:ext uri="{BB962C8B-B14F-4D97-AF65-F5344CB8AC3E}">
        <p14:creationId xmlns:p14="http://schemas.microsoft.com/office/powerpoint/2010/main" val="162956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Deuteronomy">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uteronomy">
      <a:majorFont>
        <a:latin typeface="PT Robinhood"/>
        <a:ea typeface=""/>
        <a:cs typeface=""/>
      </a:majorFont>
      <a:minorFont>
        <a:latin typeface="PT Robinhoo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uteronomy.potx" id="{288BED46-51FD-4D0F-8F07-85933C8F1768}" vid="{330813EA-DC19-4C62-AB49-7319012EFD53}"/>
    </a:ext>
  </a:extLst>
</a:theme>
</file>

<file path=docProps/app.xml><?xml version="1.0" encoding="utf-8"?>
<Properties xmlns="http://schemas.openxmlformats.org/officeDocument/2006/extended-properties" xmlns:vt="http://schemas.openxmlformats.org/officeDocument/2006/docPropsVTypes">
  <Template>Deuteronomy</Template>
  <TotalTime>1038</TotalTime>
  <Words>412</Words>
  <Application>Microsoft Office PowerPoint</Application>
  <PresentationFormat>On-screen Show (4:3)</PresentationFormat>
  <Paragraphs>95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Wingdings 2</vt:lpstr>
      <vt:lpstr>28 Days Later</vt:lpstr>
      <vt:lpstr>Times New Roman</vt:lpstr>
      <vt:lpstr>PT Robinhood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2016-12-13T15:10:02Z</dcterms:created>
  <dcterms:modified xsi:type="dcterms:W3CDTF">2016-12-15T00:27:42Z</dcterms:modified>
</cp:coreProperties>
</file>