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57" r:id="rId3"/>
    <p:sldId id="264" r:id="rId4"/>
    <p:sldId id="268" r:id="rId5"/>
    <p:sldId id="270" r:id="rId6"/>
    <p:sldId id="269" r:id="rId7"/>
    <p:sldId id="284" r:id="rId8"/>
    <p:sldId id="285" r:id="rId9"/>
    <p:sldId id="282" r:id="rId10"/>
    <p:sldId id="271" r:id="rId11"/>
    <p:sldId id="280" r:id="rId12"/>
    <p:sldId id="272" r:id="rId13"/>
    <p:sldId id="273" r:id="rId14"/>
    <p:sldId id="283" r:id="rId15"/>
    <p:sldId id="275" r:id="rId16"/>
    <p:sldId id="276" r:id="rId17"/>
    <p:sldId id="278" r:id="rId18"/>
    <p:sldId id="286" r:id="rId19"/>
    <p:sldId id="277" r:id="rId20"/>
    <p:sldId id="265" r:id="rId21"/>
    <p:sldId id="267" r:id="rId22"/>
    <p:sldId id="279" r:id="rId23"/>
    <p:sldId id="266" r:id="rId24"/>
  </p:sldIdLst>
  <p:sldSz cx="9144000" cy="6858000" type="screen4x3"/>
  <p:notesSz cx="6858000" cy="9144000"/>
  <p:embeddedFontLst>
    <p:embeddedFont>
      <p:font typeface="Black Chancery"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93AE7-38BB-4067-A5E0-0D94692E3763}" v="102" dt="2019-10-29T18:58:57.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80" d="100"/>
          <a:sy n="80" d="100"/>
        </p:scale>
        <p:origin x="60" y="4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FF093AE7-38BB-4067-A5E0-0D94692E3763}"/>
    <pc:docChg chg="undo custSel addSld delSld modSld sldOrd">
      <pc:chgData name="Ken Merrihew" userId="bcb7a1e886d99f07" providerId="LiveId" clId="{FF093AE7-38BB-4067-A5E0-0D94692E3763}" dt="2019-10-29T18:58:57.125" v="569"/>
      <pc:docMkLst>
        <pc:docMk/>
      </pc:docMkLst>
      <pc:sldChg chg="modTransition modAnim">
        <pc:chgData name="Ken Merrihew" userId="bcb7a1e886d99f07" providerId="LiveId" clId="{FF093AE7-38BB-4067-A5E0-0D94692E3763}" dt="2019-10-29T15:42:06.997" v="6"/>
        <pc:sldMkLst>
          <pc:docMk/>
          <pc:sldMk cId="2621227320" sldId="257"/>
        </pc:sldMkLst>
      </pc:sldChg>
      <pc:sldChg chg="del">
        <pc:chgData name="Ken Merrihew" userId="bcb7a1e886d99f07" providerId="LiveId" clId="{FF093AE7-38BB-4067-A5E0-0D94692E3763}" dt="2019-10-29T15:45:32.131" v="9" actId="2696"/>
        <pc:sldMkLst>
          <pc:docMk/>
          <pc:sldMk cId="3519691063" sldId="259"/>
        </pc:sldMkLst>
      </pc:sldChg>
      <pc:sldChg chg="modAnim">
        <pc:chgData name="Ken Merrihew" userId="bcb7a1e886d99f07" providerId="LiveId" clId="{FF093AE7-38BB-4067-A5E0-0D94692E3763}" dt="2019-10-29T15:41:26.813" v="2"/>
        <pc:sldMkLst>
          <pc:docMk/>
          <pc:sldMk cId="1093220777" sldId="264"/>
        </pc:sldMkLst>
      </pc:sldChg>
      <pc:sldChg chg="modAnim">
        <pc:chgData name="Ken Merrihew" userId="bcb7a1e886d99f07" providerId="LiveId" clId="{FF093AE7-38BB-4067-A5E0-0D94692E3763}" dt="2019-10-29T18:58:57.125" v="569"/>
        <pc:sldMkLst>
          <pc:docMk/>
          <pc:sldMk cId="761081410" sldId="267"/>
        </pc:sldMkLst>
      </pc:sldChg>
      <pc:sldChg chg="ord">
        <pc:chgData name="Ken Merrihew" userId="bcb7a1e886d99f07" providerId="LiveId" clId="{FF093AE7-38BB-4067-A5E0-0D94692E3763}" dt="2019-10-29T15:45:19.833" v="8"/>
        <pc:sldMkLst>
          <pc:docMk/>
          <pc:sldMk cId="179880826" sldId="269"/>
        </pc:sldMkLst>
      </pc:sldChg>
      <pc:sldChg chg="addSp delSp modSp addAnim delAnim modAnim">
        <pc:chgData name="Ken Merrihew" userId="bcb7a1e886d99f07" providerId="LiveId" clId="{FF093AE7-38BB-4067-A5E0-0D94692E3763}" dt="2019-10-29T18:49:45.341" v="563" actId="20577"/>
        <pc:sldMkLst>
          <pc:docMk/>
          <pc:sldMk cId="162590073" sldId="270"/>
        </pc:sldMkLst>
        <pc:spChg chg="add mod">
          <ac:chgData name="Ken Merrihew" userId="bcb7a1e886d99f07" providerId="LiveId" clId="{FF093AE7-38BB-4067-A5E0-0D94692E3763}" dt="2019-10-29T17:27:20.703" v="495" actId="1036"/>
          <ac:spMkLst>
            <pc:docMk/>
            <pc:sldMk cId="162590073" sldId="270"/>
            <ac:spMk id="3" creationId="{034DA47C-40E6-482F-B040-56107D19840F}"/>
          </ac:spMkLst>
        </pc:spChg>
        <pc:spChg chg="mod">
          <ac:chgData name="Ken Merrihew" userId="bcb7a1e886d99f07" providerId="LiveId" clId="{FF093AE7-38BB-4067-A5E0-0D94692E3763}" dt="2019-10-29T17:29:05.835" v="517" actId="14100"/>
          <ac:spMkLst>
            <pc:docMk/>
            <pc:sldMk cId="162590073" sldId="270"/>
            <ac:spMk id="17" creationId="{7571D02A-3053-4C6F-9AAF-F5E9F1EA4BD0}"/>
          </ac:spMkLst>
        </pc:spChg>
        <pc:spChg chg="add del mod">
          <ac:chgData name="Ken Merrihew" userId="bcb7a1e886d99f07" providerId="LiveId" clId="{FF093AE7-38BB-4067-A5E0-0D94692E3763}" dt="2019-10-29T17:27:20.703" v="495" actId="1036"/>
          <ac:spMkLst>
            <pc:docMk/>
            <pc:sldMk cId="162590073" sldId="270"/>
            <ac:spMk id="23" creationId="{BAEAC322-0B45-4469-803D-354DCBF2C336}"/>
          </ac:spMkLst>
        </pc:spChg>
        <pc:spChg chg="del mod">
          <ac:chgData name="Ken Merrihew" userId="bcb7a1e886d99f07" providerId="LiveId" clId="{FF093AE7-38BB-4067-A5E0-0D94692E3763}" dt="2019-10-29T17:24:35.966" v="248" actId="478"/>
          <ac:spMkLst>
            <pc:docMk/>
            <pc:sldMk cId="162590073" sldId="270"/>
            <ac:spMk id="24" creationId="{BA74E49D-9A0C-4A1A-95DF-F11924C52A4F}"/>
          </ac:spMkLst>
        </pc:spChg>
        <pc:spChg chg="mod">
          <ac:chgData name="Ken Merrihew" userId="bcb7a1e886d99f07" providerId="LiveId" clId="{FF093AE7-38BB-4067-A5E0-0D94692E3763}" dt="2019-10-29T16:18:45.763" v="113" actId="1036"/>
          <ac:spMkLst>
            <pc:docMk/>
            <pc:sldMk cId="162590073" sldId="270"/>
            <ac:spMk id="26" creationId="{B8A098EB-B0AB-41D5-9B9C-BC2E1479A0F7}"/>
          </ac:spMkLst>
        </pc:spChg>
        <pc:spChg chg="mod">
          <ac:chgData name="Ken Merrihew" userId="bcb7a1e886d99f07" providerId="LiveId" clId="{FF093AE7-38BB-4067-A5E0-0D94692E3763}" dt="2019-10-29T16:17:08.651" v="69" actId="1035"/>
          <ac:spMkLst>
            <pc:docMk/>
            <pc:sldMk cId="162590073" sldId="270"/>
            <ac:spMk id="29" creationId="{89CA4BE2-7450-40FD-A49B-24D8D8BF147C}"/>
          </ac:spMkLst>
        </pc:spChg>
        <pc:spChg chg="add del mod">
          <ac:chgData name="Ken Merrihew" userId="bcb7a1e886d99f07" providerId="LiveId" clId="{FF093AE7-38BB-4067-A5E0-0D94692E3763}" dt="2019-10-29T18:49:45.341" v="563" actId="20577"/>
          <ac:spMkLst>
            <pc:docMk/>
            <pc:sldMk cId="162590073" sldId="270"/>
            <ac:spMk id="31" creationId="{FCC1D94D-0748-44CA-9D91-E2D3A6297CEB}"/>
          </ac:spMkLst>
        </pc:spChg>
        <pc:spChg chg="add mod">
          <ac:chgData name="Ken Merrihew" userId="bcb7a1e886d99f07" providerId="LiveId" clId="{FF093AE7-38BB-4067-A5E0-0D94692E3763}" dt="2019-10-29T16:18:27.868" v="106" actId="1038"/>
          <ac:spMkLst>
            <pc:docMk/>
            <pc:sldMk cId="162590073" sldId="270"/>
            <ac:spMk id="35" creationId="{F8924291-34C6-433E-86DC-4E47BAC602E8}"/>
          </ac:spMkLst>
        </pc:spChg>
        <pc:spChg chg="add mod">
          <ac:chgData name="Ken Merrihew" userId="bcb7a1e886d99f07" providerId="LiveId" clId="{FF093AE7-38BB-4067-A5E0-0D94692E3763}" dt="2019-10-29T16:18:52.309" v="114" actId="14100"/>
          <ac:spMkLst>
            <pc:docMk/>
            <pc:sldMk cId="162590073" sldId="270"/>
            <ac:spMk id="36" creationId="{F420EAAB-FF6B-4D90-B4BB-B83E2D88B8D3}"/>
          </ac:spMkLst>
        </pc:spChg>
        <pc:spChg chg="add del">
          <ac:chgData name="Ken Merrihew" userId="bcb7a1e886d99f07" providerId="LiveId" clId="{FF093AE7-38BB-4067-A5E0-0D94692E3763}" dt="2019-10-29T18:48:49.810" v="559" actId="478"/>
          <ac:spMkLst>
            <pc:docMk/>
            <pc:sldMk cId="162590073" sldId="270"/>
            <ac:spMk id="37" creationId="{864031EC-63E2-4BA3-8D2A-B3356C7E1C12}"/>
          </ac:spMkLst>
        </pc:spChg>
        <pc:cxnChg chg="mod">
          <ac:chgData name="Ken Merrihew" userId="bcb7a1e886d99f07" providerId="LiveId" clId="{FF093AE7-38BB-4067-A5E0-0D94692E3763}" dt="2019-10-29T17:29:01.104" v="516" actId="1038"/>
          <ac:cxnSpMkLst>
            <pc:docMk/>
            <pc:sldMk cId="162590073" sldId="270"/>
            <ac:cxnSpMk id="32" creationId="{E300A64F-AC71-492E-8CAB-BD9A31467161}"/>
          </ac:cxnSpMkLst>
        </pc:cxnChg>
      </pc:sldChg>
      <pc:sldChg chg="modSp">
        <pc:chgData name="Ken Merrihew" userId="bcb7a1e886d99f07" providerId="LiveId" clId="{FF093AE7-38BB-4067-A5E0-0D94692E3763}" dt="2019-10-29T18:54:46.471" v="568" actId="732"/>
        <pc:sldMkLst>
          <pc:docMk/>
          <pc:sldMk cId="1074358820" sldId="271"/>
        </pc:sldMkLst>
        <pc:spChg chg="mod">
          <ac:chgData name="Ken Merrihew" userId="bcb7a1e886d99f07" providerId="LiveId" clId="{FF093AE7-38BB-4067-A5E0-0D94692E3763}" dt="2019-10-29T18:51:27.826" v="564" actId="688"/>
          <ac:spMkLst>
            <pc:docMk/>
            <pc:sldMk cId="1074358820" sldId="271"/>
            <ac:spMk id="38" creationId="{C5C95D89-053E-4CEB-A1D1-C8D2C6CFF94C}"/>
          </ac:spMkLst>
        </pc:spChg>
        <pc:spChg chg="mod">
          <ac:chgData name="Ken Merrihew" userId="bcb7a1e886d99f07" providerId="LiveId" clId="{FF093AE7-38BB-4067-A5E0-0D94692E3763}" dt="2019-10-29T18:51:27.826" v="564" actId="688"/>
          <ac:spMkLst>
            <pc:docMk/>
            <pc:sldMk cId="1074358820" sldId="271"/>
            <ac:spMk id="41" creationId="{DF232A5E-BADC-4CFE-A62D-3B3533A4C2BE}"/>
          </ac:spMkLst>
        </pc:spChg>
        <pc:picChg chg="mod modCrop">
          <ac:chgData name="Ken Merrihew" userId="bcb7a1e886d99f07" providerId="LiveId" clId="{FF093AE7-38BB-4067-A5E0-0D94692E3763}" dt="2019-10-29T18:54:46.471" v="568" actId="732"/>
          <ac:picMkLst>
            <pc:docMk/>
            <pc:sldMk cId="1074358820" sldId="271"/>
            <ac:picMk id="35" creationId="{17BD9627-8907-4428-B527-37A149676E6B}"/>
          </ac:picMkLst>
        </pc:picChg>
      </pc:sldChg>
      <pc:sldChg chg="modSp">
        <pc:chgData name="Ken Merrihew" userId="bcb7a1e886d99f07" providerId="LiveId" clId="{FF093AE7-38BB-4067-A5E0-0D94692E3763}" dt="2019-10-29T15:40:02.399" v="1" actId="20577"/>
        <pc:sldMkLst>
          <pc:docMk/>
          <pc:sldMk cId="623019195" sldId="279"/>
        </pc:sldMkLst>
        <pc:spChg chg="mod">
          <ac:chgData name="Ken Merrihew" userId="bcb7a1e886d99f07" providerId="LiveId" clId="{FF093AE7-38BB-4067-A5E0-0D94692E3763}" dt="2019-10-29T15:40:02.399" v="1" actId="20577"/>
          <ac:spMkLst>
            <pc:docMk/>
            <pc:sldMk cId="623019195" sldId="279"/>
            <ac:spMk id="7" creationId="{3AFC4F34-9F16-441C-B21F-A6E3C6FDA41D}"/>
          </ac:spMkLst>
        </pc:spChg>
      </pc:sldChg>
      <pc:sldChg chg="add">
        <pc:chgData name="Ken Merrihew" userId="bcb7a1e886d99f07" providerId="LiveId" clId="{FF093AE7-38BB-4067-A5E0-0D94692E3763}" dt="2019-10-29T15:45:17.643" v="7"/>
        <pc:sldMkLst>
          <pc:docMk/>
          <pc:sldMk cId="308279278" sldId="280"/>
        </pc:sldMkLst>
      </pc:sldChg>
      <pc:sldChg chg="add del">
        <pc:chgData name="Ken Merrihew" userId="bcb7a1e886d99f07" providerId="LiveId" clId="{FF093AE7-38BB-4067-A5E0-0D94692E3763}" dt="2019-10-29T18:51:53.406" v="565" actId="2696"/>
        <pc:sldMkLst>
          <pc:docMk/>
          <pc:sldMk cId="1809526372" sldId="281"/>
        </pc:sldMkLst>
      </pc:sldChg>
      <pc:sldChg chg="addSp delSp modSp add ord delAnim modAnim">
        <pc:chgData name="Ken Merrihew" userId="bcb7a1e886d99f07" providerId="LiveId" clId="{FF093AE7-38BB-4067-A5E0-0D94692E3763}" dt="2019-10-29T18:54:07.056" v="566"/>
        <pc:sldMkLst>
          <pc:docMk/>
          <pc:sldMk cId="1296444372" sldId="282"/>
        </pc:sldMkLst>
        <pc:spChg chg="add">
          <ac:chgData name="Ken Merrihew" userId="bcb7a1e886d99f07" providerId="LiveId" clId="{FF093AE7-38BB-4067-A5E0-0D94692E3763}" dt="2019-10-29T17:37:58.682" v="533"/>
          <ac:spMkLst>
            <pc:docMk/>
            <pc:sldMk cId="1296444372" sldId="282"/>
            <ac:spMk id="10" creationId="{889A9D34-C2B7-419C-B754-13DF12603351}"/>
          </ac:spMkLst>
        </pc:spChg>
        <pc:spChg chg="add mod">
          <ac:chgData name="Ken Merrihew" userId="bcb7a1e886d99f07" providerId="LiveId" clId="{FF093AE7-38BB-4067-A5E0-0D94692E3763}" dt="2019-10-29T17:38:30.147" v="554" actId="20577"/>
          <ac:spMkLst>
            <pc:docMk/>
            <pc:sldMk cId="1296444372" sldId="282"/>
            <ac:spMk id="11" creationId="{62A948C6-4E3D-44B8-B777-2A76E6E31611}"/>
          </ac:spMkLst>
        </pc:spChg>
        <pc:spChg chg="del">
          <ac:chgData name="Ken Merrihew" userId="bcb7a1e886d99f07" providerId="LiveId" clId="{FF093AE7-38BB-4067-A5E0-0D94692E3763}" dt="2019-10-29T17:36:26.611" v="522" actId="478"/>
          <ac:spMkLst>
            <pc:docMk/>
            <pc:sldMk cId="1296444372" sldId="282"/>
            <ac:spMk id="37" creationId="{39321B8A-086D-4841-B4B8-D881F57D0852}"/>
          </ac:spMkLst>
        </pc:spChg>
        <pc:spChg chg="del">
          <ac:chgData name="Ken Merrihew" userId="bcb7a1e886d99f07" providerId="LiveId" clId="{FF093AE7-38BB-4067-A5E0-0D94692E3763}" dt="2019-10-29T17:36:24.630" v="521" actId="478"/>
          <ac:spMkLst>
            <pc:docMk/>
            <pc:sldMk cId="1296444372" sldId="282"/>
            <ac:spMk id="38" creationId="{C5C95D89-053E-4CEB-A1D1-C8D2C6CFF94C}"/>
          </ac:spMkLst>
        </pc:spChg>
        <pc:spChg chg="del">
          <ac:chgData name="Ken Merrihew" userId="bcb7a1e886d99f07" providerId="LiveId" clId="{FF093AE7-38BB-4067-A5E0-0D94692E3763}" dt="2019-10-29T17:36:29.583" v="524" actId="478"/>
          <ac:spMkLst>
            <pc:docMk/>
            <pc:sldMk cId="1296444372" sldId="282"/>
            <ac:spMk id="40" creationId="{9637E93B-9392-4A2E-BED8-51EB135EA69B}"/>
          </ac:spMkLst>
        </pc:spChg>
        <pc:spChg chg="del">
          <ac:chgData name="Ken Merrihew" userId="bcb7a1e886d99f07" providerId="LiveId" clId="{FF093AE7-38BB-4067-A5E0-0D94692E3763}" dt="2019-10-29T17:36:28.481" v="523" actId="478"/>
          <ac:spMkLst>
            <pc:docMk/>
            <pc:sldMk cId="1296444372" sldId="282"/>
            <ac:spMk id="41" creationId="{DF232A5E-BADC-4CFE-A62D-3B3533A4C2BE}"/>
          </ac:spMkLst>
        </pc:spChg>
        <pc:picChg chg="del">
          <ac:chgData name="Ken Merrihew" userId="bcb7a1e886d99f07" providerId="LiveId" clId="{FF093AE7-38BB-4067-A5E0-0D94692E3763}" dt="2019-10-29T17:36:23.802" v="520" actId="478"/>
          <ac:picMkLst>
            <pc:docMk/>
            <pc:sldMk cId="1296444372" sldId="282"/>
            <ac:picMk id="35" creationId="{17BD9627-8907-4428-B527-37A149676E6B}"/>
          </ac:picMkLst>
        </pc:picChg>
        <pc:picChg chg="add mod">
          <ac:chgData name="Ken Merrihew" userId="bcb7a1e886d99f07" providerId="LiveId" clId="{FF093AE7-38BB-4067-A5E0-0D94692E3763}" dt="2019-10-29T17:38:03.831" v="534" actId="1076"/>
          <ac:picMkLst>
            <pc:docMk/>
            <pc:sldMk cId="1296444372" sldId="282"/>
            <ac:picMk id="4098" creationId="{78205BD0-C4A6-46AB-9A4D-C3948EBA454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10/30/2019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George_MacDonald_(1862).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5 . 1 - 31</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pic>
        <p:nvPicPr>
          <p:cNvPr id="35" name="Picture 34" descr="Ancient world.bmp">
            <a:extLst>
              <a:ext uri="{FF2B5EF4-FFF2-40B4-BE49-F238E27FC236}">
                <a16:creationId xmlns:a16="http://schemas.microsoft.com/office/drawing/2014/main" id="{17BD9627-8907-4428-B527-37A149676E6B}"/>
              </a:ext>
            </a:extLst>
          </p:cNvPr>
          <p:cNvPicPr>
            <a:picLocks noChangeAspect="1"/>
          </p:cNvPicPr>
          <p:nvPr/>
        </p:nvPicPr>
        <p:blipFill rotWithShape="1">
          <a:blip r:embed="rId3" cstate="print"/>
          <a:srcRect l="3376" b="3870"/>
          <a:stretch/>
        </p:blipFill>
        <p:spPr>
          <a:xfrm rot="21378415">
            <a:off x="907018" y="1084527"/>
            <a:ext cx="6311053" cy="4900801"/>
          </a:xfrm>
          <a:prstGeom prst="rect">
            <a:avLst/>
          </a:prstGeom>
          <a:solidFill>
            <a:schemeClr val="bg1"/>
          </a:solidFill>
          <a:ln>
            <a:noFill/>
          </a:ln>
          <a:effectLst/>
        </p:spPr>
      </p:pic>
      <p:sp>
        <p:nvSpPr>
          <p:cNvPr id="37" name="Oval 36">
            <a:extLst>
              <a:ext uri="{FF2B5EF4-FFF2-40B4-BE49-F238E27FC236}">
                <a16:creationId xmlns:a16="http://schemas.microsoft.com/office/drawing/2014/main" id="{39321B8A-086D-4841-B4B8-D881F57D0852}"/>
              </a:ext>
            </a:extLst>
          </p:cNvPr>
          <p:cNvSpPr/>
          <p:nvPr/>
        </p:nvSpPr>
        <p:spPr>
          <a:xfrm rot="21378415">
            <a:off x="5073322" y="4256485"/>
            <a:ext cx="89093" cy="89093"/>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TextBox 37">
            <a:extLst>
              <a:ext uri="{FF2B5EF4-FFF2-40B4-BE49-F238E27FC236}">
                <a16:creationId xmlns:a16="http://schemas.microsoft.com/office/drawing/2014/main" id="{C5C95D89-053E-4CEB-A1D1-C8D2C6CFF94C}"/>
              </a:ext>
            </a:extLst>
          </p:cNvPr>
          <p:cNvSpPr txBox="1"/>
          <p:nvPr/>
        </p:nvSpPr>
        <p:spPr>
          <a:xfrm>
            <a:off x="4537938" y="3853992"/>
            <a:ext cx="1295400"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Babylon</a:t>
            </a:r>
          </a:p>
        </p:txBody>
      </p:sp>
      <p:sp>
        <p:nvSpPr>
          <p:cNvPr id="40" name="Oval 39">
            <a:extLst>
              <a:ext uri="{FF2B5EF4-FFF2-40B4-BE49-F238E27FC236}">
                <a16:creationId xmlns:a16="http://schemas.microsoft.com/office/drawing/2014/main" id="{9637E93B-9392-4A2E-BED8-51EB135EA69B}"/>
              </a:ext>
            </a:extLst>
          </p:cNvPr>
          <p:cNvSpPr/>
          <p:nvPr/>
        </p:nvSpPr>
        <p:spPr>
          <a:xfrm rot="21378415">
            <a:off x="3933507" y="5598941"/>
            <a:ext cx="89093" cy="89093"/>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DF232A5E-BADC-4CFE-A62D-3B3533A4C2BE}"/>
              </a:ext>
            </a:extLst>
          </p:cNvPr>
          <p:cNvSpPr txBox="1"/>
          <p:nvPr/>
        </p:nvSpPr>
        <p:spPr>
          <a:xfrm>
            <a:off x="3550444" y="5183524"/>
            <a:ext cx="1066800" cy="400110"/>
          </a:xfrm>
          <a:prstGeom prst="rect">
            <a:avLst/>
          </a:prstGeom>
          <a:noFill/>
        </p:spPr>
        <p:txBody>
          <a:bodyPr wrap="square" rtlCol="0">
            <a:spAutoFit/>
          </a:bodyPr>
          <a:lstStyle/>
          <a:p>
            <a:r>
              <a:rPr lang="en-US" sz="2000" b="1" dirty="0" err="1">
                <a:solidFill>
                  <a:schemeClr val="bg1"/>
                </a:solidFill>
                <a:effectLst>
                  <a:outerShdw blurRad="38100" dist="38100" dir="2700000" algn="tl">
                    <a:srgbClr val="000000">
                      <a:alpha val="43137"/>
                    </a:srgbClr>
                  </a:outerShdw>
                </a:effectLst>
              </a:rPr>
              <a:t>Tayma</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3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973639B-6C8B-4CDA-B623-2123698226A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3082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Jam. 4:17 ~ </a:t>
            </a:r>
            <a:r>
              <a:rPr lang="en-US" sz="3200" dirty="0">
                <a:solidFill>
                  <a:srgbClr val="FFFF00"/>
                </a:solidFill>
                <a:effectLst>
                  <a:outerShdw blurRad="38100" dist="38100" dir="2700000" algn="tl">
                    <a:srgbClr val="000000">
                      <a:alpha val="43137"/>
                    </a:srgbClr>
                  </a:outerShdw>
                </a:effectLst>
              </a:rPr>
              <a:t>Therefore, to him who knows to do good and does not do it, to him </a:t>
            </a:r>
            <a:r>
              <a:rPr lang="en-US" sz="3200" i="1" dirty="0">
                <a:solidFill>
                  <a:srgbClr val="FFFF00"/>
                </a:solidFill>
                <a:effectLst>
                  <a:outerShdw blurRad="38100" dist="38100" dir="2700000" algn="tl">
                    <a:srgbClr val="000000">
                      <a:alpha val="43137"/>
                    </a:srgbClr>
                  </a:outerShdw>
                </a:effectLst>
              </a:rPr>
              <a:t>it</a:t>
            </a:r>
            <a:r>
              <a:rPr lang="en-US" sz="3200" dirty="0">
                <a:solidFill>
                  <a:srgbClr val="FFFF00"/>
                </a:solidFill>
                <a:effectLst>
                  <a:outerShdw blurRad="38100" dist="38100" dir="2700000" algn="tl">
                    <a:srgbClr val="000000">
                      <a:alpha val="43137"/>
                    </a:srgbClr>
                  </a:outerShdw>
                </a:effectLst>
              </a:rPr>
              <a:t> is sin.</a:t>
            </a:r>
          </a:p>
        </p:txBody>
      </p:sp>
      <p:sp>
        <p:nvSpPr>
          <p:cNvPr id="5" name="TextBox 4">
            <a:extLst>
              <a:ext uri="{FF2B5EF4-FFF2-40B4-BE49-F238E27FC236}">
                <a16:creationId xmlns:a16="http://schemas.microsoft.com/office/drawing/2014/main" id="{21647B74-7F69-4276-B157-77EC749413C0}"/>
              </a:ext>
            </a:extLst>
          </p:cNvPr>
          <p:cNvSpPr txBox="1"/>
          <p:nvPr/>
        </p:nvSpPr>
        <p:spPr>
          <a:xfrm>
            <a:off x="685800" y="1982056"/>
            <a:ext cx="8001000" cy="1077218"/>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101600" dist="76200" dir="1800000" algn="tl" rotWithShape="0">
                    <a:srgbClr val="602E04">
                      <a:alpha val="88000"/>
                    </a:srgbClr>
                  </a:outerShdw>
                </a:effectLst>
              </a:rPr>
              <a:t> 95% of Americans believe in some kind of God</a:t>
            </a:r>
          </a:p>
        </p:txBody>
      </p:sp>
      <p:sp>
        <p:nvSpPr>
          <p:cNvPr id="6" name="TextBox 5">
            <a:extLst>
              <a:ext uri="{FF2B5EF4-FFF2-40B4-BE49-F238E27FC236}">
                <a16:creationId xmlns:a16="http://schemas.microsoft.com/office/drawing/2014/main" id="{E856F95B-8008-409F-A6F4-8C9DDD359ADA}"/>
              </a:ext>
            </a:extLst>
          </p:cNvPr>
          <p:cNvSpPr txBox="1"/>
          <p:nvPr/>
        </p:nvSpPr>
        <p:spPr>
          <a:xfrm>
            <a:off x="688674" y="3014354"/>
            <a:ext cx="8001000" cy="1569660"/>
          </a:xfrm>
          <a:prstGeom prst="rect">
            <a:avLst/>
          </a:prstGeom>
          <a:noFill/>
        </p:spPr>
        <p:txBody>
          <a:bodyPr wrap="square" rtlCol="0">
            <a:spAutoFit/>
          </a:bodyPr>
          <a:lstStyle/>
          <a:p>
            <a:pPr>
              <a:buFont typeface="Arial" pitchFamily="34" charset="0"/>
              <a:buChar char="•"/>
            </a:pPr>
            <a:r>
              <a:rPr lang="en-US" sz="3200" dirty="0">
                <a:solidFill>
                  <a:schemeClr val="bg1"/>
                </a:solidFill>
              </a:rPr>
              <a:t> 65% believe in all-powerful, all-knowing Creator of the universe who rules the world today</a:t>
            </a:r>
          </a:p>
        </p:txBody>
      </p:sp>
    </p:spTree>
    <p:extLst>
      <p:ext uri="{BB962C8B-B14F-4D97-AF65-F5344CB8AC3E}">
        <p14:creationId xmlns:p14="http://schemas.microsoft.com/office/powerpoint/2010/main" val="21712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973639B-6C8B-4CDA-B623-2123698226A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308684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cap="small" dirty="0" err="1">
                <a:solidFill>
                  <a:srgbClr val="FFFF00"/>
                </a:solidFill>
                <a:effectLst>
                  <a:outerShdw blurRad="38100" dist="38100" dir="2700000" algn="tl">
                    <a:srgbClr val="000000">
                      <a:alpha val="43137"/>
                    </a:srgbClr>
                  </a:outerShdw>
                </a:effectLst>
              </a:rPr>
              <a:t>Mene</a:t>
            </a:r>
            <a:r>
              <a:rPr lang="en-US" sz="3200" dirty="0">
                <a:solidFill>
                  <a:schemeClr val="bg1"/>
                </a:solidFill>
                <a:effectLst>
                  <a:outerShdw blurRad="38100" dist="38100" dir="2700000" algn="tl">
                    <a:srgbClr val="000000">
                      <a:alpha val="43137"/>
                    </a:srgbClr>
                  </a:outerShdw>
                </a:effectLst>
              </a:rPr>
              <a:t> ~ </a:t>
            </a:r>
            <a:r>
              <a:rPr lang="en-US" sz="3200" i="1" dirty="0">
                <a:solidFill>
                  <a:schemeClr val="bg1"/>
                </a:solidFill>
                <a:effectLst>
                  <a:outerShdw blurRad="38100" dist="38100" dir="2700000" algn="tl">
                    <a:srgbClr val="000000">
                      <a:alpha val="43137"/>
                    </a:srgbClr>
                  </a:outerShdw>
                </a:effectLst>
              </a:rPr>
              <a:t>numbered</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minas</a:t>
            </a:r>
            <a:r>
              <a:rPr lang="en-US" sz="3200" dirty="0">
                <a:solidFill>
                  <a:schemeClr val="bg1"/>
                </a:solidFill>
                <a:effectLst>
                  <a:outerShdw blurRad="38100" dist="38100" dir="2700000" algn="tl">
                    <a:srgbClr val="000000">
                      <a:alpha val="43137"/>
                    </a:srgbClr>
                  </a:outerShdw>
                </a:effectLst>
              </a:rPr>
              <a:t> ~ Luke 19:11-27)</a:t>
            </a:r>
          </a:p>
        </p:txBody>
      </p:sp>
      <p:sp>
        <p:nvSpPr>
          <p:cNvPr id="5" name="TextBox 4">
            <a:extLst>
              <a:ext uri="{FF2B5EF4-FFF2-40B4-BE49-F238E27FC236}">
                <a16:creationId xmlns:a16="http://schemas.microsoft.com/office/drawing/2014/main" id="{21647B74-7F69-4276-B157-77EC749413C0}"/>
              </a:ext>
            </a:extLst>
          </p:cNvPr>
          <p:cNvSpPr txBox="1"/>
          <p:nvPr/>
        </p:nvSpPr>
        <p:spPr>
          <a:xfrm>
            <a:off x="465826" y="1458715"/>
            <a:ext cx="8220974" cy="584775"/>
          </a:xfrm>
          <a:prstGeom prst="rect">
            <a:avLst/>
          </a:prstGeom>
          <a:noFill/>
        </p:spPr>
        <p:txBody>
          <a:bodyPr wrap="square" rtlCol="0">
            <a:spAutoFit/>
          </a:bodyPr>
          <a:lstStyle/>
          <a:p>
            <a:r>
              <a:rPr lang="en-US" sz="3200" cap="small" dirty="0" err="1">
                <a:solidFill>
                  <a:srgbClr val="FFFF00"/>
                </a:solidFill>
                <a:effectLst>
                  <a:outerShdw blurRad="38100" dist="38100" dir="2700000" algn="tl">
                    <a:srgbClr val="000000">
                      <a:alpha val="43137"/>
                    </a:srgbClr>
                  </a:outerShdw>
                </a:effectLst>
              </a:rPr>
              <a:t>Tekel</a:t>
            </a:r>
            <a:r>
              <a:rPr lang="en-US" sz="3200" dirty="0">
                <a:solidFill>
                  <a:srgbClr val="FFFF00"/>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i.e. </a:t>
            </a:r>
            <a:r>
              <a:rPr lang="en-US" sz="3200" dirty="0">
                <a:solidFill>
                  <a:srgbClr val="FFFF00"/>
                </a:solidFill>
                <a:effectLst>
                  <a:outerShdw blurRad="38100" dist="38100" dir="2700000" algn="tl">
                    <a:srgbClr val="000000">
                      <a:alpha val="43137"/>
                    </a:srgbClr>
                  </a:outerShdw>
                </a:effectLst>
              </a:rPr>
              <a:t>shekel</a:t>
            </a:r>
            <a:r>
              <a:rPr lang="en-US" sz="3200" dirty="0">
                <a:solidFill>
                  <a:schemeClr val="bg1"/>
                </a:solidFill>
                <a:effectLst>
                  <a:outerShdw blurRad="38100" dist="38100" dir="2700000" algn="tl">
                    <a:srgbClr val="000000">
                      <a:alpha val="43137"/>
                    </a:srgbClr>
                  </a:outerShdw>
                </a:effectLst>
              </a:rPr>
              <a:t>, a </a:t>
            </a:r>
            <a:r>
              <a:rPr lang="en-US" sz="3200" i="1" dirty="0">
                <a:solidFill>
                  <a:schemeClr val="bg1"/>
                </a:solidFill>
                <a:effectLst>
                  <a:outerShdw blurRad="38100" dist="38100" dir="2700000" algn="tl">
                    <a:srgbClr val="000000">
                      <a:alpha val="43137"/>
                    </a:srgbClr>
                  </a:outerShdw>
                </a:effectLst>
              </a:rPr>
              <a:t>weight</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856F95B-8008-409F-A6F4-8C9DDD359ADA}"/>
              </a:ext>
            </a:extLst>
          </p:cNvPr>
          <p:cNvSpPr txBox="1"/>
          <p:nvPr/>
        </p:nvSpPr>
        <p:spPr>
          <a:xfrm>
            <a:off x="695864" y="2479511"/>
            <a:ext cx="7993810" cy="1077218"/>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cap="small" dirty="0" err="1">
                <a:solidFill>
                  <a:srgbClr val="FFFF00"/>
                </a:solidFill>
                <a:effectLst>
                  <a:outerShdw blurRad="38100" dist="38100" dir="2700000" algn="tl">
                    <a:srgbClr val="000000">
                      <a:alpha val="43137"/>
                    </a:srgbClr>
                  </a:outerShdw>
                </a:effectLst>
              </a:rPr>
              <a:t>Upharsin</a:t>
            </a:r>
            <a:r>
              <a:rPr lang="en-US" sz="3200" dirty="0">
                <a:solidFill>
                  <a:schemeClr val="bg1"/>
                </a:solidFill>
                <a:effectLst>
                  <a:outerShdw blurRad="38100" dist="38100" dir="2700000" algn="tl">
                    <a:srgbClr val="000000">
                      <a:alpha val="43137"/>
                    </a:srgbClr>
                  </a:outerShdw>
                </a:effectLst>
              </a:rPr>
              <a:t> is </a:t>
            </a:r>
            <a:r>
              <a:rPr lang="en-US" sz="3200" cap="small" dirty="0">
                <a:solidFill>
                  <a:srgbClr val="FFFF00"/>
                </a:solidFill>
                <a:effectLst>
                  <a:outerShdw blurRad="38100" dist="38100" dir="2700000" algn="tl">
                    <a:srgbClr val="000000">
                      <a:alpha val="43137"/>
                    </a:srgbClr>
                  </a:outerShdw>
                </a:effectLst>
              </a:rPr>
              <a:t>Peres</a:t>
            </a:r>
            <a:r>
              <a:rPr lang="en-US" sz="3200" dirty="0">
                <a:solidFill>
                  <a:schemeClr val="bg1"/>
                </a:solidFill>
                <a:effectLst>
                  <a:outerShdw blurRad="38100" dist="38100" dir="2700000" algn="tl">
                    <a:srgbClr val="000000">
                      <a:alpha val="43137"/>
                    </a:srgbClr>
                  </a:outerShdw>
                </a:effectLst>
              </a:rPr>
              <a:t> with the conjunction and plural</a:t>
            </a:r>
          </a:p>
        </p:txBody>
      </p:sp>
      <p:sp>
        <p:nvSpPr>
          <p:cNvPr id="8" name="TextBox 7">
            <a:extLst>
              <a:ext uri="{FF2B5EF4-FFF2-40B4-BE49-F238E27FC236}">
                <a16:creationId xmlns:a16="http://schemas.microsoft.com/office/drawing/2014/main" id="{0C9C6B0D-636F-4AE5-8254-272BA24A3375}"/>
              </a:ext>
            </a:extLst>
          </p:cNvPr>
          <p:cNvSpPr txBox="1"/>
          <p:nvPr/>
        </p:nvSpPr>
        <p:spPr>
          <a:xfrm>
            <a:off x="468700" y="1984930"/>
            <a:ext cx="8220974" cy="584775"/>
          </a:xfrm>
          <a:prstGeom prst="rect">
            <a:avLst/>
          </a:prstGeom>
          <a:noFill/>
        </p:spPr>
        <p:txBody>
          <a:bodyPr wrap="square" rtlCol="0">
            <a:spAutoFit/>
          </a:bodyPr>
          <a:lstStyle/>
          <a:p>
            <a:r>
              <a:rPr lang="en-US" sz="3200" cap="small" dirty="0">
                <a:solidFill>
                  <a:srgbClr val="FFFF00"/>
                </a:solidFill>
                <a:effectLst>
                  <a:outerShdw blurRad="38100" dist="38100" dir="2700000" algn="tl">
                    <a:srgbClr val="000000">
                      <a:alpha val="43137"/>
                    </a:srgbClr>
                  </a:outerShdw>
                </a:effectLst>
              </a:rPr>
              <a:t>Peres</a:t>
            </a:r>
            <a:r>
              <a:rPr lang="en-US" sz="3200" dirty="0">
                <a:solidFill>
                  <a:schemeClr val="bg1"/>
                </a:solidFill>
                <a:effectLst>
                  <a:outerShdw blurRad="38100" dist="38100" dir="2700000" algn="tl">
                    <a:srgbClr val="000000">
                      <a:alpha val="43137"/>
                    </a:srgbClr>
                  </a:outerShdw>
                </a:effectLst>
              </a:rPr>
              <a:t> ~ </a:t>
            </a:r>
            <a:r>
              <a:rPr lang="en-US" sz="3200" i="1" dirty="0">
                <a:solidFill>
                  <a:schemeClr val="bg1"/>
                </a:solidFill>
                <a:effectLst>
                  <a:outerShdw blurRad="38100" dist="38100" dir="2700000" algn="tl">
                    <a:srgbClr val="000000">
                      <a:alpha val="43137"/>
                    </a:srgbClr>
                  </a:outerShdw>
                </a:effectLst>
              </a:rPr>
              <a:t>divided</a:t>
            </a:r>
            <a:endParaRPr lang="en-US" sz="7200" dirty="0">
              <a:solidFill>
                <a:schemeClr val="bg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C6FD6354-1FC0-42A8-987D-5577FE250BED}"/>
              </a:ext>
            </a:extLst>
          </p:cNvPr>
          <p:cNvSpPr txBox="1"/>
          <p:nvPr/>
        </p:nvSpPr>
        <p:spPr>
          <a:xfrm>
            <a:off x="698738" y="3500310"/>
            <a:ext cx="7993810" cy="584775"/>
          </a:xfrm>
          <a:prstGeom prst="rect">
            <a:avLst/>
          </a:prstGeom>
          <a:noFill/>
        </p:spPr>
        <p:txBody>
          <a:bodyPr wrap="square" rtlCol="0">
            <a:spAutoFit/>
          </a:bodyPr>
          <a:lstStyle/>
          <a:p>
            <a:pPr>
              <a:buFont typeface="Arial" pitchFamily="34" charset="0"/>
              <a:buChar char="•"/>
            </a:pPr>
            <a:r>
              <a:rPr lang="en-US" sz="3200" dirty="0">
                <a:solidFill>
                  <a:schemeClr val="bg1"/>
                </a:solidFill>
              </a:rPr>
              <a:t> </a:t>
            </a:r>
            <a:r>
              <a:rPr lang="en-US" sz="3200" cap="small" dirty="0">
                <a:solidFill>
                  <a:srgbClr val="FFFF00"/>
                </a:solidFill>
              </a:rPr>
              <a:t>Peres</a:t>
            </a:r>
            <a:r>
              <a:rPr lang="en-US" sz="3200" dirty="0">
                <a:solidFill>
                  <a:schemeClr val="bg1"/>
                </a:solidFill>
              </a:rPr>
              <a:t> is from the same root as </a:t>
            </a:r>
            <a:r>
              <a:rPr lang="en-US" sz="3200" i="1" dirty="0">
                <a:solidFill>
                  <a:schemeClr val="bg1"/>
                </a:solidFill>
              </a:rPr>
              <a:t>Persian</a:t>
            </a:r>
            <a:endParaRPr lang="en-US" sz="3200" dirty="0">
              <a:solidFill>
                <a:schemeClr val="bg1"/>
              </a:solidFill>
            </a:endParaRPr>
          </a:p>
        </p:txBody>
      </p:sp>
      <p:sp>
        <p:nvSpPr>
          <p:cNvPr id="13" name="TextBox 12">
            <a:extLst>
              <a:ext uri="{FF2B5EF4-FFF2-40B4-BE49-F238E27FC236}">
                <a16:creationId xmlns:a16="http://schemas.microsoft.com/office/drawing/2014/main" id="{C16871A7-9171-459D-9A2C-93BC231AD04D}"/>
              </a:ext>
            </a:extLst>
          </p:cNvPr>
          <p:cNvSpPr txBox="1"/>
          <p:nvPr/>
        </p:nvSpPr>
        <p:spPr>
          <a:xfrm>
            <a:off x="1065830" y="4733025"/>
            <a:ext cx="1918914"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numbered,</a:t>
            </a:r>
          </a:p>
        </p:txBody>
      </p:sp>
      <p:sp>
        <p:nvSpPr>
          <p:cNvPr id="14" name="TextBox 13">
            <a:extLst>
              <a:ext uri="{FF2B5EF4-FFF2-40B4-BE49-F238E27FC236}">
                <a16:creationId xmlns:a16="http://schemas.microsoft.com/office/drawing/2014/main" id="{FEA93823-FEFE-4BCE-B49F-37259E92954F}"/>
              </a:ext>
            </a:extLst>
          </p:cNvPr>
          <p:cNvSpPr txBox="1"/>
          <p:nvPr/>
        </p:nvSpPr>
        <p:spPr>
          <a:xfrm>
            <a:off x="2848037" y="4741650"/>
            <a:ext cx="1813112"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numbered,</a:t>
            </a:r>
          </a:p>
        </p:txBody>
      </p:sp>
      <p:sp>
        <p:nvSpPr>
          <p:cNvPr id="15" name="TextBox 14">
            <a:extLst>
              <a:ext uri="{FF2B5EF4-FFF2-40B4-BE49-F238E27FC236}">
                <a16:creationId xmlns:a16="http://schemas.microsoft.com/office/drawing/2014/main" id="{96193F53-AEB1-4F7F-9319-79559E9EBB76}"/>
              </a:ext>
            </a:extLst>
          </p:cNvPr>
          <p:cNvSpPr txBox="1"/>
          <p:nvPr/>
        </p:nvSpPr>
        <p:spPr>
          <a:xfrm>
            <a:off x="4439741" y="4750275"/>
            <a:ext cx="1679276"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weighed</a:t>
            </a:r>
          </a:p>
        </p:txBody>
      </p:sp>
      <p:sp>
        <p:nvSpPr>
          <p:cNvPr id="16" name="TextBox 15">
            <a:extLst>
              <a:ext uri="{FF2B5EF4-FFF2-40B4-BE49-F238E27FC236}">
                <a16:creationId xmlns:a16="http://schemas.microsoft.com/office/drawing/2014/main" id="{123C9E14-2785-45E1-9E48-E88F22CA346D}"/>
              </a:ext>
            </a:extLst>
          </p:cNvPr>
          <p:cNvSpPr txBox="1"/>
          <p:nvPr/>
        </p:nvSpPr>
        <p:spPr>
          <a:xfrm>
            <a:off x="5759582" y="4753149"/>
            <a:ext cx="2193971"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and divided</a:t>
            </a:r>
          </a:p>
        </p:txBody>
      </p:sp>
      <p:sp>
        <p:nvSpPr>
          <p:cNvPr id="17" name="TextBox 16">
            <a:extLst>
              <a:ext uri="{FF2B5EF4-FFF2-40B4-BE49-F238E27FC236}">
                <a16:creationId xmlns:a16="http://schemas.microsoft.com/office/drawing/2014/main" id="{CE9091A0-B8BC-425E-A8E5-FC19ECE79742}"/>
              </a:ext>
            </a:extLst>
          </p:cNvPr>
          <p:cNvSpPr txBox="1"/>
          <p:nvPr/>
        </p:nvSpPr>
        <p:spPr>
          <a:xfrm>
            <a:off x="369268" y="957440"/>
            <a:ext cx="1230702" cy="584775"/>
          </a:xfrm>
          <a:prstGeom prst="rect">
            <a:avLst/>
          </a:prstGeom>
          <a:noFill/>
        </p:spPr>
        <p:txBody>
          <a:bodyPr wrap="square" rtlCol="0">
            <a:spAutoFit/>
          </a:bodyPr>
          <a:lstStyle/>
          <a:p>
            <a:pPr algn="ctr"/>
            <a:r>
              <a:rPr lang="en-US" sz="3200" cap="small" dirty="0" err="1">
                <a:solidFill>
                  <a:srgbClr val="FFFF00"/>
                </a:solidFill>
                <a:effectLst>
                  <a:outerShdw blurRad="38100" dist="38100" dir="2700000" algn="tl">
                    <a:srgbClr val="000000">
                      <a:alpha val="43137"/>
                    </a:srgbClr>
                  </a:outerShdw>
                </a:effectLst>
              </a:rPr>
              <a:t>Mene</a:t>
            </a:r>
            <a:endParaRPr lang="en-US" sz="3200" dirty="0">
              <a:solidFill>
                <a:srgbClr val="FFFF00"/>
              </a:solidFill>
            </a:endParaRPr>
          </a:p>
        </p:txBody>
      </p:sp>
      <p:sp>
        <p:nvSpPr>
          <p:cNvPr id="18" name="TextBox 17">
            <a:extLst>
              <a:ext uri="{FF2B5EF4-FFF2-40B4-BE49-F238E27FC236}">
                <a16:creationId xmlns:a16="http://schemas.microsoft.com/office/drawing/2014/main" id="{99F15D9E-A4A2-4D12-90A2-1FA68AAB62B4}"/>
              </a:ext>
            </a:extLst>
          </p:cNvPr>
          <p:cNvSpPr txBox="1"/>
          <p:nvPr/>
        </p:nvSpPr>
        <p:spPr>
          <a:xfrm>
            <a:off x="370213" y="939979"/>
            <a:ext cx="1230702" cy="584775"/>
          </a:xfrm>
          <a:prstGeom prst="rect">
            <a:avLst/>
          </a:prstGeom>
          <a:noFill/>
        </p:spPr>
        <p:txBody>
          <a:bodyPr wrap="square" rtlCol="0">
            <a:spAutoFit/>
          </a:bodyPr>
          <a:lstStyle/>
          <a:p>
            <a:pPr algn="ctr"/>
            <a:r>
              <a:rPr lang="en-US" sz="3200" cap="small" dirty="0" err="1">
                <a:solidFill>
                  <a:srgbClr val="FFFF00"/>
                </a:solidFill>
                <a:effectLst>
                  <a:outerShdw blurRad="38100" dist="38100" dir="2700000" algn="tl">
                    <a:srgbClr val="000000">
                      <a:alpha val="43137"/>
                    </a:srgbClr>
                  </a:outerShdw>
                </a:effectLst>
              </a:rPr>
              <a:t>Mene</a:t>
            </a:r>
            <a:endParaRPr lang="en-US" sz="3200" dirty="0">
              <a:solidFill>
                <a:srgbClr val="FFFF00"/>
              </a:solidFill>
            </a:endParaRPr>
          </a:p>
        </p:txBody>
      </p:sp>
      <p:sp>
        <p:nvSpPr>
          <p:cNvPr id="19" name="TextBox 18">
            <a:extLst>
              <a:ext uri="{FF2B5EF4-FFF2-40B4-BE49-F238E27FC236}">
                <a16:creationId xmlns:a16="http://schemas.microsoft.com/office/drawing/2014/main" id="{3AE3E1FA-D30C-4276-A255-4B89FD748EB4}"/>
              </a:ext>
            </a:extLst>
          </p:cNvPr>
          <p:cNvSpPr txBox="1"/>
          <p:nvPr/>
        </p:nvSpPr>
        <p:spPr>
          <a:xfrm>
            <a:off x="385142" y="1458430"/>
            <a:ext cx="1154800" cy="540595"/>
          </a:xfrm>
          <a:prstGeom prst="rect">
            <a:avLst/>
          </a:prstGeom>
          <a:noFill/>
        </p:spPr>
        <p:txBody>
          <a:bodyPr wrap="square" rtlCol="0">
            <a:noAutofit/>
          </a:bodyPr>
          <a:lstStyle/>
          <a:p>
            <a:pPr algn="ctr"/>
            <a:r>
              <a:rPr lang="en-US" sz="3200" cap="small" dirty="0" err="1">
                <a:solidFill>
                  <a:srgbClr val="FFFF00"/>
                </a:solidFill>
                <a:effectLst>
                  <a:outerShdw blurRad="38100" dist="38100" dir="2700000" algn="tl">
                    <a:srgbClr val="000000">
                      <a:alpha val="43137"/>
                    </a:srgbClr>
                  </a:outerShdw>
                </a:effectLst>
              </a:rPr>
              <a:t>Tekel</a:t>
            </a:r>
            <a:endParaRPr lang="en-US" sz="3200" dirty="0">
              <a:solidFill>
                <a:srgbClr val="FFFF00"/>
              </a:solidFill>
            </a:endParaRPr>
          </a:p>
        </p:txBody>
      </p:sp>
      <p:sp>
        <p:nvSpPr>
          <p:cNvPr id="20" name="TextBox 19">
            <a:extLst>
              <a:ext uri="{FF2B5EF4-FFF2-40B4-BE49-F238E27FC236}">
                <a16:creationId xmlns:a16="http://schemas.microsoft.com/office/drawing/2014/main" id="{D6B407F5-BF63-4B23-AD8F-C16CC28FA77B}"/>
              </a:ext>
            </a:extLst>
          </p:cNvPr>
          <p:cNvSpPr txBox="1"/>
          <p:nvPr/>
        </p:nvSpPr>
        <p:spPr>
          <a:xfrm>
            <a:off x="361320" y="1984508"/>
            <a:ext cx="1245064" cy="584775"/>
          </a:xfrm>
          <a:prstGeom prst="rect">
            <a:avLst/>
          </a:prstGeom>
          <a:noFill/>
        </p:spPr>
        <p:txBody>
          <a:bodyPr wrap="square" rtlCol="0">
            <a:spAutoFit/>
          </a:bodyPr>
          <a:lstStyle/>
          <a:p>
            <a:pPr algn="ctr"/>
            <a:r>
              <a:rPr lang="en-US" sz="3200" cap="small" dirty="0">
                <a:solidFill>
                  <a:srgbClr val="FFFF00"/>
                </a:solidFill>
                <a:effectLst>
                  <a:outerShdw blurRad="38100" dist="38100" dir="2700000" algn="tl">
                    <a:srgbClr val="000000">
                      <a:alpha val="43137"/>
                    </a:srgbClr>
                  </a:outerShdw>
                </a:effectLst>
              </a:rPr>
              <a:t>Peres</a:t>
            </a:r>
            <a:endParaRPr lang="en-US" sz="3200" dirty="0">
              <a:solidFill>
                <a:srgbClr val="FFFF00"/>
              </a:solidFill>
            </a:endParaRPr>
          </a:p>
        </p:txBody>
      </p:sp>
    </p:spTree>
    <p:extLst>
      <p:ext uri="{BB962C8B-B14F-4D97-AF65-F5344CB8AC3E}">
        <p14:creationId xmlns:p14="http://schemas.microsoft.com/office/powerpoint/2010/main" val="24064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7"/>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6"/>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8"/>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9"/>
                                        </p:tgtEl>
                                        <p:attrNameLst>
                                          <p:attrName>style.color</p:attrName>
                                        </p:attrNameLst>
                                      </p:cBhvr>
                                      <p:to>
                                        <a:schemeClr val="accent2"/>
                                      </p:to>
                                    </p:animClr>
                                  </p:childTnLst>
                                </p:cTn>
                              </p:par>
                            </p:childTnLst>
                          </p:cTn>
                        </p:par>
                        <p:par>
                          <p:cTn id="43" fill="hold">
                            <p:stCondLst>
                              <p:cond delay="500"/>
                            </p:stCondLst>
                            <p:childTnLst>
                              <p:par>
                                <p:cTn id="44" presetID="42" presetClass="path" presetSubtype="0" fill="hold" grpId="1" nodeType="afterEffect">
                                  <p:stCondLst>
                                    <p:cond delay="0"/>
                                  </p:stCondLst>
                                  <p:childTnLst>
                                    <p:animMotion origin="layout" path="M 1.11111E-6 -0.00139 L 0.11649 0.4581 " pathEditMode="relative" rAng="0" ptsTypes="AA">
                                      <p:cBhvr>
                                        <p:cTn id="45" dur="1000" fill="hold"/>
                                        <p:tgtEl>
                                          <p:spTgt spid="17"/>
                                        </p:tgtEl>
                                        <p:attrNameLst>
                                          <p:attrName>ppt_x</p:attrName>
                                          <p:attrName>ppt_y</p:attrName>
                                        </p:attrNameLst>
                                      </p:cBhvr>
                                      <p:rCtr x="5816" y="22963"/>
                                    </p:animMotion>
                                  </p:childTnLst>
                                </p:cTn>
                              </p:par>
                            </p:childTnLst>
                          </p:cTn>
                        </p:par>
                        <p:par>
                          <p:cTn id="46" fill="hold">
                            <p:stCondLst>
                              <p:cond delay="1500"/>
                            </p:stCondLst>
                            <p:childTnLst>
                              <p:par>
                                <p:cTn id="47" presetID="10" presetClass="entr" presetSubtype="0" fill="hold" grpId="2"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42" presetClass="path" presetSubtype="0" fill="hold" grpId="0" nodeType="afterEffect">
                                  <p:stCondLst>
                                    <p:cond delay="0"/>
                                  </p:stCondLst>
                                  <p:childTnLst>
                                    <p:animMotion origin="layout" path="M 1.11111E-6 3.7037E-7 L 0.30104 0.46273 " pathEditMode="relative" rAng="0" ptsTypes="AA">
                                      <p:cBhvr>
                                        <p:cTn id="52" dur="1000" fill="hold"/>
                                        <p:tgtEl>
                                          <p:spTgt spid="18"/>
                                        </p:tgtEl>
                                        <p:attrNameLst>
                                          <p:attrName>ppt_x</p:attrName>
                                          <p:attrName>ppt_y</p:attrName>
                                        </p:attrNameLst>
                                      </p:cBhvr>
                                      <p:rCtr x="15052" y="23125"/>
                                    </p:animMotion>
                                  </p:childTnLst>
                                </p:cTn>
                              </p:par>
                            </p:childTnLst>
                          </p:cTn>
                        </p:par>
                        <p:par>
                          <p:cTn id="53" fill="hold">
                            <p:stCondLst>
                              <p:cond delay="3000"/>
                            </p:stCondLst>
                            <p:childTnLst>
                              <p:par>
                                <p:cTn id="54" presetID="10" presetClass="entr" presetSubtype="0" fill="hold" grpId="1"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3500"/>
                            </p:stCondLst>
                            <p:childTnLst>
                              <p:par>
                                <p:cTn id="58" presetID="42" presetClass="path" presetSubtype="0" fill="hold" grpId="0" nodeType="afterEffect">
                                  <p:stCondLst>
                                    <p:cond delay="0"/>
                                  </p:stCondLst>
                                  <p:childTnLst>
                                    <p:animMotion origin="layout" path="M 1.66667E-6 -3.33333E-6 L 0.46389 0.38843 " pathEditMode="relative" rAng="0" ptsTypes="AA">
                                      <p:cBhvr>
                                        <p:cTn id="59" dur="1000" fill="hold"/>
                                        <p:tgtEl>
                                          <p:spTgt spid="19"/>
                                        </p:tgtEl>
                                        <p:attrNameLst>
                                          <p:attrName>ppt_x</p:attrName>
                                          <p:attrName>ppt_y</p:attrName>
                                        </p:attrNameLst>
                                      </p:cBhvr>
                                      <p:rCtr x="23194" y="19421"/>
                                    </p:animMotion>
                                  </p:childTnLst>
                                </p:cTn>
                              </p:par>
                            </p:childTnLst>
                          </p:cTn>
                        </p:par>
                        <p:par>
                          <p:cTn id="60" fill="hold">
                            <p:stCondLst>
                              <p:cond delay="4500"/>
                            </p:stCondLst>
                            <p:childTnLst>
                              <p:par>
                                <p:cTn id="61" presetID="10" presetClass="entr" presetSubtype="0" fill="hold" grpId="1"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5000"/>
                            </p:stCondLst>
                            <p:childTnLst>
                              <p:par>
                                <p:cTn id="65" presetID="42" presetClass="path" presetSubtype="0" fill="hold" grpId="0" nodeType="afterEffect">
                                  <p:stCondLst>
                                    <p:cond delay="0"/>
                                  </p:stCondLst>
                                  <p:childTnLst>
                                    <p:animMotion origin="layout" path="M 1.11111E-6 -4.44444E-6 L 0.62135 0.30672 " pathEditMode="relative" rAng="0" ptsTypes="AA">
                                      <p:cBhvr>
                                        <p:cTn id="66" dur="1000" fill="hold"/>
                                        <p:tgtEl>
                                          <p:spTgt spid="20"/>
                                        </p:tgtEl>
                                        <p:attrNameLst>
                                          <p:attrName>ppt_x</p:attrName>
                                          <p:attrName>ppt_y</p:attrName>
                                        </p:attrNameLst>
                                      </p:cBhvr>
                                      <p:rCtr x="31059" y="15324"/>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5" grpId="1"/>
      <p:bldP spid="6" grpId="0"/>
      <p:bldP spid="6" grpId="1"/>
      <p:bldP spid="8" grpId="0"/>
      <p:bldP spid="8" grpId="1"/>
      <p:bldP spid="9" grpId="0"/>
      <p:bldP spid="9" grpId="1"/>
      <p:bldP spid="13" grpId="0"/>
      <p:bldP spid="14" grpId="0"/>
      <p:bldP spid="15" grpId="0"/>
      <p:bldP spid="16" grpId="0"/>
      <p:bldP spid="17" grpId="0"/>
      <p:bldP spid="17" grpId="1"/>
      <p:bldP spid="18" grpId="0"/>
      <p:bldP spid="18" grpId="2"/>
      <p:bldP spid="19" grpId="0"/>
      <p:bldP spid="19" grpId="1"/>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973639B-6C8B-4CDA-B623-2123698226A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31612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452431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Is. 44:28-45:4 ~ </a:t>
            </a:r>
            <a:r>
              <a:rPr lang="en-US" sz="3200" baseline="30000" dirty="0">
                <a:solidFill>
                  <a:schemeClr val="bg1"/>
                </a:solidFill>
                <a:effectLst>
                  <a:outerShdw blurRad="38100" dist="38100" dir="2700000" algn="tl">
                    <a:srgbClr val="000000">
                      <a:alpha val="43137"/>
                    </a:srgbClr>
                  </a:outerShdw>
                </a:effectLst>
              </a:rPr>
              <a:t>28</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Who says of Cyrus, “He is My shepherd, And he shall perform all My pleasure, Saying to Jerusalem, ‘You shall be built,’ And to the temple, ‘Your foundation shall be laid.’”</a:t>
            </a:r>
          </a:p>
          <a:p>
            <a:r>
              <a:rPr lang="en-US" sz="3200" baseline="30000" dirty="0">
                <a:solidFill>
                  <a:schemeClr val="bg1"/>
                </a:solidFill>
                <a:effectLst>
                  <a:outerShdw blurRad="38100" dist="38100" dir="2700000" algn="tl">
                    <a:srgbClr val="000000">
                      <a:alpha val="43137"/>
                    </a:srgbClr>
                  </a:outerShdw>
                </a:effectLst>
              </a:rPr>
              <a:t>45:1</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Thus says the LORD to His anointed, To Cyrus, whose right hand I have held—To subdue nations before him And loose the armor of kings, To open before him the double doors, So that the gates will not be shut:</a:t>
            </a:r>
            <a:endParaRPr lang="en-US" sz="48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91CFEFE9-B0C7-4556-B708-9254FE86B90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4225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01675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Is. 44:28-45:4 ~ </a:t>
            </a:r>
            <a:r>
              <a:rPr lang="en-US" sz="3200" baseline="30000" dirty="0">
                <a:solidFill>
                  <a:schemeClr val="bg1"/>
                </a:solidFill>
                <a:effectLst>
                  <a:outerShdw blurRad="38100" dist="38100" dir="2700000" algn="tl">
                    <a:srgbClr val="000000">
                      <a:alpha val="43137"/>
                    </a:srgbClr>
                  </a:outerShdw>
                </a:effectLst>
              </a:rPr>
              <a:t>2</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 will go before you And make the crooked places straight; I will break in pieces the gates of bronze And cut the bars of iron. </a:t>
            </a:r>
            <a:r>
              <a:rPr lang="en-US" sz="3200" baseline="30000" dirty="0">
                <a:solidFill>
                  <a:schemeClr val="bg1"/>
                </a:solidFill>
                <a:effectLst>
                  <a:outerShdw blurRad="38100" dist="38100" dir="2700000" algn="tl">
                    <a:srgbClr val="000000">
                      <a:alpha val="43137"/>
                    </a:srgbClr>
                  </a:outerShdw>
                </a:effectLst>
              </a:rPr>
              <a:t>3</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 will give you the treasures of darkness And hidden riches of secret places, That you may know that I, the LORD, Who call you by your name, Am the God of Israel. </a:t>
            </a:r>
            <a:r>
              <a:rPr lang="en-US" sz="3200" baseline="30000" dirty="0">
                <a:solidFill>
                  <a:schemeClr val="bg1"/>
                </a:solidFill>
                <a:effectLst>
                  <a:outerShdw blurRad="38100" dist="38100" dir="2700000" algn="tl">
                    <a:srgbClr val="000000">
                      <a:alpha val="43137"/>
                    </a:srgbClr>
                  </a:outerShdw>
                </a:effectLst>
              </a:rPr>
              <a:t>4</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Jacob My servant’s sake, And Israel My elect, I have even called you by your name; I have named you, though you have not known Me.”</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91CFEFE9-B0C7-4556-B708-9254FE86B90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36005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Front view of a barrel-shaped clay cylinder resting on a stand. The cylinder is covered with lines of cuneiform text">
            <a:extLst>
              <a:ext uri="{FF2B5EF4-FFF2-40B4-BE49-F238E27FC236}">
                <a16:creationId xmlns:a16="http://schemas.microsoft.com/office/drawing/2014/main" id="{241659AB-0A92-4DDD-836C-CAA3C231E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2983">
            <a:off x="954676" y="1385357"/>
            <a:ext cx="7557025" cy="455258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82672D7D-3E69-4C13-93D7-BD0041100295}"/>
              </a:ext>
            </a:extLst>
          </p:cNvPr>
          <p:cNvCxnSpPr>
            <a:cxnSpLocks/>
          </p:cNvCxnSpPr>
          <p:nvPr/>
        </p:nvCxnSpPr>
        <p:spPr>
          <a:xfrm rot="16012983">
            <a:off x="2252196" y="437441"/>
            <a:ext cx="0" cy="3002703"/>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42D28C-6F1E-4B0D-8AAF-187E386A3745}"/>
              </a:ext>
            </a:extLst>
          </p:cNvPr>
          <p:cNvCxnSpPr>
            <a:cxnSpLocks/>
          </p:cNvCxnSpPr>
          <p:nvPr/>
        </p:nvCxnSpPr>
        <p:spPr>
          <a:xfrm rot="21412983">
            <a:off x="8171772" y="4525433"/>
            <a:ext cx="0" cy="490965"/>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B9032A-40B5-41DF-9269-7DB4F21753E6}"/>
              </a:ext>
            </a:extLst>
          </p:cNvPr>
          <p:cNvCxnSpPr>
            <a:cxnSpLocks/>
          </p:cNvCxnSpPr>
          <p:nvPr/>
        </p:nvCxnSpPr>
        <p:spPr>
          <a:xfrm flipV="1">
            <a:off x="1368607" y="4883875"/>
            <a:ext cx="6771346" cy="357483"/>
          </a:xfrm>
          <a:prstGeom prst="straightConnector1">
            <a:avLst/>
          </a:prstGeom>
          <a:ln w="38100">
            <a:solidFill>
              <a:schemeClr val="bg1"/>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7" name="TextBox 6">
            <a:extLst>
              <a:ext uri="{FF2B5EF4-FFF2-40B4-BE49-F238E27FC236}">
                <a16:creationId xmlns:a16="http://schemas.microsoft.com/office/drawing/2014/main" id="{924DAAFA-1F5F-4884-B0E3-BD589205B619}"/>
              </a:ext>
            </a:extLst>
          </p:cNvPr>
          <p:cNvSpPr txBox="1"/>
          <p:nvPr/>
        </p:nvSpPr>
        <p:spPr>
          <a:xfrm rot="21412983">
            <a:off x="4391163" y="4830735"/>
            <a:ext cx="842344" cy="461665"/>
          </a:xfrm>
          <a:prstGeom prst="rect">
            <a:avLst/>
          </a:prstGeom>
        </p:spPr>
        <p:txBody>
          <a:bodyPr wrap="square" rtlCol="0">
            <a:noAutofit/>
          </a:bodyPr>
          <a:lstStyle/>
          <a:p>
            <a:pPr algn="ctr"/>
            <a:r>
              <a:rPr lang="en-US" sz="2400" b="1" dirty="0">
                <a:solidFill>
                  <a:schemeClr val="bg1"/>
                </a:solidFill>
              </a:rPr>
              <a:t>8.6”</a:t>
            </a:r>
          </a:p>
        </p:txBody>
      </p:sp>
      <p:cxnSp>
        <p:nvCxnSpPr>
          <p:cNvPr id="13" name="Straight Connector 12">
            <a:extLst>
              <a:ext uri="{FF2B5EF4-FFF2-40B4-BE49-F238E27FC236}">
                <a16:creationId xmlns:a16="http://schemas.microsoft.com/office/drawing/2014/main" id="{8FC3551E-4474-455F-A8E9-A918ADDF1949}"/>
              </a:ext>
            </a:extLst>
          </p:cNvPr>
          <p:cNvCxnSpPr>
            <a:cxnSpLocks/>
          </p:cNvCxnSpPr>
          <p:nvPr/>
        </p:nvCxnSpPr>
        <p:spPr>
          <a:xfrm>
            <a:off x="1285776" y="4773607"/>
            <a:ext cx="32302" cy="59319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6AB6E4-D75B-4840-8D96-D3052ABA37C1}"/>
              </a:ext>
            </a:extLst>
          </p:cNvPr>
          <p:cNvCxnSpPr>
            <a:cxnSpLocks/>
          </p:cNvCxnSpPr>
          <p:nvPr/>
        </p:nvCxnSpPr>
        <p:spPr>
          <a:xfrm rot="16012983">
            <a:off x="2150299" y="3387974"/>
            <a:ext cx="0" cy="2481573"/>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E53815-7306-4392-91B2-4544F5215697}"/>
              </a:ext>
            </a:extLst>
          </p:cNvPr>
          <p:cNvCxnSpPr>
            <a:cxnSpLocks/>
          </p:cNvCxnSpPr>
          <p:nvPr/>
        </p:nvCxnSpPr>
        <p:spPr>
          <a:xfrm flipH="1" flipV="1">
            <a:off x="926040" y="2122785"/>
            <a:ext cx="119840" cy="2479091"/>
          </a:xfrm>
          <a:prstGeom prst="straightConnector1">
            <a:avLst/>
          </a:prstGeom>
          <a:ln w="38100">
            <a:solidFill>
              <a:schemeClr val="bg1"/>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16" name="TextBox 15">
            <a:extLst>
              <a:ext uri="{FF2B5EF4-FFF2-40B4-BE49-F238E27FC236}">
                <a16:creationId xmlns:a16="http://schemas.microsoft.com/office/drawing/2014/main" id="{54295A84-EA27-4A43-9DFC-05F5D1EAE2C6}"/>
              </a:ext>
            </a:extLst>
          </p:cNvPr>
          <p:cNvSpPr txBox="1"/>
          <p:nvPr/>
        </p:nvSpPr>
        <p:spPr>
          <a:xfrm rot="16012983">
            <a:off x="510418" y="3195590"/>
            <a:ext cx="842344" cy="461665"/>
          </a:xfrm>
          <a:prstGeom prst="rect">
            <a:avLst/>
          </a:prstGeom>
        </p:spPr>
        <p:txBody>
          <a:bodyPr wrap="square" rtlCol="0">
            <a:noAutofit/>
          </a:bodyPr>
          <a:lstStyle/>
          <a:p>
            <a:pPr algn="ctr"/>
            <a:r>
              <a:rPr lang="en-US" sz="2400" b="1" dirty="0">
                <a:solidFill>
                  <a:schemeClr val="bg1"/>
                </a:solidFill>
              </a:rPr>
              <a:t>3.9”</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91CFEFE9-B0C7-4556-B708-9254FE86B90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21" name="TextBox 20">
            <a:extLst>
              <a:ext uri="{FF2B5EF4-FFF2-40B4-BE49-F238E27FC236}">
                <a16:creationId xmlns:a16="http://schemas.microsoft.com/office/drawing/2014/main" id="{598DD9C1-67A1-4381-944B-2C15A78FFD2A}"/>
              </a:ext>
            </a:extLst>
          </p:cNvPr>
          <p:cNvSpPr txBox="1"/>
          <p:nvPr/>
        </p:nvSpPr>
        <p:spPr>
          <a:xfrm>
            <a:off x="5428443" y="5589639"/>
            <a:ext cx="2116780" cy="400110"/>
          </a:xfrm>
          <a:prstGeom prst="rect">
            <a:avLst/>
          </a:prstGeom>
          <a:noFill/>
        </p:spPr>
        <p:txBody>
          <a:bodyPr wrap="square" rtlCol="0">
            <a:noAutofit/>
          </a:bodyPr>
          <a:lstStyle/>
          <a:p>
            <a:pPr algn="ctr"/>
            <a:r>
              <a:rPr lang="en-US" sz="2000" dirty="0">
                <a:solidFill>
                  <a:schemeClr val="bg1"/>
                </a:solidFill>
                <a:effectLst>
                  <a:outerShdw blurRad="38100" dist="38100" dir="2700000" algn="tl">
                    <a:srgbClr val="000000">
                      <a:alpha val="43137"/>
                    </a:srgbClr>
                  </a:outerShdw>
                </a:effectLst>
              </a:rPr>
              <a:t>British Museum</a:t>
            </a:r>
          </a:p>
        </p:txBody>
      </p:sp>
      <p:sp>
        <p:nvSpPr>
          <p:cNvPr id="26" name="TextBox 25">
            <a:extLst>
              <a:ext uri="{FF2B5EF4-FFF2-40B4-BE49-F238E27FC236}">
                <a16:creationId xmlns:a16="http://schemas.microsoft.com/office/drawing/2014/main" id="{6871C451-71D1-4226-BAD6-2BAB4E837D30}"/>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Cyrus cylinder</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64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right)">
                                      <p:cBhvr>
                                        <p:cTn id="30" dur="500"/>
                                        <p:tgtEl>
                                          <p:spTgt spid="3"/>
                                        </p:tgtEl>
                                      </p:cBhvr>
                                    </p:animEffect>
                                  </p:childTnLst>
                                </p:cTn>
                              </p:par>
                              <p:par>
                                <p:cTn id="31" presetID="22" presetClass="entr" presetSubtype="2"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3500"/>
                            </p:stCondLst>
                            <p:childTnLst>
                              <p:par>
                                <p:cTn id="39" presetID="16" presetClass="entr" presetSubtype="4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Horizontal)">
                                      <p:cBhvr>
                                        <p:cTn id="41" dur="500"/>
                                        <p:tgtEl>
                                          <p:spTgt spid="15"/>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1"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3D528A9C-CAD0-4498-9154-1D7CB11A26E3}"/>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18914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96AACC7-1ABC-426C-A2B4-E1BD8FB0E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9513">
            <a:off x="6249401" y="1210301"/>
            <a:ext cx="2495393" cy="393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016758"/>
          </a:xfrm>
          <a:prstGeom prst="rect">
            <a:avLst/>
          </a:prstGeom>
          <a:noFill/>
        </p:spPr>
        <p:txBody>
          <a:bodyPr wrap="square" rtlCol="0">
            <a:spAutoFit/>
          </a:bodyPr>
          <a:lstStyle/>
          <a:p>
            <a:r>
              <a:rPr lang="en-US" sz="3200" i="1" dirty="0">
                <a:solidFill>
                  <a:srgbClr val="FFFF00"/>
                </a:solidFill>
              </a:rPr>
              <a:t>Invictus</a:t>
            </a:r>
            <a:r>
              <a:rPr lang="en-US" sz="3200" dirty="0">
                <a:solidFill>
                  <a:srgbClr val="FFFF00"/>
                </a:solidFill>
              </a:rPr>
              <a:t> ~ William E. Henley (1849-1903)</a:t>
            </a:r>
          </a:p>
          <a:p>
            <a:r>
              <a:rPr lang="en-US" sz="3200" dirty="0">
                <a:solidFill>
                  <a:schemeClr val="bg1"/>
                </a:solidFill>
                <a:effectLst>
                  <a:outerShdw blurRad="38100" dist="38100" dir="2700000" algn="tl">
                    <a:srgbClr val="000000">
                      <a:alpha val="43137"/>
                    </a:srgbClr>
                  </a:outerShdw>
                </a:effectLst>
              </a:rPr>
              <a:t>Out of the night that covers me,</a:t>
            </a:r>
          </a:p>
          <a:p>
            <a:r>
              <a:rPr lang="en-US" sz="3200" dirty="0">
                <a:solidFill>
                  <a:schemeClr val="bg1"/>
                </a:solidFill>
                <a:effectLst>
                  <a:outerShdw blurRad="38100" dist="38100" dir="2700000" algn="tl">
                    <a:srgbClr val="000000">
                      <a:alpha val="43137"/>
                    </a:srgbClr>
                  </a:outerShdw>
                </a:effectLst>
              </a:rPr>
              <a:t>Black as the Pit from pole to pole,</a:t>
            </a:r>
          </a:p>
          <a:p>
            <a:r>
              <a:rPr lang="en-US" sz="3200" dirty="0">
                <a:solidFill>
                  <a:schemeClr val="bg1"/>
                </a:solidFill>
                <a:effectLst>
                  <a:outerShdw blurRad="38100" dist="38100" dir="2700000" algn="tl">
                    <a:srgbClr val="000000">
                      <a:alpha val="43137"/>
                    </a:srgbClr>
                  </a:outerShdw>
                </a:effectLst>
              </a:rPr>
              <a:t>I thank whatever gods may be</a:t>
            </a:r>
          </a:p>
          <a:p>
            <a:r>
              <a:rPr lang="en-US" sz="3200" dirty="0">
                <a:solidFill>
                  <a:schemeClr val="bg1"/>
                </a:solidFill>
                <a:effectLst>
                  <a:outerShdw blurRad="38100" dist="38100" dir="2700000" algn="tl">
                    <a:srgbClr val="000000">
                      <a:alpha val="43137"/>
                    </a:srgbClr>
                  </a:outerShdw>
                </a:effectLst>
              </a:rPr>
              <a:t>For my unconquerable soul.</a:t>
            </a:r>
          </a:p>
          <a:p>
            <a:r>
              <a:rPr lang="en-US" sz="3200" dirty="0">
                <a:solidFill>
                  <a:schemeClr val="bg1"/>
                </a:solidFill>
                <a:effectLst>
                  <a:outerShdw blurRad="38100" dist="38100" dir="2700000" algn="tl">
                    <a:srgbClr val="000000">
                      <a:alpha val="43137"/>
                    </a:srgbClr>
                  </a:outerShdw>
                </a:effectLst>
              </a:rPr>
              <a:t> </a:t>
            </a:r>
          </a:p>
          <a:p>
            <a:r>
              <a:rPr lang="en-US" sz="3200" dirty="0">
                <a:solidFill>
                  <a:schemeClr val="bg1"/>
                </a:solidFill>
                <a:effectLst>
                  <a:outerShdw blurRad="38100" dist="38100" dir="2700000" algn="tl">
                    <a:srgbClr val="000000">
                      <a:alpha val="43137"/>
                    </a:srgbClr>
                  </a:outerShdw>
                </a:effectLst>
              </a:rPr>
              <a:t>In the fell clutch of circumstance</a:t>
            </a:r>
          </a:p>
          <a:p>
            <a:r>
              <a:rPr lang="en-US" sz="3200" dirty="0">
                <a:solidFill>
                  <a:schemeClr val="bg1"/>
                </a:solidFill>
                <a:effectLst>
                  <a:outerShdw blurRad="38100" dist="38100" dir="2700000" algn="tl">
                    <a:srgbClr val="000000">
                      <a:alpha val="43137"/>
                    </a:srgbClr>
                  </a:outerShdw>
                </a:effectLst>
              </a:rPr>
              <a:t>I have not winced nor cried aloud.</a:t>
            </a:r>
          </a:p>
          <a:p>
            <a:r>
              <a:rPr lang="en-US" sz="3200" dirty="0">
                <a:solidFill>
                  <a:schemeClr val="bg1"/>
                </a:solidFill>
                <a:effectLst>
                  <a:outerShdw blurRad="38100" dist="38100" dir="2700000" algn="tl">
                    <a:srgbClr val="000000">
                      <a:alpha val="43137"/>
                    </a:srgbClr>
                  </a:outerShdw>
                </a:effectLst>
              </a:rPr>
              <a:t>Under the bludgeonings of chance</a:t>
            </a:r>
          </a:p>
          <a:p>
            <a:r>
              <a:rPr lang="en-US" sz="3200" dirty="0">
                <a:solidFill>
                  <a:schemeClr val="bg1"/>
                </a:solidFill>
                <a:effectLst>
                  <a:outerShdw blurRad="38100" dist="38100" dir="2700000" algn="tl">
                    <a:srgbClr val="000000">
                      <a:alpha val="43137"/>
                    </a:srgbClr>
                  </a:outerShdw>
                </a:effectLst>
              </a:rPr>
              <a:t>My head is bloody, but unbowed.</a:t>
            </a:r>
          </a:p>
        </p:txBody>
      </p: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587E6477-2922-4E1F-A59F-5062B468D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8004">
            <a:off x="6224646" y="1214036"/>
            <a:ext cx="2530848" cy="35776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016758"/>
          </a:xfrm>
          <a:prstGeom prst="rect">
            <a:avLst/>
          </a:prstGeom>
          <a:noFill/>
        </p:spPr>
        <p:txBody>
          <a:bodyPr wrap="square" rtlCol="0">
            <a:spAutoFit/>
          </a:bodyPr>
          <a:lstStyle/>
          <a:p>
            <a:r>
              <a:rPr lang="en-US" sz="3200" i="1" dirty="0">
                <a:solidFill>
                  <a:srgbClr val="FFFF00"/>
                </a:solidFill>
                <a:effectLst>
                  <a:outerShdw blurRad="38100" dist="38100" dir="2700000" algn="tl">
                    <a:srgbClr val="000000">
                      <a:alpha val="43137"/>
                    </a:srgbClr>
                  </a:outerShdw>
                </a:effectLst>
              </a:rPr>
              <a:t>Conquered</a:t>
            </a:r>
            <a:r>
              <a:rPr lang="en-US" sz="3200" dirty="0">
                <a:solidFill>
                  <a:srgbClr val="FFFF00"/>
                </a:solidFill>
                <a:effectLst>
                  <a:outerShdw blurRad="38100" dist="38100" dir="2700000" algn="tl">
                    <a:srgbClr val="000000">
                      <a:alpha val="43137"/>
                    </a:srgbClr>
                  </a:outerShdw>
                </a:effectLst>
              </a:rPr>
              <a:t> ~ Dorothea Day (1897-1980)</a:t>
            </a:r>
          </a:p>
          <a:p>
            <a:r>
              <a:rPr lang="en-US" sz="3200" dirty="0">
                <a:solidFill>
                  <a:schemeClr val="bg1"/>
                </a:solidFill>
                <a:effectLst>
                  <a:outerShdw blurRad="38100" dist="38100" dir="2700000" algn="tl">
                    <a:srgbClr val="000000">
                      <a:alpha val="43137"/>
                    </a:srgbClr>
                  </a:outerShdw>
                </a:effectLst>
              </a:rPr>
              <a:t>Out of the light that dazzles me, </a:t>
            </a:r>
          </a:p>
          <a:p>
            <a:r>
              <a:rPr lang="en-US" sz="3200" dirty="0">
                <a:solidFill>
                  <a:schemeClr val="bg1"/>
                </a:solidFill>
                <a:effectLst>
                  <a:outerShdw blurRad="38100" dist="38100" dir="2700000" algn="tl">
                    <a:srgbClr val="000000">
                      <a:alpha val="43137"/>
                    </a:srgbClr>
                  </a:outerShdw>
                </a:effectLst>
              </a:rPr>
              <a:t>Bright as the sun from pole to pole, </a:t>
            </a:r>
          </a:p>
          <a:p>
            <a:r>
              <a:rPr lang="en-US" sz="3200" dirty="0">
                <a:solidFill>
                  <a:schemeClr val="bg1"/>
                </a:solidFill>
                <a:effectLst>
                  <a:outerShdw blurRad="38100" dist="38100" dir="2700000" algn="tl">
                    <a:srgbClr val="000000">
                      <a:alpha val="43137"/>
                    </a:srgbClr>
                  </a:outerShdw>
                </a:effectLst>
              </a:rPr>
              <a:t>I thank the God I know to be, </a:t>
            </a:r>
          </a:p>
          <a:p>
            <a:r>
              <a:rPr lang="en-US" sz="3200" dirty="0">
                <a:solidFill>
                  <a:schemeClr val="bg1"/>
                </a:solidFill>
                <a:effectLst>
                  <a:outerShdw blurRad="38100" dist="38100" dir="2700000" algn="tl">
                    <a:srgbClr val="000000">
                      <a:alpha val="43137"/>
                    </a:srgbClr>
                  </a:outerShdw>
                </a:effectLst>
              </a:rPr>
              <a:t>For Christ - the Conqueror of my soul. </a:t>
            </a:r>
          </a:p>
          <a:p>
            <a:r>
              <a:rPr lang="en-US" sz="3200" dirty="0">
                <a:solidFill>
                  <a:schemeClr val="bg1"/>
                </a:solidFill>
                <a:effectLst>
                  <a:outerShdw blurRad="38100" dist="38100" dir="2700000" algn="tl">
                    <a:srgbClr val="000000">
                      <a:alpha val="43137"/>
                    </a:srgbClr>
                  </a:outerShdw>
                </a:effectLst>
              </a:rPr>
              <a:t> </a:t>
            </a:r>
          </a:p>
          <a:p>
            <a:r>
              <a:rPr lang="en-US" sz="3200" dirty="0">
                <a:solidFill>
                  <a:schemeClr val="bg1"/>
                </a:solidFill>
                <a:effectLst>
                  <a:outerShdw blurRad="38100" dist="38100" dir="2700000" algn="tl">
                    <a:srgbClr val="000000">
                      <a:alpha val="43137"/>
                    </a:srgbClr>
                  </a:outerShdw>
                </a:effectLst>
              </a:rPr>
              <a:t>Since His the sway of circumstance, </a:t>
            </a:r>
          </a:p>
          <a:p>
            <a:r>
              <a:rPr lang="en-US" sz="3200" dirty="0">
                <a:solidFill>
                  <a:schemeClr val="bg1"/>
                </a:solidFill>
                <a:effectLst>
                  <a:outerShdw blurRad="38100" dist="38100" dir="2700000" algn="tl">
                    <a:srgbClr val="000000">
                      <a:alpha val="43137"/>
                    </a:srgbClr>
                  </a:outerShdw>
                </a:effectLst>
              </a:rPr>
              <a:t>I would not wince nor cry aloud. </a:t>
            </a:r>
          </a:p>
          <a:p>
            <a:r>
              <a:rPr lang="en-US" sz="3200" dirty="0">
                <a:solidFill>
                  <a:schemeClr val="bg1"/>
                </a:solidFill>
                <a:effectLst>
                  <a:outerShdw blurRad="38100" dist="38100" dir="2700000" algn="tl">
                    <a:srgbClr val="000000">
                      <a:alpha val="43137"/>
                    </a:srgbClr>
                  </a:outerShdw>
                </a:effectLst>
              </a:rPr>
              <a:t>Under the rule which men call chance, </a:t>
            </a:r>
          </a:p>
          <a:p>
            <a:r>
              <a:rPr lang="en-US" sz="3200" dirty="0">
                <a:solidFill>
                  <a:schemeClr val="bg1"/>
                </a:solidFill>
                <a:effectLst>
                  <a:outerShdw blurRad="38100" dist="38100" dir="2700000" algn="tl">
                    <a:srgbClr val="000000">
                      <a:alpha val="43137"/>
                    </a:srgbClr>
                  </a:outerShdw>
                </a:effectLst>
              </a:rPr>
              <a:t>My head, with joy, is humbly bowed. </a:t>
            </a:r>
          </a:p>
        </p:txBody>
      </p:sp>
    </p:spTree>
    <p:extLst>
      <p:ext uri="{BB962C8B-B14F-4D97-AF65-F5344CB8AC3E}">
        <p14:creationId xmlns:p14="http://schemas.microsoft.com/office/powerpoint/2010/main" val="37759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587E6477-2922-4E1F-A59F-5062B468D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8004">
            <a:off x="6224646" y="1214036"/>
            <a:ext cx="2530848" cy="35776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016758"/>
          </a:xfrm>
          <a:prstGeom prst="rect">
            <a:avLst/>
          </a:prstGeom>
          <a:noFill/>
        </p:spPr>
        <p:txBody>
          <a:bodyPr wrap="square" rtlCol="0">
            <a:spAutoFit/>
          </a:bodyPr>
          <a:lstStyle/>
          <a:p>
            <a:r>
              <a:rPr lang="en-US" sz="3200" i="1" dirty="0">
                <a:solidFill>
                  <a:srgbClr val="FFFF00"/>
                </a:solidFill>
                <a:effectLst>
                  <a:outerShdw blurRad="38100" dist="38100" dir="2700000" algn="tl">
                    <a:srgbClr val="000000">
                      <a:alpha val="43137"/>
                    </a:srgbClr>
                  </a:outerShdw>
                </a:effectLst>
              </a:rPr>
              <a:t>Conquered</a:t>
            </a:r>
            <a:r>
              <a:rPr lang="en-US" sz="3200" dirty="0">
                <a:solidFill>
                  <a:srgbClr val="FFFF00"/>
                </a:solidFill>
                <a:effectLst>
                  <a:outerShdw blurRad="38100" dist="38100" dir="2700000" algn="tl">
                    <a:srgbClr val="000000">
                      <a:alpha val="43137"/>
                    </a:srgbClr>
                  </a:outerShdw>
                </a:effectLst>
              </a:rPr>
              <a:t> ~ Dorothea Day (1897-1980)</a:t>
            </a:r>
          </a:p>
          <a:p>
            <a:r>
              <a:rPr lang="en-US" sz="3200" dirty="0">
                <a:solidFill>
                  <a:schemeClr val="bg1"/>
                </a:solidFill>
                <a:effectLst>
                  <a:outerShdw blurRad="38100" dist="38100" dir="2700000" algn="tl">
                    <a:srgbClr val="000000">
                      <a:alpha val="43137"/>
                    </a:srgbClr>
                  </a:outerShdw>
                </a:effectLst>
              </a:rPr>
              <a:t>Beyond this place of sin and tears, </a:t>
            </a:r>
          </a:p>
          <a:p>
            <a:r>
              <a:rPr lang="en-US" sz="3200" dirty="0">
                <a:solidFill>
                  <a:schemeClr val="bg1"/>
                </a:solidFill>
                <a:effectLst>
                  <a:outerShdw blurRad="38100" dist="38100" dir="2700000" algn="tl">
                    <a:srgbClr val="000000">
                      <a:alpha val="43137"/>
                    </a:srgbClr>
                  </a:outerShdw>
                </a:effectLst>
              </a:rPr>
              <a:t>That Life with Him and His the Aid, </a:t>
            </a:r>
          </a:p>
          <a:p>
            <a:r>
              <a:rPr lang="en-US" sz="3200" dirty="0">
                <a:solidFill>
                  <a:schemeClr val="bg1"/>
                </a:solidFill>
                <a:effectLst>
                  <a:outerShdw blurRad="38100" dist="38100" dir="2700000" algn="tl">
                    <a:srgbClr val="000000">
                      <a:alpha val="43137"/>
                    </a:srgbClr>
                  </a:outerShdw>
                </a:effectLst>
              </a:rPr>
              <a:t>That, spite the menace of the years, </a:t>
            </a:r>
          </a:p>
          <a:p>
            <a:r>
              <a:rPr lang="en-US" sz="3200" dirty="0">
                <a:solidFill>
                  <a:schemeClr val="bg1"/>
                </a:solidFill>
                <a:effectLst>
                  <a:outerShdw blurRad="38100" dist="38100" dir="2700000" algn="tl">
                    <a:srgbClr val="000000">
                      <a:alpha val="43137"/>
                    </a:srgbClr>
                  </a:outerShdw>
                </a:effectLst>
              </a:rPr>
              <a:t>Keeps, and will keep me unafraid. </a:t>
            </a:r>
          </a:p>
          <a:p>
            <a:r>
              <a:rPr lang="en-US" sz="3200" dirty="0">
                <a:solidFill>
                  <a:schemeClr val="bg1"/>
                </a:solidFill>
                <a:effectLst>
                  <a:outerShdw blurRad="38100" dist="38100" dir="2700000" algn="tl">
                    <a:srgbClr val="000000">
                      <a:alpha val="43137"/>
                    </a:srgbClr>
                  </a:outerShdw>
                </a:effectLst>
              </a:rPr>
              <a:t> </a:t>
            </a:r>
          </a:p>
          <a:p>
            <a:r>
              <a:rPr lang="en-US" sz="3200" dirty="0">
                <a:solidFill>
                  <a:schemeClr val="bg1"/>
                </a:solidFill>
                <a:effectLst>
                  <a:outerShdw blurRad="38100" dist="38100" dir="2700000" algn="tl">
                    <a:srgbClr val="000000">
                      <a:alpha val="43137"/>
                    </a:srgbClr>
                  </a:outerShdw>
                </a:effectLst>
              </a:rPr>
              <a:t>I have no fear though straight the gate: </a:t>
            </a:r>
          </a:p>
          <a:p>
            <a:r>
              <a:rPr lang="en-US" sz="3200" dirty="0">
                <a:solidFill>
                  <a:schemeClr val="bg1"/>
                </a:solidFill>
                <a:effectLst>
                  <a:outerShdw blurRad="38100" dist="38100" dir="2700000" algn="tl">
                    <a:srgbClr val="000000">
                      <a:alpha val="43137"/>
                    </a:srgbClr>
                  </a:outerShdw>
                </a:effectLst>
              </a:rPr>
              <a:t>He cleared from punishment the scroll. </a:t>
            </a:r>
          </a:p>
          <a:p>
            <a:r>
              <a:rPr lang="en-US" sz="3200" dirty="0">
                <a:solidFill>
                  <a:schemeClr val="bg1"/>
                </a:solidFill>
                <a:effectLst>
                  <a:outerShdw blurRad="38100" dist="38100" dir="2700000" algn="tl">
                    <a:srgbClr val="000000">
                      <a:alpha val="43137"/>
                    </a:srgbClr>
                  </a:outerShdw>
                </a:effectLst>
              </a:rPr>
              <a:t>Christ is the Master of my fate! </a:t>
            </a:r>
          </a:p>
          <a:p>
            <a:r>
              <a:rPr lang="en-US" sz="3200" dirty="0">
                <a:solidFill>
                  <a:schemeClr val="bg1"/>
                </a:solidFill>
                <a:effectLst>
                  <a:outerShdw blurRad="38100" dist="38100" dir="2700000" algn="tl">
                    <a:srgbClr val="000000">
                      <a:alpha val="43137"/>
                    </a:srgbClr>
                  </a:outerShdw>
                </a:effectLst>
              </a:rPr>
              <a:t>Christ is the Captain of my soul! </a:t>
            </a:r>
          </a:p>
        </p:txBody>
      </p:sp>
    </p:spTree>
    <p:extLst>
      <p:ext uri="{BB962C8B-B14F-4D97-AF65-F5344CB8AC3E}">
        <p14:creationId xmlns:p14="http://schemas.microsoft.com/office/powerpoint/2010/main" val="7610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erson sitting in front of a window&#10;&#10;Description automatically generated">
            <a:extLst>
              <a:ext uri="{FF2B5EF4-FFF2-40B4-BE49-F238E27FC236}">
                <a16:creationId xmlns:a16="http://schemas.microsoft.com/office/drawing/2014/main" id="{181D4B60-D3A7-4318-95B6-5B2E9BEC48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95078">
            <a:off x="5814518" y="1073428"/>
            <a:ext cx="2973106" cy="3740779"/>
          </a:xfrm>
          <a:prstGeom prst="rect">
            <a:avLst/>
          </a:prstGeom>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1" y="941443"/>
            <a:ext cx="5782574" cy="403187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George MacDonald (1824-1905) ~ </a:t>
            </a:r>
            <a:r>
              <a:rPr lang="en-US" sz="3200" dirty="0">
                <a:solidFill>
                  <a:schemeClr val="bg1"/>
                </a:solidFill>
                <a:effectLst>
                  <a:outerShdw blurRad="38100" dist="38100" dir="2700000" algn="tl">
                    <a:srgbClr val="000000">
                      <a:alpha val="43137"/>
                    </a:srgbClr>
                  </a:outerShdw>
                </a:effectLst>
              </a:rPr>
              <a:t>“How often we look upon God as our last and feeblest resource!  We go to Him because we have nowhere else to go.  And then we learn that the storms of life have driven us, not upon the rocks, but into the desired haven.”</a:t>
            </a:r>
            <a:endParaRPr lang="en-US" sz="480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6CB15484-BA7E-46F1-BA60-074797CA4407}"/>
              </a:ext>
            </a:extLst>
          </p:cNvPr>
          <p:cNvSpPr txBox="1"/>
          <p:nvPr/>
        </p:nvSpPr>
        <p:spPr>
          <a:xfrm>
            <a:off x="2845537" y="6617437"/>
            <a:ext cx="4352925" cy="230832"/>
          </a:xfrm>
          <a:prstGeom prst="rect">
            <a:avLst/>
          </a:prstGeom>
          <a:noFill/>
        </p:spPr>
        <p:txBody>
          <a:bodyPr wrap="square" rtlCol="0">
            <a:spAutoFit/>
          </a:bodyPr>
          <a:lstStyle/>
          <a:p>
            <a:r>
              <a:rPr lang="en-US" sz="900">
                <a:hlinkClick r:id="rId4" tooltip="https://commons.wikimedia.org/wiki/File:George_MacDonald_(1862).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6230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973639B-6C8B-4CDA-B623-2123698226A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16515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7D2BDA5-3753-4192-B443-81E19C49B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9513">
            <a:off x="6249401" y="1210301"/>
            <a:ext cx="2495393" cy="393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016758"/>
          </a:xfrm>
          <a:prstGeom prst="rect">
            <a:avLst/>
          </a:prstGeom>
          <a:noFill/>
        </p:spPr>
        <p:txBody>
          <a:bodyPr wrap="square" rtlCol="0">
            <a:spAutoFit/>
          </a:bodyPr>
          <a:lstStyle/>
          <a:p>
            <a:r>
              <a:rPr lang="en-US" sz="3200" i="1" dirty="0">
                <a:solidFill>
                  <a:srgbClr val="FFFF00"/>
                </a:solidFill>
              </a:rPr>
              <a:t>Invictus</a:t>
            </a:r>
            <a:r>
              <a:rPr lang="en-US" sz="3200" dirty="0">
                <a:solidFill>
                  <a:srgbClr val="FFFF00"/>
                </a:solidFill>
              </a:rPr>
              <a:t> ~ William E. Henley (1849-1903)</a:t>
            </a:r>
          </a:p>
          <a:p>
            <a:r>
              <a:rPr lang="en-US" sz="3200" dirty="0">
                <a:solidFill>
                  <a:schemeClr val="bg1"/>
                </a:solidFill>
              </a:rPr>
              <a:t>Beyond this place of wrath and tears</a:t>
            </a:r>
          </a:p>
          <a:p>
            <a:r>
              <a:rPr lang="en-US" sz="3200" dirty="0">
                <a:solidFill>
                  <a:schemeClr val="bg1"/>
                </a:solidFill>
              </a:rPr>
              <a:t>Looms but the Horror of the shade,</a:t>
            </a:r>
          </a:p>
          <a:p>
            <a:r>
              <a:rPr lang="en-US" sz="3200" dirty="0">
                <a:solidFill>
                  <a:schemeClr val="bg1"/>
                </a:solidFill>
              </a:rPr>
              <a:t>And yet the menace of the years</a:t>
            </a:r>
          </a:p>
          <a:p>
            <a:r>
              <a:rPr lang="en-US" sz="3200" dirty="0">
                <a:solidFill>
                  <a:schemeClr val="bg1"/>
                </a:solidFill>
              </a:rPr>
              <a:t>Finds, and shall find me, unafraid.</a:t>
            </a:r>
          </a:p>
          <a:p>
            <a:r>
              <a:rPr lang="en-US" sz="3200" dirty="0">
                <a:solidFill>
                  <a:schemeClr val="bg1"/>
                </a:solidFill>
              </a:rPr>
              <a:t> </a:t>
            </a:r>
          </a:p>
          <a:p>
            <a:r>
              <a:rPr lang="en-US" sz="3200" dirty="0">
                <a:solidFill>
                  <a:schemeClr val="bg1"/>
                </a:solidFill>
              </a:rPr>
              <a:t>It matters not how strait the gate,</a:t>
            </a:r>
          </a:p>
          <a:p>
            <a:r>
              <a:rPr lang="en-US" sz="3200" dirty="0">
                <a:solidFill>
                  <a:schemeClr val="bg1"/>
                </a:solidFill>
              </a:rPr>
              <a:t>How charged with punishment the scroll,</a:t>
            </a:r>
          </a:p>
          <a:p>
            <a:r>
              <a:rPr lang="en-US" sz="3200" dirty="0">
                <a:solidFill>
                  <a:schemeClr val="bg1"/>
                </a:solidFill>
              </a:rPr>
              <a:t>I am the master of my fate:</a:t>
            </a:r>
          </a:p>
          <a:p>
            <a:r>
              <a:rPr lang="en-US" sz="3200" dirty="0">
                <a:solidFill>
                  <a:schemeClr val="bg1"/>
                </a:solidFill>
              </a:rPr>
              <a:t>I am the captain of my soul.</a:t>
            </a:r>
          </a:p>
        </p:txBody>
      </p:sp>
    </p:spTree>
    <p:extLst>
      <p:ext uri="{BB962C8B-B14F-4D97-AF65-F5344CB8AC3E}">
        <p14:creationId xmlns:p14="http://schemas.microsoft.com/office/powerpoint/2010/main" val="10932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403187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Jer. 27:6-7 ~ </a:t>
            </a:r>
            <a:r>
              <a:rPr lang="en-US" sz="3200" baseline="30000" dirty="0">
                <a:solidFill>
                  <a:schemeClr val="bg1"/>
                </a:solidFill>
                <a:effectLst>
                  <a:outerShdw blurRad="38100" dist="38100" dir="2700000" algn="tl">
                    <a:srgbClr val="000000">
                      <a:alpha val="43137"/>
                    </a:srgbClr>
                  </a:outerShdw>
                </a:effectLst>
              </a:rPr>
              <a:t>6</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now I have given all these lands into the hand of Nebuchadnezzar the king of Babylon, My servant; and the beasts of the field I have also given him to serve him. </a:t>
            </a:r>
            <a:r>
              <a:rPr lang="en-US" sz="3200" baseline="30000" dirty="0">
                <a:solidFill>
                  <a:schemeClr val="bg1"/>
                </a:solidFill>
                <a:effectLst>
                  <a:outerShdw blurRad="38100" dist="38100" dir="2700000" algn="tl">
                    <a:srgbClr val="000000">
                      <a:alpha val="43137"/>
                    </a:srgbClr>
                  </a:outerShdw>
                </a:effectLst>
              </a:rPr>
              <a:t>7</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So all nations shall serve him and his son and his son’s son, until the time of his land comes; and then many nations and great kings shall make him serve them.</a:t>
            </a:r>
            <a:r>
              <a:rPr lang="en-US" sz="3200" i="1" dirty="0">
                <a:solidFill>
                  <a:srgbClr val="FFFF00"/>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(c. 609 BC)</a:t>
            </a:r>
          </a:p>
        </p:txBody>
      </p:sp>
    </p:spTree>
    <p:extLst>
      <p:ext uri="{BB962C8B-B14F-4D97-AF65-F5344CB8AC3E}">
        <p14:creationId xmlns:p14="http://schemas.microsoft.com/office/powerpoint/2010/main" val="30052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6" name="Rectangle 5">
            <a:extLst>
              <a:ext uri="{FF2B5EF4-FFF2-40B4-BE49-F238E27FC236}">
                <a16:creationId xmlns:a16="http://schemas.microsoft.com/office/drawing/2014/main" id="{982D45A1-EE18-4F82-9DAE-B3935CCA54AB}"/>
              </a:ext>
            </a:extLst>
          </p:cNvPr>
          <p:cNvSpPr/>
          <p:nvPr/>
        </p:nvSpPr>
        <p:spPr>
          <a:xfrm>
            <a:off x="457200" y="3295783"/>
            <a:ext cx="8305800"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a:extLst>
              <a:ext uri="{FF2B5EF4-FFF2-40B4-BE49-F238E27FC236}">
                <a16:creationId xmlns:a16="http://schemas.microsoft.com/office/drawing/2014/main" id="{7571D02A-3053-4C6F-9AAF-F5E9F1EA4BD0}"/>
              </a:ext>
            </a:extLst>
          </p:cNvPr>
          <p:cNvSpPr/>
          <p:nvPr/>
        </p:nvSpPr>
        <p:spPr>
          <a:xfrm>
            <a:off x="621102" y="3299951"/>
            <a:ext cx="6379465"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 name="Straight Connector 7">
            <a:extLst>
              <a:ext uri="{FF2B5EF4-FFF2-40B4-BE49-F238E27FC236}">
                <a16:creationId xmlns:a16="http://schemas.microsoft.com/office/drawing/2014/main" id="{98EED40D-062E-4FA9-865F-6A9599FEDCCD}"/>
              </a:ext>
            </a:extLst>
          </p:cNvPr>
          <p:cNvCxnSpPr/>
          <p:nvPr/>
        </p:nvCxnSpPr>
        <p:spPr>
          <a:xfrm rot="5400000">
            <a:off x="10287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E50922-5FCD-4072-88E8-C246AF54169B}"/>
              </a:ext>
            </a:extLst>
          </p:cNvPr>
          <p:cNvCxnSpPr/>
          <p:nvPr/>
        </p:nvCxnSpPr>
        <p:spPr>
          <a:xfrm rot="5400000">
            <a:off x="19431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244504-6AA8-44A1-8A11-970EAD44915F}"/>
              </a:ext>
            </a:extLst>
          </p:cNvPr>
          <p:cNvCxnSpPr/>
          <p:nvPr/>
        </p:nvCxnSpPr>
        <p:spPr>
          <a:xfrm rot="5400000">
            <a:off x="28575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61C077-E33E-4999-8602-1F798A935E23}"/>
              </a:ext>
            </a:extLst>
          </p:cNvPr>
          <p:cNvCxnSpPr/>
          <p:nvPr/>
        </p:nvCxnSpPr>
        <p:spPr>
          <a:xfrm rot="5400000">
            <a:off x="37719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51AB63-425E-42B7-A8AD-578637EDF1F7}"/>
              </a:ext>
            </a:extLst>
          </p:cNvPr>
          <p:cNvCxnSpPr/>
          <p:nvPr/>
        </p:nvCxnSpPr>
        <p:spPr>
          <a:xfrm rot="5400000">
            <a:off x="46863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2E7145-747C-46EC-AE8E-34C0CCABB207}"/>
              </a:ext>
            </a:extLst>
          </p:cNvPr>
          <p:cNvCxnSpPr/>
          <p:nvPr/>
        </p:nvCxnSpPr>
        <p:spPr>
          <a:xfrm rot="5400000">
            <a:off x="56007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074072-FAB3-41A0-8DDE-24EE7297C283}"/>
              </a:ext>
            </a:extLst>
          </p:cNvPr>
          <p:cNvCxnSpPr/>
          <p:nvPr/>
        </p:nvCxnSpPr>
        <p:spPr>
          <a:xfrm rot="5400000">
            <a:off x="65151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4E323B-2595-4384-927F-795A07DD982E}"/>
              </a:ext>
            </a:extLst>
          </p:cNvPr>
          <p:cNvCxnSpPr/>
          <p:nvPr/>
        </p:nvCxnSpPr>
        <p:spPr>
          <a:xfrm rot="5400000">
            <a:off x="7429500" y="363868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50616F-D38D-412F-B1D8-DAE740F88EA4}"/>
              </a:ext>
            </a:extLst>
          </p:cNvPr>
          <p:cNvSpPr txBox="1"/>
          <p:nvPr/>
        </p:nvSpPr>
        <p:spPr>
          <a:xfrm>
            <a:off x="904072" y="3435895"/>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600 BC</a:t>
            </a:r>
          </a:p>
        </p:txBody>
      </p:sp>
      <p:sp>
        <p:nvSpPr>
          <p:cNvPr id="20" name="TextBox 19">
            <a:extLst>
              <a:ext uri="{FF2B5EF4-FFF2-40B4-BE49-F238E27FC236}">
                <a16:creationId xmlns:a16="http://schemas.microsoft.com/office/drawing/2014/main" id="{E13863F0-9697-45A3-9C0E-6BAF6C446CF7}"/>
              </a:ext>
            </a:extLst>
          </p:cNvPr>
          <p:cNvSpPr txBox="1"/>
          <p:nvPr/>
        </p:nvSpPr>
        <p:spPr>
          <a:xfrm>
            <a:off x="2737792" y="3448183"/>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580 BC</a:t>
            </a:r>
          </a:p>
        </p:txBody>
      </p:sp>
      <p:sp>
        <p:nvSpPr>
          <p:cNvPr id="21" name="TextBox 20">
            <a:extLst>
              <a:ext uri="{FF2B5EF4-FFF2-40B4-BE49-F238E27FC236}">
                <a16:creationId xmlns:a16="http://schemas.microsoft.com/office/drawing/2014/main" id="{7ADFC1C3-D185-47BB-A551-21BDA7CBE365}"/>
              </a:ext>
            </a:extLst>
          </p:cNvPr>
          <p:cNvSpPr txBox="1"/>
          <p:nvPr/>
        </p:nvSpPr>
        <p:spPr>
          <a:xfrm>
            <a:off x="4571198" y="3448183"/>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560 BC</a:t>
            </a:r>
          </a:p>
        </p:txBody>
      </p:sp>
      <p:sp>
        <p:nvSpPr>
          <p:cNvPr id="22" name="TextBox 21">
            <a:extLst>
              <a:ext uri="{FF2B5EF4-FFF2-40B4-BE49-F238E27FC236}">
                <a16:creationId xmlns:a16="http://schemas.microsoft.com/office/drawing/2014/main" id="{1FE03ABD-8AF4-41B5-86B6-41B43D7B1025}"/>
              </a:ext>
            </a:extLst>
          </p:cNvPr>
          <p:cNvSpPr txBox="1"/>
          <p:nvPr/>
        </p:nvSpPr>
        <p:spPr>
          <a:xfrm>
            <a:off x="6402301" y="3448183"/>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540 BC</a:t>
            </a:r>
          </a:p>
        </p:txBody>
      </p:sp>
      <p:sp>
        <p:nvSpPr>
          <p:cNvPr id="23" name="Left Brace 22">
            <a:extLst>
              <a:ext uri="{FF2B5EF4-FFF2-40B4-BE49-F238E27FC236}">
                <a16:creationId xmlns:a16="http://schemas.microsoft.com/office/drawing/2014/main" id="{BAEAC322-0B45-4469-803D-354DCBF2C336}"/>
              </a:ext>
            </a:extLst>
          </p:cNvPr>
          <p:cNvSpPr/>
          <p:nvPr/>
        </p:nvSpPr>
        <p:spPr>
          <a:xfrm rot="5400000">
            <a:off x="3660749" y="-1325463"/>
            <a:ext cx="413512" cy="6297573"/>
          </a:xfrm>
          <a:prstGeom prst="leftBrace">
            <a:avLst/>
          </a:prstGeom>
          <a:ln w="381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5" name="Freeform 35">
            <a:extLst>
              <a:ext uri="{FF2B5EF4-FFF2-40B4-BE49-F238E27FC236}">
                <a16:creationId xmlns:a16="http://schemas.microsoft.com/office/drawing/2014/main" id="{DCE594EE-612D-4553-8776-1ADEBAA76BEB}"/>
              </a:ext>
            </a:extLst>
          </p:cNvPr>
          <p:cNvSpPr/>
          <p:nvPr/>
        </p:nvSpPr>
        <p:spPr>
          <a:xfrm>
            <a:off x="937996" y="2841524"/>
            <a:ext cx="3845398" cy="411480"/>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Lst>
            <a:ahLst/>
            <a:cxnLst>
              <a:cxn ang="0">
                <a:pos x="connsiteX0" y="connsiteY0"/>
              </a:cxn>
              <a:cxn ang="0">
                <a:pos x="connsiteX1" y="connsiteY1"/>
              </a:cxn>
              <a:cxn ang="0">
                <a:pos x="connsiteX2" y="connsiteY2"/>
              </a:cxn>
              <a:cxn ang="0">
                <a:pos x="connsiteX3" y="connsiteY3"/>
              </a:cxn>
            </a:cxnLst>
            <a:rect l="l" t="t" r="r" b="b"/>
            <a:pathLst>
              <a:path w="3688080" h="670560">
                <a:moveTo>
                  <a:pt x="1554480" y="0"/>
                </a:moveTo>
                <a:lnTo>
                  <a:pt x="0" y="670560"/>
                </a:lnTo>
                <a:lnTo>
                  <a:pt x="3688080" y="670560"/>
                </a:lnTo>
                <a:lnTo>
                  <a:pt x="155448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36">
            <a:extLst>
              <a:ext uri="{FF2B5EF4-FFF2-40B4-BE49-F238E27FC236}">
                <a16:creationId xmlns:a16="http://schemas.microsoft.com/office/drawing/2014/main" id="{B8A098EB-B0AB-41D5-9B9C-BC2E1479A0F7}"/>
              </a:ext>
            </a:extLst>
          </p:cNvPr>
          <p:cNvSpPr/>
          <p:nvPr/>
        </p:nvSpPr>
        <p:spPr>
          <a:xfrm>
            <a:off x="4748981" y="2254370"/>
            <a:ext cx="273868" cy="994999"/>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Lst>
            <a:ahLst/>
            <a:cxnLst>
              <a:cxn ang="0">
                <a:pos x="connsiteX0" y="connsiteY0"/>
              </a:cxn>
              <a:cxn ang="0">
                <a:pos x="connsiteX1" y="connsiteY1"/>
              </a:cxn>
              <a:cxn ang="0">
                <a:pos x="connsiteX2" y="connsiteY2"/>
              </a:cxn>
              <a:cxn ang="0">
                <a:pos x="connsiteX3" y="connsiteY3"/>
              </a:cxn>
            </a:cxnLst>
            <a:rect l="l" t="t" r="r" b="b"/>
            <a:pathLst>
              <a:path w="3688080" h="670560">
                <a:moveTo>
                  <a:pt x="1554480" y="0"/>
                </a:moveTo>
                <a:lnTo>
                  <a:pt x="0" y="670560"/>
                </a:lnTo>
                <a:lnTo>
                  <a:pt x="3688080" y="670560"/>
                </a:lnTo>
                <a:lnTo>
                  <a:pt x="155448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Freeform 37">
            <a:extLst>
              <a:ext uri="{FF2B5EF4-FFF2-40B4-BE49-F238E27FC236}">
                <a16:creationId xmlns:a16="http://schemas.microsoft.com/office/drawing/2014/main" id="{2F019AE4-A2D2-4B5D-B81B-1A26A5758E22}"/>
              </a:ext>
            </a:extLst>
          </p:cNvPr>
          <p:cNvSpPr/>
          <p:nvPr/>
        </p:nvSpPr>
        <p:spPr>
          <a:xfrm>
            <a:off x="5487770" y="2841524"/>
            <a:ext cx="1449705" cy="411480"/>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Lst>
            <a:ahLst/>
            <a:cxnLst>
              <a:cxn ang="0">
                <a:pos x="connsiteX0" y="connsiteY0"/>
              </a:cxn>
              <a:cxn ang="0">
                <a:pos x="connsiteX1" y="connsiteY1"/>
              </a:cxn>
              <a:cxn ang="0">
                <a:pos x="connsiteX2" y="connsiteY2"/>
              </a:cxn>
              <a:cxn ang="0">
                <a:pos x="connsiteX3" y="connsiteY3"/>
              </a:cxn>
            </a:cxnLst>
            <a:rect l="l" t="t" r="r" b="b"/>
            <a:pathLst>
              <a:path w="3688080" h="670560">
                <a:moveTo>
                  <a:pt x="1554480" y="0"/>
                </a:moveTo>
                <a:lnTo>
                  <a:pt x="0" y="670560"/>
                </a:lnTo>
                <a:lnTo>
                  <a:pt x="3688080" y="670560"/>
                </a:lnTo>
                <a:lnTo>
                  <a:pt x="155448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E1010EFC-C65E-4F4D-8B2D-D9339737DC53}"/>
              </a:ext>
            </a:extLst>
          </p:cNvPr>
          <p:cNvSpPr txBox="1"/>
          <p:nvPr/>
        </p:nvSpPr>
        <p:spPr>
          <a:xfrm>
            <a:off x="1511300" y="2503942"/>
            <a:ext cx="2006701"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Nebuchadnezzar</a:t>
            </a:r>
          </a:p>
        </p:txBody>
      </p:sp>
      <p:sp>
        <p:nvSpPr>
          <p:cNvPr id="29" name="TextBox 28">
            <a:extLst>
              <a:ext uri="{FF2B5EF4-FFF2-40B4-BE49-F238E27FC236}">
                <a16:creationId xmlns:a16="http://schemas.microsoft.com/office/drawing/2014/main" id="{89CA4BE2-7450-40FD-A49B-24D8D8BF147C}"/>
              </a:ext>
            </a:extLst>
          </p:cNvPr>
          <p:cNvSpPr txBox="1"/>
          <p:nvPr/>
        </p:nvSpPr>
        <p:spPr>
          <a:xfrm>
            <a:off x="3892651" y="1862049"/>
            <a:ext cx="190500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Evil-</a:t>
            </a:r>
            <a:r>
              <a:rPr lang="en-US" sz="2000" b="1" dirty="0" err="1">
                <a:solidFill>
                  <a:schemeClr val="bg1"/>
                </a:solidFill>
                <a:effectLst>
                  <a:outerShdw blurRad="38100" dist="38100" dir="2700000" algn="tl">
                    <a:srgbClr val="000000">
                      <a:alpha val="43137"/>
                    </a:srgbClr>
                  </a:outerShdw>
                </a:effectLst>
              </a:rPr>
              <a:t>Merodach</a:t>
            </a:r>
            <a:endParaRPr lang="en-US" sz="2000" b="1" dirty="0">
              <a:solidFill>
                <a:schemeClr val="bg1"/>
              </a:solidFill>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2E789888-71DC-4B82-BB5D-85724C335FCC}"/>
              </a:ext>
            </a:extLst>
          </p:cNvPr>
          <p:cNvSpPr txBox="1"/>
          <p:nvPr/>
        </p:nvSpPr>
        <p:spPr>
          <a:xfrm>
            <a:off x="5115026" y="2513467"/>
            <a:ext cx="190500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Nabonidus</a:t>
            </a:r>
          </a:p>
        </p:txBody>
      </p:sp>
      <p:sp>
        <p:nvSpPr>
          <p:cNvPr id="31" name="TextBox 30">
            <a:extLst>
              <a:ext uri="{FF2B5EF4-FFF2-40B4-BE49-F238E27FC236}">
                <a16:creationId xmlns:a16="http://schemas.microsoft.com/office/drawing/2014/main" id="{FCC1D94D-0748-44CA-9D91-E2D3A6297CEB}"/>
              </a:ext>
            </a:extLst>
          </p:cNvPr>
          <p:cNvSpPr txBox="1"/>
          <p:nvPr/>
        </p:nvSpPr>
        <p:spPr>
          <a:xfrm>
            <a:off x="715209" y="4864437"/>
            <a:ext cx="1826281" cy="1015663"/>
          </a:xfrm>
          <a:prstGeom prst="rect">
            <a:avLst/>
          </a:prstGeom>
          <a:solidFill>
            <a:schemeClr val="bg1"/>
          </a:solidFill>
        </p:spPr>
        <p:txBody>
          <a:bodyPr wrap="square" rtlCol="0">
            <a:noAutofit/>
          </a:bodyPr>
          <a:lstStyle/>
          <a:p>
            <a:pPr algn="ctr"/>
            <a:r>
              <a:rPr lang="en-US" sz="2000" b="1" dirty="0">
                <a:solidFill>
                  <a:schemeClr val="accent2">
                    <a:lumMod val="50000"/>
                  </a:schemeClr>
                </a:solidFill>
              </a:rPr>
              <a:t>c. 609 BC </a:t>
            </a:r>
          </a:p>
          <a:p>
            <a:pPr algn="ctr"/>
            <a:r>
              <a:rPr lang="en-US" sz="2000" b="1" dirty="0">
                <a:solidFill>
                  <a:schemeClr val="accent2">
                    <a:lumMod val="50000"/>
                  </a:schemeClr>
                </a:solidFill>
              </a:rPr>
              <a:t>Jeremiah’s prophecy</a:t>
            </a:r>
          </a:p>
        </p:txBody>
      </p:sp>
      <p:cxnSp>
        <p:nvCxnSpPr>
          <p:cNvPr id="32" name="Straight Arrow Connector 31">
            <a:extLst>
              <a:ext uri="{FF2B5EF4-FFF2-40B4-BE49-F238E27FC236}">
                <a16:creationId xmlns:a16="http://schemas.microsoft.com/office/drawing/2014/main" id="{E300A64F-AC71-492E-8CAB-BD9A31467161}"/>
              </a:ext>
            </a:extLst>
          </p:cNvPr>
          <p:cNvCxnSpPr>
            <a:cxnSpLocks/>
            <a:stCxn id="31" idx="0"/>
          </p:cNvCxnSpPr>
          <p:nvPr/>
        </p:nvCxnSpPr>
        <p:spPr>
          <a:xfrm flipH="1" flipV="1">
            <a:off x="594736" y="4100915"/>
            <a:ext cx="1033614" cy="763522"/>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E9D697-F742-4EAF-BE37-4F2E5A2D21F0}"/>
              </a:ext>
            </a:extLst>
          </p:cNvPr>
          <p:cNvSpPr txBox="1"/>
          <p:nvPr/>
        </p:nvSpPr>
        <p:spPr>
          <a:xfrm>
            <a:off x="4819650" y="4864437"/>
            <a:ext cx="2209800"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Oct. 12, 539 BC</a:t>
            </a:r>
          </a:p>
          <a:p>
            <a:pPr algn="ctr"/>
            <a:r>
              <a:rPr lang="en-US" sz="2000" b="1" dirty="0">
                <a:solidFill>
                  <a:schemeClr val="accent2">
                    <a:lumMod val="50000"/>
                  </a:schemeClr>
                </a:solidFill>
              </a:rPr>
              <a:t>Belshazzar’s Feast</a:t>
            </a:r>
          </a:p>
        </p:txBody>
      </p:sp>
      <p:cxnSp>
        <p:nvCxnSpPr>
          <p:cNvPr id="34" name="Straight Arrow Connector 33">
            <a:extLst>
              <a:ext uri="{FF2B5EF4-FFF2-40B4-BE49-F238E27FC236}">
                <a16:creationId xmlns:a16="http://schemas.microsoft.com/office/drawing/2014/main" id="{EB79F7F2-3699-4F45-837A-7DB820B78E8B}"/>
              </a:ext>
            </a:extLst>
          </p:cNvPr>
          <p:cNvCxnSpPr>
            <a:stCxn id="33" idx="0"/>
          </p:cNvCxnSpPr>
          <p:nvPr/>
        </p:nvCxnSpPr>
        <p:spPr>
          <a:xfrm flipV="1">
            <a:off x="5924550" y="4102906"/>
            <a:ext cx="1042220" cy="761531"/>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8924291-34C6-433E-86DC-4E47BAC602E8}"/>
              </a:ext>
            </a:extLst>
          </p:cNvPr>
          <p:cNvSpPr txBox="1"/>
          <p:nvPr/>
        </p:nvSpPr>
        <p:spPr>
          <a:xfrm>
            <a:off x="4887867" y="2177037"/>
            <a:ext cx="190500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Nergal-Sharezer </a:t>
            </a:r>
            <a:endParaRPr lang="en-US" sz="2400" b="1" dirty="0">
              <a:solidFill>
                <a:schemeClr val="bg1"/>
              </a:solidFill>
              <a:effectLst>
                <a:outerShdw blurRad="38100" dist="38100" dir="2700000" algn="tl">
                  <a:srgbClr val="000000">
                    <a:alpha val="43137"/>
                  </a:srgbClr>
                </a:outerShdw>
              </a:effectLst>
            </a:endParaRPr>
          </a:p>
        </p:txBody>
      </p:sp>
      <p:sp>
        <p:nvSpPr>
          <p:cNvPr id="36" name="Freeform 36">
            <a:extLst>
              <a:ext uri="{FF2B5EF4-FFF2-40B4-BE49-F238E27FC236}">
                <a16:creationId xmlns:a16="http://schemas.microsoft.com/office/drawing/2014/main" id="{F420EAAB-FF6B-4D90-B4BB-B83E2D88B8D3}"/>
              </a:ext>
            </a:extLst>
          </p:cNvPr>
          <p:cNvSpPr/>
          <p:nvPr/>
        </p:nvSpPr>
        <p:spPr>
          <a:xfrm>
            <a:off x="5037826" y="2495909"/>
            <a:ext cx="442223" cy="750585"/>
          </a:xfrm>
          <a:custGeom>
            <a:avLst/>
            <a:gdLst>
              <a:gd name="connsiteX0" fmla="*/ 1554480 w 3688080"/>
              <a:gd name="connsiteY0" fmla="*/ 0 h 670560"/>
              <a:gd name="connsiteX1" fmla="*/ 0 w 3688080"/>
              <a:gd name="connsiteY1" fmla="*/ 670560 h 670560"/>
              <a:gd name="connsiteX2" fmla="*/ 3688080 w 3688080"/>
              <a:gd name="connsiteY2" fmla="*/ 670560 h 670560"/>
              <a:gd name="connsiteX3" fmla="*/ 1554480 w 3688080"/>
              <a:gd name="connsiteY3" fmla="*/ 0 h 670560"/>
            </a:gdLst>
            <a:ahLst/>
            <a:cxnLst>
              <a:cxn ang="0">
                <a:pos x="connsiteX0" y="connsiteY0"/>
              </a:cxn>
              <a:cxn ang="0">
                <a:pos x="connsiteX1" y="connsiteY1"/>
              </a:cxn>
              <a:cxn ang="0">
                <a:pos x="connsiteX2" y="connsiteY2"/>
              </a:cxn>
              <a:cxn ang="0">
                <a:pos x="connsiteX3" y="connsiteY3"/>
              </a:cxn>
            </a:cxnLst>
            <a:rect l="l" t="t" r="r" b="b"/>
            <a:pathLst>
              <a:path w="3688080" h="670560">
                <a:moveTo>
                  <a:pt x="1554480" y="0"/>
                </a:moveTo>
                <a:lnTo>
                  <a:pt x="0" y="670560"/>
                </a:lnTo>
                <a:lnTo>
                  <a:pt x="3688080" y="670560"/>
                </a:lnTo>
                <a:lnTo>
                  <a:pt x="155448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034DA47C-40E6-482F-B040-56107D19840F}"/>
              </a:ext>
            </a:extLst>
          </p:cNvPr>
          <p:cNvSpPr txBox="1"/>
          <p:nvPr/>
        </p:nvSpPr>
        <p:spPr>
          <a:xfrm>
            <a:off x="3255034" y="1058173"/>
            <a:ext cx="1190445" cy="400110"/>
          </a:xfrm>
          <a:prstGeom prst="rect">
            <a:avLst/>
          </a:prstGeom>
          <a:solidFill>
            <a:schemeClr val="bg1"/>
          </a:solidFill>
        </p:spPr>
        <p:txBody>
          <a:bodyPr wrap="square" rtlCol="0">
            <a:spAutoFit/>
          </a:bodyPr>
          <a:lstStyle/>
          <a:p>
            <a:r>
              <a:rPr lang="en-US" sz="2000" b="1" dirty="0">
                <a:solidFill>
                  <a:schemeClr val="accent2">
                    <a:lumMod val="50000"/>
                  </a:schemeClr>
                </a:solidFill>
              </a:rPr>
              <a:t>70 years</a:t>
            </a:r>
          </a:p>
        </p:txBody>
      </p:sp>
    </p:spTree>
    <p:extLst>
      <p:ext uri="{BB962C8B-B14F-4D97-AF65-F5344CB8AC3E}">
        <p14:creationId xmlns:p14="http://schemas.microsoft.com/office/powerpoint/2010/main" val="1625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childTnLst>
                          </p:cTn>
                        </p:par>
                        <p:par>
                          <p:cTn id="96" fill="hold">
                            <p:stCondLst>
                              <p:cond delay="2000"/>
                            </p:stCondLst>
                            <p:childTnLst>
                              <p:par>
                                <p:cTn id="97" presetID="22" presetClass="entr" presetSubtype="4"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down)">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down)">
                                      <p:cBhvr>
                                        <p:cTn id="104" dur="500"/>
                                        <p:tgtEl>
                                          <p:spTgt spid="23"/>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P spid="20" grpId="0" animBg="1"/>
      <p:bldP spid="21" grpId="0" animBg="1"/>
      <p:bldP spid="22" grpId="0" animBg="1"/>
      <p:bldP spid="23" grpId="0" animBg="1"/>
      <p:bldP spid="25" grpId="0" animBg="1"/>
      <p:bldP spid="26" grpId="0" animBg="1"/>
      <p:bldP spid="27" grpId="0" animBg="1"/>
      <p:bldP spid="28" grpId="0"/>
      <p:bldP spid="29" grpId="0"/>
      <p:bldP spid="30" grpId="0"/>
      <p:bldP spid="31" grpId="0" animBg="1"/>
      <p:bldP spid="33" grpId="0" animBg="1"/>
      <p:bldP spid="35" grpId="0"/>
      <p:bldP spid="3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973639B-6C8B-4CDA-B623-2123698226A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1798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
        <p:nvSpPr>
          <p:cNvPr id="5" name="Rectangle 4">
            <a:extLst>
              <a:ext uri="{FF2B5EF4-FFF2-40B4-BE49-F238E27FC236}">
                <a16:creationId xmlns:a16="http://schemas.microsoft.com/office/drawing/2014/main" id="{E6447659-9291-411C-9433-B40A0C7A9E4E}"/>
              </a:ext>
            </a:extLst>
          </p:cNvPr>
          <p:cNvSpPr/>
          <p:nvPr/>
        </p:nvSpPr>
        <p:spPr>
          <a:xfrm>
            <a:off x="462115" y="1504333"/>
            <a:ext cx="8198153" cy="3180736"/>
          </a:xfrm>
          <a:custGeom>
            <a:avLst/>
            <a:gdLst>
              <a:gd name="connsiteX0" fmla="*/ 0 w 8198153"/>
              <a:gd name="connsiteY0" fmla="*/ 0 h 2610465"/>
              <a:gd name="connsiteX1" fmla="*/ 8198153 w 8198153"/>
              <a:gd name="connsiteY1" fmla="*/ 0 h 2610465"/>
              <a:gd name="connsiteX2" fmla="*/ 8198153 w 8198153"/>
              <a:gd name="connsiteY2" fmla="*/ 2610465 h 2610465"/>
              <a:gd name="connsiteX3" fmla="*/ 0 w 8198153"/>
              <a:gd name="connsiteY3" fmla="*/ 2610465 h 2610465"/>
              <a:gd name="connsiteX4" fmla="*/ 0 w 8198153"/>
              <a:gd name="connsiteY4" fmla="*/ 0 h 2610465"/>
              <a:gd name="connsiteX0" fmla="*/ 0 w 8198153"/>
              <a:gd name="connsiteY0" fmla="*/ 0 h 2610465"/>
              <a:gd name="connsiteX1" fmla="*/ 3647769 w 8198153"/>
              <a:gd name="connsiteY1" fmla="*/ 1 h 2610465"/>
              <a:gd name="connsiteX2" fmla="*/ 8198153 w 8198153"/>
              <a:gd name="connsiteY2" fmla="*/ 0 h 2610465"/>
              <a:gd name="connsiteX3" fmla="*/ 8198153 w 8198153"/>
              <a:gd name="connsiteY3" fmla="*/ 2610465 h 2610465"/>
              <a:gd name="connsiteX4" fmla="*/ 0 w 8198153"/>
              <a:gd name="connsiteY4" fmla="*/ 2610465 h 2610465"/>
              <a:gd name="connsiteX5" fmla="*/ 0 w 8198153"/>
              <a:gd name="connsiteY5" fmla="*/ 0 h 2610465"/>
              <a:gd name="connsiteX0" fmla="*/ 0 w 8198153"/>
              <a:gd name="connsiteY0" fmla="*/ 4915 h 2615380"/>
              <a:gd name="connsiteX1" fmla="*/ 3647769 w 8198153"/>
              <a:gd name="connsiteY1" fmla="*/ 4916 h 2615380"/>
              <a:gd name="connsiteX2" fmla="*/ 4572001 w 8198153"/>
              <a:gd name="connsiteY2" fmla="*/ 0 h 2615380"/>
              <a:gd name="connsiteX3" fmla="*/ 8198153 w 8198153"/>
              <a:gd name="connsiteY3" fmla="*/ 4915 h 2615380"/>
              <a:gd name="connsiteX4" fmla="*/ 8198153 w 8198153"/>
              <a:gd name="connsiteY4" fmla="*/ 2615380 h 2615380"/>
              <a:gd name="connsiteX5" fmla="*/ 0 w 8198153"/>
              <a:gd name="connsiteY5" fmla="*/ 2615380 h 2615380"/>
              <a:gd name="connsiteX6" fmla="*/ 0 w 8198153"/>
              <a:gd name="connsiteY6" fmla="*/ 4915 h 2615380"/>
              <a:gd name="connsiteX0" fmla="*/ 0 w 8198153"/>
              <a:gd name="connsiteY0" fmla="*/ 4915 h 2615380"/>
              <a:gd name="connsiteX1" fmla="*/ 3647769 w 8198153"/>
              <a:gd name="connsiteY1" fmla="*/ 4916 h 2615380"/>
              <a:gd name="connsiteX2" fmla="*/ 4572001 w 8198153"/>
              <a:gd name="connsiteY2" fmla="*/ 0 h 2615380"/>
              <a:gd name="connsiteX3" fmla="*/ 5481485 w 8198153"/>
              <a:gd name="connsiteY3" fmla="*/ 4916 h 2615380"/>
              <a:gd name="connsiteX4" fmla="*/ 8198153 w 8198153"/>
              <a:gd name="connsiteY4" fmla="*/ 4915 h 2615380"/>
              <a:gd name="connsiteX5" fmla="*/ 8198153 w 8198153"/>
              <a:gd name="connsiteY5" fmla="*/ 2615380 h 2615380"/>
              <a:gd name="connsiteX6" fmla="*/ 0 w 8198153"/>
              <a:gd name="connsiteY6" fmla="*/ 2615380 h 2615380"/>
              <a:gd name="connsiteX7" fmla="*/ 0 w 8198153"/>
              <a:gd name="connsiteY7" fmla="*/ 4915 h 2615380"/>
              <a:gd name="connsiteX0" fmla="*/ 0 w 8198153"/>
              <a:gd name="connsiteY0" fmla="*/ 4915 h 2615380"/>
              <a:gd name="connsiteX1" fmla="*/ 2743201 w 8198153"/>
              <a:gd name="connsiteY1" fmla="*/ 0 h 2615380"/>
              <a:gd name="connsiteX2" fmla="*/ 3647769 w 8198153"/>
              <a:gd name="connsiteY2" fmla="*/ 4916 h 2615380"/>
              <a:gd name="connsiteX3" fmla="*/ 4572001 w 8198153"/>
              <a:gd name="connsiteY3" fmla="*/ 0 h 2615380"/>
              <a:gd name="connsiteX4" fmla="*/ 5481485 w 8198153"/>
              <a:gd name="connsiteY4" fmla="*/ 4916 h 2615380"/>
              <a:gd name="connsiteX5" fmla="*/ 8198153 w 8198153"/>
              <a:gd name="connsiteY5" fmla="*/ 4915 h 2615380"/>
              <a:gd name="connsiteX6" fmla="*/ 8198153 w 8198153"/>
              <a:gd name="connsiteY6" fmla="*/ 2615380 h 2615380"/>
              <a:gd name="connsiteX7" fmla="*/ 0 w 8198153"/>
              <a:gd name="connsiteY7" fmla="*/ 2615380 h 2615380"/>
              <a:gd name="connsiteX8" fmla="*/ 0 w 8198153"/>
              <a:gd name="connsiteY8" fmla="*/ 4915 h 2615380"/>
              <a:gd name="connsiteX0" fmla="*/ 0 w 8198153"/>
              <a:gd name="connsiteY0" fmla="*/ 412954 h 3023419"/>
              <a:gd name="connsiteX1" fmla="*/ 2743201 w 8198153"/>
              <a:gd name="connsiteY1" fmla="*/ 408039 h 3023419"/>
              <a:gd name="connsiteX2" fmla="*/ 3657601 w 8198153"/>
              <a:gd name="connsiteY2" fmla="*/ 0 h 3023419"/>
              <a:gd name="connsiteX3" fmla="*/ 4572001 w 8198153"/>
              <a:gd name="connsiteY3" fmla="*/ 408039 h 3023419"/>
              <a:gd name="connsiteX4" fmla="*/ 5481485 w 8198153"/>
              <a:gd name="connsiteY4" fmla="*/ 412955 h 3023419"/>
              <a:gd name="connsiteX5" fmla="*/ 8198153 w 8198153"/>
              <a:gd name="connsiteY5" fmla="*/ 412954 h 3023419"/>
              <a:gd name="connsiteX6" fmla="*/ 8198153 w 8198153"/>
              <a:gd name="connsiteY6" fmla="*/ 3023419 h 3023419"/>
              <a:gd name="connsiteX7" fmla="*/ 0 w 8198153"/>
              <a:gd name="connsiteY7" fmla="*/ 3023419 h 3023419"/>
              <a:gd name="connsiteX8" fmla="*/ 0 w 8198153"/>
              <a:gd name="connsiteY8" fmla="*/ 412954 h 3023419"/>
              <a:gd name="connsiteX0" fmla="*/ 0 w 8198153"/>
              <a:gd name="connsiteY0" fmla="*/ 412954 h 3023419"/>
              <a:gd name="connsiteX1" fmla="*/ 2743201 w 8198153"/>
              <a:gd name="connsiteY1" fmla="*/ 408039 h 3023419"/>
              <a:gd name="connsiteX2" fmla="*/ 3657601 w 8198153"/>
              <a:gd name="connsiteY2" fmla="*/ 0 h 3023419"/>
              <a:gd name="connsiteX3" fmla="*/ 4557253 w 8198153"/>
              <a:gd name="connsiteY3" fmla="*/ 14748 h 3023419"/>
              <a:gd name="connsiteX4" fmla="*/ 5481485 w 8198153"/>
              <a:gd name="connsiteY4" fmla="*/ 412955 h 3023419"/>
              <a:gd name="connsiteX5" fmla="*/ 8198153 w 8198153"/>
              <a:gd name="connsiteY5" fmla="*/ 412954 h 3023419"/>
              <a:gd name="connsiteX6" fmla="*/ 8198153 w 8198153"/>
              <a:gd name="connsiteY6" fmla="*/ 3023419 h 3023419"/>
              <a:gd name="connsiteX7" fmla="*/ 0 w 8198153"/>
              <a:gd name="connsiteY7" fmla="*/ 3023419 h 3023419"/>
              <a:gd name="connsiteX8" fmla="*/ 0 w 8198153"/>
              <a:gd name="connsiteY8" fmla="*/ 412954 h 3023419"/>
              <a:gd name="connsiteX0" fmla="*/ 0 w 8198153"/>
              <a:gd name="connsiteY0" fmla="*/ 506361 h 3116826"/>
              <a:gd name="connsiteX1" fmla="*/ 2743201 w 8198153"/>
              <a:gd name="connsiteY1" fmla="*/ 501446 h 3116826"/>
              <a:gd name="connsiteX2" fmla="*/ 3657601 w 8198153"/>
              <a:gd name="connsiteY2" fmla="*/ 93407 h 3116826"/>
              <a:gd name="connsiteX3" fmla="*/ 4591665 w 8198153"/>
              <a:gd name="connsiteY3" fmla="*/ 0 h 3116826"/>
              <a:gd name="connsiteX4" fmla="*/ 5481485 w 8198153"/>
              <a:gd name="connsiteY4" fmla="*/ 506362 h 3116826"/>
              <a:gd name="connsiteX5" fmla="*/ 8198153 w 8198153"/>
              <a:gd name="connsiteY5" fmla="*/ 506361 h 3116826"/>
              <a:gd name="connsiteX6" fmla="*/ 8198153 w 8198153"/>
              <a:gd name="connsiteY6" fmla="*/ 3116826 h 3116826"/>
              <a:gd name="connsiteX7" fmla="*/ 0 w 8198153"/>
              <a:gd name="connsiteY7" fmla="*/ 3116826 h 3116826"/>
              <a:gd name="connsiteX8" fmla="*/ 0 w 8198153"/>
              <a:gd name="connsiteY8" fmla="*/ 506361 h 3116826"/>
              <a:gd name="connsiteX0" fmla="*/ 0 w 8198153"/>
              <a:gd name="connsiteY0" fmla="*/ 585019 h 3195484"/>
              <a:gd name="connsiteX1" fmla="*/ 2743201 w 8198153"/>
              <a:gd name="connsiteY1" fmla="*/ 580104 h 3195484"/>
              <a:gd name="connsiteX2" fmla="*/ 3672350 w 8198153"/>
              <a:gd name="connsiteY2" fmla="*/ 0 h 3195484"/>
              <a:gd name="connsiteX3" fmla="*/ 4591665 w 8198153"/>
              <a:gd name="connsiteY3" fmla="*/ 78658 h 3195484"/>
              <a:gd name="connsiteX4" fmla="*/ 5481485 w 8198153"/>
              <a:gd name="connsiteY4" fmla="*/ 585020 h 3195484"/>
              <a:gd name="connsiteX5" fmla="*/ 8198153 w 8198153"/>
              <a:gd name="connsiteY5" fmla="*/ 585019 h 3195484"/>
              <a:gd name="connsiteX6" fmla="*/ 8198153 w 8198153"/>
              <a:gd name="connsiteY6" fmla="*/ 3195484 h 3195484"/>
              <a:gd name="connsiteX7" fmla="*/ 0 w 8198153"/>
              <a:gd name="connsiteY7" fmla="*/ 3195484 h 3195484"/>
              <a:gd name="connsiteX8" fmla="*/ 0 w 8198153"/>
              <a:gd name="connsiteY8" fmla="*/ 585019 h 3195484"/>
              <a:gd name="connsiteX0" fmla="*/ 0 w 8198153"/>
              <a:gd name="connsiteY0" fmla="*/ 585019 h 3195484"/>
              <a:gd name="connsiteX1" fmla="*/ 2743201 w 8198153"/>
              <a:gd name="connsiteY1" fmla="*/ 580104 h 3195484"/>
              <a:gd name="connsiteX2" fmla="*/ 3672350 w 8198153"/>
              <a:gd name="connsiteY2" fmla="*/ 0 h 3195484"/>
              <a:gd name="connsiteX3" fmla="*/ 4591665 w 8198153"/>
              <a:gd name="connsiteY3" fmla="*/ 78658 h 3195484"/>
              <a:gd name="connsiteX4" fmla="*/ 4660491 w 8198153"/>
              <a:gd name="connsiteY4" fmla="*/ 93408 h 3195484"/>
              <a:gd name="connsiteX5" fmla="*/ 5481485 w 8198153"/>
              <a:gd name="connsiteY5" fmla="*/ 585020 h 3195484"/>
              <a:gd name="connsiteX6" fmla="*/ 8198153 w 8198153"/>
              <a:gd name="connsiteY6" fmla="*/ 585019 h 3195484"/>
              <a:gd name="connsiteX7" fmla="*/ 8198153 w 8198153"/>
              <a:gd name="connsiteY7" fmla="*/ 3195484 h 3195484"/>
              <a:gd name="connsiteX8" fmla="*/ 0 w 8198153"/>
              <a:gd name="connsiteY8" fmla="*/ 3195484 h 3195484"/>
              <a:gd name="connsiteX9" fmla="*/ 0 w 8198153"/>
              <a:gd name="connsiteY9" fmla="*/ 585019 h 3195484"/>
              <a:gd name="connsiteX0" fmla="*/ 0 w 8198153"/>
              <a:gd name="connsiteY0" fmla="*/ 585019 h 3195484"/>
              <a:gd name="connsiteX1" fmla="*/ 2743201 w 8198153"/>
              <a:gd name="connsiteY1" fmla="*/ 580104 h 3195484"/>
              <a:gd name="connsiteX2" fmla="*/ 3672350 w 8198153"/>
              <a:gd name="connsiteY2" fmla="*/ 0 h 3195484"/>
              <a:gd name="connsiteX3" fmla="*/ 4591665 w 8198153"/>
              <a:gd name="connsiteY3" fmla="*/ 78658 h 3195484"/>
              <a:gd name="connsiteX4" fmla="*/ 4660491 w 8198153"/>
              <a:gd name="connsiteY4" fmla="*/ 83575 h 3195484"/>
              <a:gd name="connsiteX5" fmla="*/ 5481485 w 8198153"/>
              <a:gd name="connsiteY5" fmla="*/ 585020 h 3195484"/>
              <a:gd name="connsiteX6" fmla="*/ 8198153 w 8198153"/>
              <a:gd name="connsiteY6" fmla="*/ 585019 h 3195484"/>
              <a:gd name="connsiteX7" fmla="*/ 8198153 w 8198153"/>
              <a:gd name="connsiteY7" fmla="*/ 3195484 h 3195484"/>
              <a:gd name="connsiteX8" fmla="*/ 0 w 8198153"/>
              <a:gd name="connsiteY8" fmla="*/ 3195484 h 3195484"/>
              <a:gd name="connsiteX9" fmla="*/ 0 w 8198153"/>
              <a:gd name="connsiteY9" fmla="*/ 585019 h 3195484"/>
              <a:gd name="connsiteX0" fmla="*/ 0 w 8198153"/>
              <a:gd name="connsiteY0" fmla="*/ 585019 h 3195484"/>
              <a:gd name="connsiteX1" fmla="*/ 2743201 w 8198153"/>
              <a:gd name="connsiteY1" fmla="*/ 580104 h 3195484"/>
              <a:gd name="connsiteX2" fmla="*/ 3672350 w 8198153"/>
              <a:gd name="connsiteY2" fmla="*/ 0 h 3195484"/>
              <a:gd name="connsiteX3" fmla="*/ 4591665 w 8198153"/>
              <a:gd name="connsiteY3" fmla="*/ 78658 h 3195484"/>
              <a:gd name="connsiteX4" fmla="*/ 4660491 w 8198153"/>
              <a:gd name="connsiteY4" fmla="*/ 68827 h 3195484"/>
              <a:gd name="connsiteX5" fmla="*/ 5481485 w 8198153"/>
              <a:gd name="connsiteY5" fmla="*/ 585020 h 3195484"/>
              <a:gd name="connsiteX6" fmla="*/ 8198153 w 8198153"/>
              <a:gd name="connsiteY6" fmla="*/ 585019 h 3195484"/>
              <a:gd name="connsiteX7" fmla="*/ 8198153 w 8198153"/>
              <a:gd name="connsiteY7" fmla="*/ 3195484 h 3195484"/>
              <a:gd name="connsiteX8" fmla="*/ 0 w 8198153"/>
              <a:gd name="connsiteY8" fmla="*/ 3195484 h 3195484"/>
              <a:gd name="connsiteX9" fmla="*/ 0 w 8198153"/>
              <a:gd name="connsiteY9" fmla="*/ 585019 h 3195484"/>
              <a:gd name="connsiteX0" fmla="*/ 0 w 8198153"/>
              <a:gd name="connsiteY0" fmla="*/ 585019 h 3195484"/>
              <a:gd name="connsiteX1" fmla="*/ 2743201 w 8198153"/>
              <a:gd name="connsiteY1" fmla="*/ 580104 h 3195484"/>
              <a:gd name="connsiteX2" fmla="*/ 3672350 w 8198153"/>
              <a:gd name="connsiteY2" fmla="*/ 0 h 3195484"/>
              <a:gd name="connsiteX3" fmla="*/ 4660491 w 8198153"/>
              <a:gd name="connsiteY3" fmla="*/ 68827 h 3195484"/>
              <a:gd name="connsiteX4" fmla="*/ 5481485 w 8198153"/>
              <a:gd name="connsiteY4" fmla="*/ 585020 h 3195484"/>
              <a:gd name="connsiteX5" fmla="*/ 8198153 w 8198153"/>
              <a:gd name="connsiteY5" fmla="*/ 585019 h 3195484"/>
              <a:gd name="connsiteX6" fmla="*/ 8198153 w 8198153"/>
              <a:gd name="connsiteY6" fmla="*/ 3195484 h 3195484"/>
              <a:gd name="connsiteX7" fmla="*/ 0 w 8198153"/>
              <a:gd name="connsiteY7" fmla="*/ 3195484 h 3195484"/>
              <a:gd name="connsiteX8" fmla="*/ 0 w 8198153"/>
              <a:gd name="connsiteY8" fmla="*/ 585019 h 3195484"/>
              <a:gd name="connsiteX0" fmla="*/ 0 w 8198153"/>
              <a:gd name="connsiteY0" fmla="*/ 585019 h 3195484"/>
              <a:gd name="connsiteX1" fmla="*/ 2743201 w 8198153"/>
              <a:gd name="connsiteY1" fmla="*/ 580104 h 3195484"/>
              <a:gd name="connsiteX2" fmla="*/ 3672350 w 8198153"/>
              <a:gd name="connsiteY2" fmla="*/ 0 h 3195484"/>
              <a:gd name="connsiteX3" fmla="*/ 4601498 w 8198153"/>
              <a:gd name="connsiteY3" fmla="*/ 19666 h 3195484"/>
              <a:gd name="connsiteX4" fmla="*/ 5481485 w 8198153"/>
              <a:gd name="connsiteY4" fmla="*/ 585020 h 3195484"/>
              <a:gd name="connsiteX5" fmla="*/ 8198153 w 8198153"/>
              <a:gd name="connsiteY5" fmla="*/ 585019 h 3195484"/>
              <a:gd name="connsiteX6" fmla="*/ 8198153 w 8198153"/>
              <a:gd name="connsiteY6" fmla="*/ 3195484 h 3195484"/>
              <a:gd name="connsiteX7" fmla="*/ 0 w 8198153"/>
              <a:gd name="connsiteY7" fmla="*/ 3195484 h 3195484"/>
              <a:gd name="connsiteX8" fmla="*/ 0 w 8198153"/>
              <a:gd name="connsiteY8" fmla="*/ 585019 h 3195484"/>
              <a:gd name="connsiteX0" fmla="*/ 0 w 8198153"/>
              <a:gd name="connsiteY0" fmla="*/ 589935 h 3200400"/>
              <a:gd name="connsiteX1" fmla="*/ 2743201 w 8198153"/>
              <a:gd name="connsiteY1" fmla="*/ 585020 h 3200400"/>
              <a:gd name="connsiteX2" fmla="*/ 3637937 w 8198153"/>
              <a:gd name="connsiteY2" fmla="*/ 0 h 3200400"/>
              <a:gd name="connsiteX3" fmla="*/ 4601498 w 8198153"/>
              <a:gd name="connsiteY3" fmla="*/ 24582 h 3200400"/>
              <a:gd name="connsiteX4" fmla="*/ 5481485 w 8198153"/>
              <a:gd name="connsiteY4" fmla="*/ 589936 h 3200400"/>
              <a:gd name="connsiteX5" fmla="*/ 8198153 w 8198153"/>
              <a:gd name="connsiteY5" fmla="*/ 589935 h 3200400"/>
              <a:gd name="connsiteX6" fmla="*/ 8198153 w 8198153"/>
              <a:gd name="connsiteY6" fmla="*/ 3200400 h 3200400"/>
              <a:gd name="connsiteX7" fmla="*/ 0 w 8198153"/>
              <a:gd name="connsiteY7" fmla="*/ 3200400 h 3200400"/>
              <a:gd name="connsiteX8" fmla="*/ 0 w 8198153"/>
              <a:gd name="connsiteY8" fmla="*/ 589935 h 3200400"/>
              <a:gd name="connsiteX0" fmla="*/ 0 w 8198153"/>
              <a:gd name="connsiteY0" fmla="*/ 570271 h 3180736"/>
              <a:gd name="connsiteX1" fmla="*/ 2743201 w 8198153"/>
              <a:gd name="connsiteY1" fmla="*/ 565356 h 3180736"/>
              <a:gd name="connsiteX2" fmla="*/ 3637937 w 8198153"/>
              <a:gd name="connsiteY2" fmla="*/ 0 h 3180736"/>
              <a:gd name="connsiteX3" fmla="*/ 4601498 w 8198153"/>
              <a:gd name="connsiteY3" fmla="*/ 4918 h 3180736"/>
              <a:gd name="connsiteX4" fmla="*/ 5481485 w 8198153"/>
              <a:gd name="connsiteY4" fmla="*/ 570272 h 3180736"/>
              <a:gd name="connsiteX5" fmla="*/ 8198153 w 8198153"/>
              <a:gd name="connsiteY5" fmla="*/ 570271 h 3180736"/>
              <a:gd name="connsiteX6" fmla="*/ 8198153 w 8198153"/>
              <a:gd name="connsiteY6" fmla="*/ 3180736 h 3180736"/>
              <a:gd name="connsiteX7" fmla="*/ 0 w 8198153"/>
              <a:gd name="connsiteY7" fmla="*/ 3180736 h 3180736"/>
              <a:gd name="connsiteX8" fmla="*/ 0 w 8198153"/>
              <a:gd name="connsiteY8" fmla="*/ 570271 h 318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8153" h="3180736">
                <a:moveTo>
                  <a:pt x="0" y="570271"/>
                </a:moveTo>
                <a:lnTo>
                  <a:pt x="2743201" y="565356"/>
                </a:lnTo>
                <a:lnTo>
                  <a:pt x="3637937" y="0"/>
                </a:lnTo>
                <a:lnTo>
                  <a:pt x="4601498" y="4918"/>
                </a:lnTo>
                <a:lnTo>
                  <a:pt x="5481485" y="570272"/>
                </a:lnTo>
                <a:lnTo>
                  <a:pt x="8198153" y="570271"/>
                </a:lnTo>
                <a:lnTo>
                  <a:pt x="8198153" y="3180736"/>
                </a:lnTo>
                <a:lnTo>
                  <a:pt x="0" y="3180736"/>
                </a:lnTo>
                <a:lnTo>
                  <a:pt x="0" y="570271"/>
                </a:lnTo>
                <a:close/>
              </a:path>
            </a:pathLst>
          </a:custGeom>
          <a:noFill/>
          <a:ln w="7620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7BAA7484-32E0-4263-85A0-7471AC6AB533}"/>
              </a:ext>
            </a:extLst>
          </p:cNvPr>
          <p:cNvSpPr/>
          <p:nvPr/>
        </p:nvSpPr>
        <p:spPr>
          <a:xfrm>
            <a:off x="3280791" y="1584114"/>
            <a:ext cx="2571135" cy="536750"/>
          </a:xfrm>
          <a:custGeom>
            <a:avLst/>
            <a:gdLst>
              <a:gd name="connsiteX0" fmla="*/ 0 w 2585884"/>
              <a:gd name="connsiteY0" fmla="*/ 496529 h 545690"/>
              <a:gd name="connsiteX1" fmla="*/ 801329 w 2585884"/>
              <a:gd name="connsiteY1" fmla="*/ 19665 h 545690"/>
              <a:gd name="connsiteX2" fmla="*/ 1764890 w 2585884"/>
              <a:gd name="connsiteY2" fmla="*/ 0 h 545690"/>
              <a:gd name="connsiteX3" fmla="*/ 2585884 w 2585884"/>
              <a:gd name="connsiteY3" fmla="*/ 545690 h 545690"/>
              <a:gd name="connsiteX0" fmla="*/ 0 w 2585884"/>
              <a:gd name="connsiteY0" fmla="*/ 496529 h 545690"/>
              <a:gd name="connsiteX1" fmla="*/ 825910 w 2585884"/>
              <a:gd name="connsiteY1" fmla="*/ 9833 h 545690"/>
              <a:gd name="connsiteX2" fmla="*/ 1764890 w 2585884"/>
              <a:gd name="connsiteY2" fmla="*/ 0 h 545690"/>
              <a:gd name="connsiteX3" fmla="*/ 2585884 w 2585884"/>
              <a:gd name="connsiteY3" fmla="*/ 545690 h 545690"/>
              <a:gd name="connsiteX0" fmla="*/ 0 w 2585884"/>
              <a:gd name="connsiteY0" fmla="*/ 501444 h 550605"/>
              <a:gd name="connsiteX1" fmla="*/ 845574 w 2585884"/>
              <a:gd name="connsiteY1" fmla="*/ 0 h 550605"/>
              <a:gd name="connsiteX2" fmla="*/ 1764890 w 2585884"/>
              <a:gd name="connsiteY2" fmla="*/ 4915 h 550605"/>
              <a:gd name="connsiteX3" fmla="*/ 2585884 w 2585884"/>
              <a:gd name="connsiteY3" fmla="*/ 550605 h 550605"/>
              <a:gd name="connsiteX0" fmla="*/ 0 w 2551471"/>
              <a:gd name="connsiteY0" fmla="*/ 516193 h 550605"/>
              <a:gd name="connsiteX1" fmla="*/ 811161 w 2551471"/>
              <a:gd name="connsiteY1" fmla="*/ 0 h 550605"/>
              <a:gd name="connsiteX2" fmla="*/ 1730477 w 2551471"/>
              <a:gd name="connsiteY2" fmla="*/ 4915 h 550605"/>
              <a:gd name="connsiteX3" fmla="*/ 2551471 w 2551471"/>
              <a:gd name="connsiteY3" fmla="*/ 550605 h 550605"/>
              <a:gd name="connsiteX0" fmla="*/ 0 w 2571135"/>
              <a:gd name="connsiteY0" fmla="*/ 526025 h 550605"/>
              <a:gd name="connsiteX1" fmla="*/ 830825 w 2571135"/>
              <a:gd name="connsiteY1" fmla="*/ 0 h 550605"/>
              <a:gd name="connsiteX2" fmla="*/ 1750141 w 2571135"/>
              <a:gd name="connsiteY2" fmla="*/ 4915 h 550605"/>
              <a:gd name="connsiteX3" fmla="*/ 2571135 w 2571135"/>
              <a:gd name="connsiteY3" fmla="*/ 550605 h 550605"/>
              <a:gd name="connsiteX0" fmla="*/ 0 w 2588453"/>
              <a:gd name="connsiteY0" fmla="*/ 526025 h 526025"/>
              <a:gd name="connsiteX1" fmla="*/ 830825 w 2588453"/>
              <a:gd name="connsiteY1" fmla="*/ 0 h 526025"/>
              <a:gd name="connsiteX2" fmla="*/ 1750141 w 2588453"/>
              <a:gd name="connsiteY2" fmla="*/ 4915 h 526025"/>
              <a:gd name="connsiteX3" fmla="*/ 2588453 w 2588453"/>
              <a:gd name="connsiteY3" fmla="*/ 524628 h 526025"/>
              <a:gd name="connsiteX0" fmla="*/ 0 w 2581525"/>
              <a:gd name="connsiteY0" fmla="*/ 526025 h 529823"/>
              <a:gd name="connsiteX1" fmla="*/ 830825 w 2581525"/>
              <a:gd name="connsiteY1" fmla="*/ 0 h 529823"/>
              <a:gd name="connsiteX2" fmla="*/ 1750141 w 2581525"/>
              <a:gd name="connsiteY2" fmla="*/ 4915 h 529823"/>
              <a:gd name="connsiteX3" fmla="*/ 2581525 w 2581525"/>
              <a:gd name="connsiteY3" fmla="*/ 529823 h 529823"/>
              <a:gd name="connsiteX0" fmla="*/ 0 w 2581525"/>
              <a:gd name="connsiteY0" fmla="*/ 526025 h 529823"/>
              <a:gd name="connsiteX1" fmla="*/ 830825 w 2581525"/>
              <a:gd name="connsiteY1" fmla="*/ 0 h 529823"/>
              <a:gd name="connsiteX2" fmla="*/ 1750141 w 2581525"/>
              <a:gd name="connsiteY2" fmla="*/ 4915 h 529823"/>
              <a:gd name="connsiteX3" fmla="*/ 2581525 w 2581525"/>
              <a:gd name="connsiteY3" fmla="*/ 529823 h 529823"/>
              <a:gd name="connsiteX0" fmla="*/ 0 w 2571135"/>
              <a:gd name="connsiteY0" fmla="*/ 526025 h 536750"/>
              <a:gd name="connsiteX1" fmla="*/ 830825 w 2571135"/>
              <a:gd name="connsiteY1" fmla="*/ 0 h 536750"/>
              <a:gd name="connsiteX2" fmla="*/ 1750141 w 2571135"/>
              <a:gd name="connsiteY2" fmla="*/ 4915 h 536750"/>
              <a:gd name="connsiteX3" fmla="*/ 2571135 w 2571135"/>
              <a:gd name="connsiteY3" fmla="*/ 536750 h 536750"/>
            </a:gdLst>
            <a:ahLst/>
            <a:cxnLst>
              <a:cxn ang="0">
                <a:pos x="connsiteX0" y="connsiteY0"/>
              </a:cxn>
              <a:cxn ang="0">
                <a:pos x="connsiteX1" y="connsiteY1"/>
              </a:cxn>
              <a:cxn ang="0">
                <a:pos x="connsiteX2" y="connsiteY2"/>
              </a:cxn>
              <a:cxn ang="0">
                <a:pos x="connsiteX3" y="connsiteY3"/>
              </a:cxn>
            </a:cxnLst>
            <a:rect l="l" t="t" r="r" b="b"/>
            <a:pathLst>
              <a:path w="2571135" h="536750">
                <a:moveTo>
                  <a:pt x="0" y="526025"/>
                </a:moveTo>
                <a:lnTo>
                  <a:pt x="830825" y="0"/>
                </a:lnTo>
                <a:lnTo>
                  <a:pt x="1750141" y="4915"/>
                </a:lnTo>
                <a:lnTo>
                  <a:pt x="2571135" y="536750"/>
                </a:lnTo>
              </a:path>
            </a:pathLst>
          </a:custGeom>
          <a:no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BD70CF0E-B5EE-4782-AB31-1A998CA1AD8C}"/>
              </a:ext>
            </a:extLst>
          </p:cNvPr>
          <p:cNvCxnSpPr>
            <a:cxnSpLocks/>
          </p:cNvCxnSpPr>
          <p:nvPr/>
        </p:nvCxnSpPr>
        <p:spPr>
          <a:xfrm>
            <a:off x="823494" y="2192594"/>
            <a:ext cx="0" cy="2394154"/>
          </a:xfrm>
          <a:prstGeom prst="straightConnector1">
            <a:avLst/>
          </a:prstGeom>
          <a:ln w="38100">
            <a:solidFill>
              <a:schemeClr val="bg1"/>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37" name="TextBox 36">
            <a:extLst>
              <a:ext uri="{FF2B5EF4-FFF2-40B4-BE49-F238E27FC236}">
                <a16:creationId xmlns:a16="http://schemas.microsoft.com/office/drawing/2014/main" id="{2188A9CA-78C1-45BB-85A3-A630662BCF93}"/>
              </a:ext>
            </a:extLst>
          </p:cNvPr>
          <p:cNvSpPr txBox="1"/>
          <p:nvPr/>
        </p:nvSpPr>
        <p:spPr>
          <a:xfrm rot="16200000">
            <a:off x="520115" y="3190567"/>
            <a:ext cx="621514" cy="461665"/>
          </a:xfrm>
          <a:prstGeom prst="rect">
            <a:avLst/>
          </a:prstGeom>
        </p:spPr>
        <p:txBody>
          <a:bodyPr wrap="square" rtlCol="0">
            <a:noAutofit/>
          </a:bodyPr>
          <a:lstStyle/>
          <a:p>
            <a:pPr algn="ctr"/>
            <a:r>
              <a:rPr lang="en-US" sz="2400" dirty="0">
                <a:solidFill>
                  <a:schemeClr val="bg1"/>
                </a:solidFill>
              </a:rPr>
              <a:t>56’</a:t>
            </a:r>
          </a:p>
        </p:txBody>
      </p:sp>
      <p:cxnSp>
        <p:nvCxnSpPr>
          <p:cNvPr id="38" name="Straight Arrow Connector 37">
            <a:extLst>
              <a:ext uri="{FF2B5EF4-FFF2-40B4-BE49-F238E27FC236}">
                <a16:creationId xmlns:a16="http://schemas.microsoft.com/office/drawing/2014/main" id="{F6B53C81-016F-41FA-AC0F-0C41B633B2B9}"/>
              </a:ext>
            </a:extLst>
          </p:cNvPr>
          <p:cNvCxnSpPr>
            <a:cxnSpLocks/>
          </p:cNvCxnSpPr>
          <p:nvPr/>
        </p:nvCxnSpPr>
        <p:spPr>
          <a:xfrm flipH="1">
            <a:off x="569844" y="4264315"/>
            <a:ext cx="7964556" cy="0"/>
          </a:xfrm>
          <a:prstGeom prst="straightConnector1">
            <a:avLst/>
          </a:prstGeom>
          <a:ln w="38100">
            <a:solidFill>
              <a:schemeClr val="bg1"/>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39" name="TextBox 38">
            <a:extLst>
              <a:ext uri="{FF2B5EF4-FFF2-40B4-BE49-F238E27FC236}">
                <a16:creationId xmlns:a16="http://schemas.microsoft.com/office/drawing/2014/main" id="{55B849AF-E301-44D3-B78B-B2C50006EA2B}"/>
              </a:ext>
            </a:extLst>
          </p:cNvPr>
          <p:cNvSpPr txBox="1"/>
          <p:nvPr/>
        </p:nvSpPr>
        <p:spPr>
          <a:xfrm>
            <a:off x="4208769" y="4065210"/>
            <a:ext cx="734292" cy="461665"/>
          </a:xfrm>
          <a:prstGeom prst="rect">
            <a:avLst/>
          </a:prstGeom>
        </p:spPr>
        <p:txBody>
          <a:bodyPr wrap="square" rtlCol="0">
            <a:noAutofit/>
          </a:bodyPr>
          <a:lstStyle/>
          <a:p>
            <a:pPr algn="ctr"/>
            <a:r>
              <a:rPr lang="en-US" sz="2400" dirty="0">
                <a:solidFill>
                  <a:schemeClr val="bg1"/>
                </a:solidFill>
              </a:rPr>
              <a:t>173’</a:t>
            </a:r>
          </a:p>
        </p:txBody>
      </p:sp>
    </p:spTree>
    <p:extLst>
      <p:ext uri="{BB962C8B-B14F-4D97-AF65-F5344CB8AC3E}">
        <p14:creationId xmlns:p14="http://schemas.microsoft.com/office/powerpoint/2010/main" val="33123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500"/>
                            </p:stCondLst>
                            <p:childTnLst>
                              <p:par>
                                <p:cTn id="13" presetID="16" presetClass="entr" presetSubtype="4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Horizontal)">
                                      <p:cBhvr>
                                        <p:cTn id="15" dur="500"/>
                                        <p:tgtEl>
                                          <p:spTgt spid="1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500"/>
                            </p:stCondLst>
                            <p:childTnLst>
                              <p:par>
                                <p:cTn id="21" presetID="16" presetClass="entr" presetSubtype="37"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outVertical)">
                                      <p:cBhvr>
                                        <p:cTn id="23" dur="500"/>
                                        <p:tgtEl>
                                          <p:spTgt spid="38"/>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973639B-6C8B-4CDA-B623-2123698226A0}"/>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spTree>
    <p:extLst>
      <p:ext uri="{BB962C8B-B14F-4D97-AF65-F5344CB8AC3E}">
        <p14:creationId xmlns:p14="http://schemas.microsoft.com/office/powerpoint/2010/main" val="363923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5 . 1 - 31</a:t>
            </a:r>
          </a:p>
        </p:txBody>
      </p:sp>
      <p:pic>
        <p:nvPicPr>
          <p:cNvPr id="4098" name="Picture 2">
            <a:extLst>
              <a:ext uri="{FF2B5EF4-FFF2-40B4-BE49-F238E27FC236}">
                <a16:creationId xmlns:a16="http://schemas.microsoft.com/office/drawing/2014/main" id="{78205BD0-C4A6-46AB-9A4D-C3948EBA4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9097">
            <a:off x="2852365" y="975292"/>
            <a:ext cx="5202914" cy="50059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89A9D34-C2B7-419C-B754-13DF12603351}"/>
              </a:ext>
            </a:extLst>
          </p:cNvPr>
          <p:cNvSpPr txBox="1"/>
          <p:nvPr/>
        </p:nvSpPr>
        <p:spPr>
          <a:xfrm>
            <a:off x="5428443" y="5589639"/>
            <a:ext cx="2116780" cy="400110"/>
          </a:xfrm>
          <a:prstGeom prst="rect">
            <a:avLst/>
          </a:prstGeom>
          <a:noFill/>
        </p:spPr>
        <p:txBody>
          <a:bodyPr wrap="square" rtlCol="0">
            <a:noAutofit/>
          </a:bodyPr>
          <a:lstStyle/>
          <a:p>
            <a:pPr algn="ctr"/>
            <a:r>
              <a:rPr lang="en-US" sz="2000" dirty="0">
                <a:solidFill>
                  <a:schemeClr val="bg1"/>
                </a:solidFill>
                <a:effectLst>
                  <a:outerShdw blurRad="38100" dist="38100" dir="2700000" algn="tl">
                    <a:srgbClr val="000000">
                      <a:alpha val="43137"/>
                    </a:srgbClr>
                  </a:outerShdw>
                </a:effectLst>
              </a:rPr>
              <a:t>British Museum</a:t>
            </a:r>
          </a:p>
        </p:txBody>
      </p:sp>
      <p:sp>
        <p:nvSpPr>
          <p:cNvPr id="11" name="TextBox 10">
            <a:extLst>
              <a:ext uri="{FF2B5EF4-FFF2-40B4-BE49-F238E27FC236}">
                <a16:creationId xmlns:a16="http://schemas.microsoft.com/office/drawing/2014/main" id="{62A948C6-4E3D-44B8-B777-2A76E6E31611}"/>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Nabonidus Chronicle</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64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1827</TotalTime>
  <Words>848</Words>
  <Application>Microsoft Office PowerPoint</Application>
  <PresentationFormat>On-screen Show (4:3)</PresentationFormat>
  <Paragraphs>135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 Light</vt:lpstr>
      <vt:lpstr>Black Chancery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22</cp:revision>
  <dcterms:created xsi:type="dcterms:W3CDTF">2019-10-28T18:46:08Z</dcterms:created>
  <dcterms:modified xsi:type="dcterms:W3CDTF">2019-10-30T22:50:27Z</dcterms:modified>
</cp:coreProperties>
</file>