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6" r:id="rId5"/>
    <p:sldId id="267" r:id="rId6"/>
    <p:sldId id="269" r:id="rId7"/>
    <p:sldId id="260" r:id="rId8"/>
    <p:sldId id="261" r:id="rId9"/>
    <p:sldId id="262" r:id="rId10"/>
    <p:sldId id="264" r:id="rId11"/>
    <p:sldId id="268" r:id="rId12"/>
    <p:sldId id="270" r:id="rId13"/>
    <p:sldId id="265"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120"/>
    <a:srgbClr val="624120"/>
    <a:srgbClr val="774F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66" y="-93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4/12/2012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4/12/2012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4/12/2012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4/12/2012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0923" y="304800"/>
            <a:ext cx="5704477"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595554" y="533400"/>
            <a:ext cx="5105399" cy="258532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600" dirty="0" smtClean="0">
                <a:solidFill>
                  <a:srgbClr val="4B2215"/>
                </a:solidFill>
                <a:latin typeface="Mitzvah" pitchFamily="2" charset="0"/>
              </a:rPr>
              <a:t>Amos 4:1-6:14</a:t>
            </a:r>
            <a:endParaRPr lang="en-US" sz="66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xmlns=""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41" name="TextBox 40"/>
          <p:cNvSpPr txBox="1"/>
          <p:nvPr/>
        </p:nvSpPr>
        <p:spPr>
          <a:xfrm>
            <a:off x="381001" y="1107996"/>
            <a:ext cx="4825999" cy="646331"/>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rPr>
              <a:t>Closed nostrils, v. 21;</a:t>
            </a:r>
            <a:endParaRPr lang="en-US" sz="360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4760026" y="1106269"/>
            <a:ext cx="2514599"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e</a:t>
            </a:r>
            <a:r>
              <a:rPr lang="en-US" sz="3600" dirty="0" smtClean="0">
                <a:solidFill>
                  <a:schemeClr val="bg1"/>
                </a:solidFill>
                <a:effectLst>
                  <a:outerShdw blurRad="38100" dist="38100" dir="2700000" algn="tl">
                    <a:srgbClr val="000000">
                      <a:alpha val="43137"/>
                    </a:srgbClr>
                  </a:outerShdw>
                </a:effectLst>
              </a:rPr>
              <a:t>yes, v. 22;</a:t>
            </a:r>
            <a:endParaRPr lang="en-US" sz="3600"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457200" y="1107375"/>
            <a:ext cx="8229600" cy="1200329"/>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rPr>
              <a:t>                                                    and ears, v. 23</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202038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par>
                          <p:cTn id="8" fill="hold">
                            <p:stCondLst>
                              <p:cond delay="500"/>
                            </p:stCondLst>
                            <p:childTnLst>
                              <p:par>
                                <p:cTn id="9" presetID="14" presetClass="entr" presetSubtype="5" fill="hold" grpId="0"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randombar(vertical)">
                                      <p:cBhvr>
                                        <p:cTn id="11" dur="500"/>
                                        <p:tgtEl>
                                          <p:spTgt spid="5"/>
                                        </p:tgtEl>
                                      </p:cBhvr>
                                    </p:animEffect>
                                  </p:childTnLst>
                                </p:cTn>
                              </p:par>
                            </p:childTnLst>
                          </p:cTn>
                        </p:par>
                        <p:par>
                          <p:cTn id="12" fill="hold">
                            <p:stCondLst>
                              <p:cond delay="1750"/>
                            </p:stCondLst>
                            <p:childTnLst>
                              <p:par>
                                <p:cTn id="13" presetID="14" presetClass="entr" presetSubtype="5" fill="hold" grpId="0"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randombar(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par>
                                <p:cTn id="21" presetID="14" presetClass="exit" presetSubtype="5" fill="hold" grpId="1" nodeType="withEffect">
                                  <p:stCondLst>
                                    <p:cond delay="0"/>
                                  </p:stCondLst>
                                  <p:childTnLst>
                                    <p:animEffect transition="out" filter="randombar(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4" presetClass="exit" presetSubtype="5" fill="hold" grpId="1" nodeType="withEffect">
                                  <p:stCondLst>
                                    <p:cond delay="0"/>
                                  </p:stCondLst>
                                  <p:childTnLst>
                                    <p:animEffect transition="out" filter="randombar(vertical)">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5" grpId="0"/>
      <p:bldP spid="5"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NIV ~ </a:t>
            </a:r>
            <a:r>
              <a:rPr lang="en-US" sz="3600" dirty="0" smtClean="0">
                <a:solidFill>
                  <a:srgbClr val="FFFF00"/>
                </a:solidFill>
                <a:effectLst>
                  <a:outerShdw blurRad="38100" dist="38100" dir="2700000" algn="tl">
                    <a:srgbClr val="000000">
                      <a:alpha val="43137"/>
                    </a:srgbClr>
                  </a:outerShdw>
                </a:effectLst>
              </a:rPr>
              <a:t>Shrine</a:t>
            </a: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t>
            </a:r>
            <a:r>
              <a:rPr lang="en-US" sz="3600" dirty="0">
                <a:solidFill>
                  <a:srgbClr val="FFFF00"/>
                </a:solidFill>
                <a:effectLst>
                  <a:outerShdw blurRad="38100" dist="38100" dir="2700000" algn="tl">
                    <a:srgbClr val="000000">
                      <a:alpha val="43137"/>
                    </a:srgbClr>
                  </a:outerShdw>
                </a:effectLst>
              </a:rPr>
              <a:t>Sikkuth</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Pedestal</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Chiun</a:t>
            </a:r>
            <a:r>
              <a:rPr lang="en-US" sz="36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3" name="TextBox 2"/>
          <p:cNvSpPr txBox="1"/>
          <p:nvPr/>
        </p:nvSpPr>
        <p:spPr>
          <a:xfrm>
            <a:off x="457200" y="2233550"/>
            <a:ext cx="8229600" cy="2308324"/>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D. A. Carson ~ </a:t>
            </a:r>
            <a:r>
              <a:rPr lang="en-US" sz="3600" dirty="0">
                <a:effectLst>
                  <a:outerShdw blurRad="38100" dist="38100" dir="2700000" algn="tl">
                    <a:srgbClr val="000000">
                      <a:alpha val="43137"/>
                    </a:srgbClr>
                  </a:outerShdw>
                </a:effectLst>
              </a:rPr>
              <a:t>“Without the control of the word of God it is not that people will believe nothing but that they will believe anything.”</a:t>
            </a:r>
          </a:p>
        </p:txBody>
      </p:sp>
    </p:spTree>
    <p:extLst>
      <p:ext uri="{BB962C8B-B14F-4D97-AF65-F5344CB8AC3E}">
        <p14:creationId xmlns:p14="http://schemas.microsoft.com/office/powerpoint/2010/main" xmlns="" val="16081306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vertical)">
                                      <p:cBhvr>
                                        <p:cTn id="12" dur="500"/>
                                        <p:tgtEl>
                                          <p:spTgt spid="3"/>
                                        </p:tgtEl>
                                      </p:cBhvr>
                                    </p:animEffect>
                                  </p:childTnLst>
                                </p:cTn>
                              </p:par>
                            </p:childTnLst>
                          </p:cTn>
                        </p:par>
                        <p:par>
                          <p:cTn id="13" fill="hold">
                            <p:stCondLst>
                              <p:cond delay="500"/>
                            </p:stCondLst>
                            <p:childTnLst>
                              <p:par>
                                <p:cTn id="14" presetID="9" presetClass="emph" presetSubtype="0" grpId="1" nodeType="afterEffect">
                                  <p:stCondLst>
                                    <p:cond delay="0"/>
                                  </p:stCondLst>
                                  <p:childTnLst>
                                    <p:set>
                                      <p:cBhvr rctx="PPT">
                                        <p:cTn id="15" dur="indefinite"/>
                                        <p:tgtEl>
                                          <p:spTgt spid="2">
                                            <p:txEl>
                                              <p:pRg st="0" end="0"/>
                                            </p:txEl>
                                          </p:spTgt>
                                        </p:tgtEl>
                                        <p:attrNameLst>
                                          <p:attrName>style.opacity</p:attrName>
                                        </p:attrNameLst>
                                      </p:cBhvr>
                                      <p:to>
                                        <p:strVal val="0.5"/>
                                      </p:to>
                                    </p:set>
                                    <p:animEffect filter="image" prLst="opacity: 0.5">
                                      <p:cBhvr rctx="IE">
                                        <p:cTn id="16" dur="indefinite"/>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0" nodeType="clickEffect">
                                  <p:stCondLst>
                                    <p:cond delay="0"/>
                                  </p:stCondLst>
                                  <p:childTnLst>
                                    <p:animEffect transition="out" filter="randombar(vertical)">
                                      <p:cBhvr>
                                        <p:cTn id="20" dur="500"/>
                                        <p:tgtEl>
                                          <p:spTgt spid="2">
                                            <p:txEl>
                                              <p:pRg st="0" end="0"/>
                                            </p:txEl>
                                          </p:spTgt>
                                        </p:tgtEl>
                                      </p:cBhvr>
                                    </p:animEffect>
                                    <p:set>
                                      <p:cBhvr>
                                        <p:cTn id="21" dur="1" fill="hold">
                                          <p:stCondLst>
                                            <p:cond delay="499"/>
                                          </p:stCondLst>
                                        </p:cTn>
                                        <p:tgtEl>
                                          <p:spTgt spid="2">
                                            <p:txEl>
                                              <p:pRg st="0" end="0"/>
                                            </p:txEl>
                                          </p:spTgt>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allAtOnce"/>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2" name="TextBox 1"/>
          <p:cNvSpPr txBox="1"/>
          <p:nvPr/>
        </p:nvSpPr>
        <p:spPr>
          <a:xfrm>
            <a:off x="457200" y="1143000"/>
            <a:ext cx="8229600" cy="5078313"/>
          </a:xfrm>
          <a:prstGeom prst="rect">
            <a:avLst/>
          </a:prstGeom>
          <a:noFill/>
        </p:spPr>
        <p:txBody>
          <a:bodyPr wrap="square" rtlCol="0">
            <a:spAutoFit/>
          </a:bodyPr>
          <a:lstStyle/>
          <a:p>
            <a:r>
              <a:rPr lang="en-US" sz="3500" dirty="0">
                <a:effectLst>
                  <a:outerShdw blurRad="38100" dist="38100" dir="2700000" algn="tl">
                    <a:srgbClr val="000000">
                      <a:alpha val="43137"/>
                    </a:srgbClr>
                  </a:outerShdw>
                </a:effectLst>
              </a:rPr>
              <a:t>NLT </a:t>
            </a:r>
            <a:r>
              <a:rPr lang="en-US" sz="3500" dirty="0" smtClean="0">
                <a:effectLst>
                  <a:outerShdw blurRad="38100" dist="38100" dir="2700000" algn="tl">
                    <a:srgbClr val="000000">
                      <a:alpha val="43137"/>
                    </a:srgbClr>
                  </a:outerShdw>
                </a:effectLst>
              </a:rPr>
              <a:t>~ </a:t>
            </a:r>
            <a:r>
              <a:rPr lang="en-US" sz="3500" dirty="0">
                <a:solidFill>
                  <a:srgbClr val="FFFF00"/>
                </a:solidFill>
                <a:effectLst>
                  <a:outerShdw blurRad="38100" dist="38100" dir="2700000" algn="tl">
                    <a:srgbClr val="000000">
                      <a:alpha val="43137"/>
                    </a:srgbClr>
                  </a:outerShdw>
                </a:effectLst>
              </a:rPr>
              <a:t>And when a relative who is responsible to dispose of the dead goes into the house to carry out the bodies, he will ask the last survivor, “Is anyone else with you?” When the person begins to swear, “No, by … , ”he will interrupt and say, “Stop! Don’t even mention the name of the LORD.”</a:t>
            </a:r>
          </a:p>
        </p:txBody>
      </p:sp>
    </p:spTree>
    <p:extLst>
      <p:ext uri="{BB962C8B-B14F-4D97-AF65-F5344CB8AC3E}">
        <p14:creationId xmlns:p14="http://schemas.microsoft.com/office/powerpoint/2010/main" xmlns="" val="21421020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0" nodeType="clickEffect">
                                  <p:stCondLst>
                                    <p:cond delay="0"/>
                                  </p:stCondLst>
                                  <p:childTnLst>
                                    <p:animEffect transition="out" filter="randombar(vertical)">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Lo Debar </a:t>
            </a:r>
            <a:r>
              <a:rPr lang="en-US" sz="3600" dirty="0">
                <a:effectLst>
                  <a:outerShdw blurRad="38100" dist="38100" dir="2700000" algn="tl">
                    <a:srgbClr val="000000">
                      <a:alpha val="43137"/>
                    </a:srgbClr>
                  </a:outerShdw>
                </a:effectLst>
              </a:rPr>
              <a:t>~ </a:t>
            </a:r>
            <a:r>
              <a:rPr lang="en-US" sz="3600" i="1" dirty="0">
                <a:solidFill>
                  <a:srgbClr val="FFFF00"/>
                </a:solidFill>
                <a:effectLst>
                  <a:outerShdw blurRad="38100" dist="38100" dir="2700000" algn="tl">
                    <a:srgbClr val="000000">
                      <a:alpha val="43137"/>
                    </a:srgbClr>
                  </a:outerShdw>
                </a:effectLst>
              </a:rPr>
              <a:t>nothing</a:t>
            </a:r>
            <a:r>
              <a:rPr lang="en-US" sz="3600" dirty="0">
                <a:solidFill>
                  <a:srgbClr val="FFFF00"/>
                </a:solidFill>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KJV)</a:t>
            </a:r>
            <a:endParaRPr lang="en-US" sz="360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457200" y="1695200"/>
            <a:ext cx="6817425"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Karnaim</a:t>
            </a:r>
            <a:r>
              <a:rPr lang="en-US" sz="3600" dirty="0">
                <a:effectLst>
                  <a:outerShdw blurRad="38100" dist="38100" dir="2700000" algn="tl">
                    <a:srgbClr val="000000">
                      <a:alpha val="43137"/>
                    </a:srgbClr>
                  </a:outerShdw>
                </a:effectLst>
              </a:rPr>
              <a:t> ~ </a:t>
            </a:r>
            <a:r>
              <a:rPr lang="en-US" sz="3600" i="1" dirty="0">
                <a:solidFill>
                  <a:srgbClr val="FFFF00"/>
                </a:solidFill>
                <a:effectLst>
                  <a:outerShdw blurRad="38100" dist="38100" dir="2700000" algn="tl">
                    <a:srgbClr val="000000">
                      <a:alpha val="43137"/>
                    </a:srgbClr>
                  </a:outerShdw>
                </a:effectLst>
              </a:rPr>
              <a:t>horns</a:t>
            </a:r>
            <a:r>
              <a:rPr lang="en-US" sz="3600" dirty="0">
                <a:solidFill>
                  <a:srgbClr val="FFFF00"/>
                </a:solidFill>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KJV)</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362603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41" name="TextBox 40"/>
          <p:cNvSpPr txBox="1"/>
          <p:nvPr/>
        </p:nvSpPr>
        <p:spPr>
          <a:xfrm>
            <a:off x="381001" y="1107996"/>
            <a:ext cx="8305799" cy="2308324"/>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                                            : </a:t>
            </a:r>
            <a:r>
              <a:rPr lang="en-US" sz="3600" dirty="0">
                <a:effectLst>
                  <a:outerShdw blurRad="38100" dist="38100" dir="2700000" algn="tl">
                    <a:srgbClr val="000000">
                      <a:alpha val="43137"/>
                    </a:srgbClr>
                  </a:outerShdw>
                </a:effectLst>
              </a:rPr>
              <a:t>“Fame is a vapor, popularity is an accident, and money takes wings.  The only thing that endures is </a:t>
            </a:r>
            <a:r>
              <a:rPr lang="en-US" sz="3600" dirty="0" smtClean="0">
                <a:effectLst>
                  <a:outerShdw blurRad="38100" dist="38100" dir="2700000" algn="tl">
                    <a:srgbClr val="000000">
                      <a:alpha val="43137"/>
                    </a:srgbClr>
                  </a:outerShdw>
                </a:effectLst>
              </a:rPr>
              <a:t>character.”</a:t>
            </a:r>
            <a:endParaRPr lang="en-US" sz="3600" dirty="0">
              <a:effectLst>
                <a:outerShdw blurRad="38100" dist="38100" dir="2700000" algn="tl">
                  <a:srgbClr val="000000">
                    <a:alpha val="43137"/>
                  </a:srgbClr>
                </a:outerShdw>
              </a:effectLst>
            </a:endParaRPr>
          </a:p>
        </p:txBody>
      </p:sp>
      <p:sp>
        <p:nvSpPr>
          <p:cNvPr id="2" name="Rectangle 1"/>
          <p:cNvSpPr/>
          <p:nvPr/>
        </p:nvSpPr>
        <p:spPr>
          <a:xfrm>
            <a:off x="473728" y="1106269"/>
            <a:ext cx="5979522" cy="646331"/>
          </a:xfrm>
          <a:prstGeom prst="rect">
            <a:avLst/>
          </a:prstGeom>
        </p:spPr>
        <p:txBody>
          <a:bodyPr wrap="none">
            <a:spAutoFit/>
          </a:bodyPr>
          <a:lstStyle/>
          <a:p>
            <a:r>
              <a:rPr lang="en-US" sz="3600" dirty="0">
                <a:solidFill>
                  <a:srgbClr val="FFFF00"/>
                </a:solidFill>
                <a:effectLst>
                  <a:outerShdw blurRad="38100" dist="38100" dir="2700000" algn="tl">
                    <a:srgbClr val="000000">
                      <a:alpha val="43137"/>
                    </a:srgbClr>
                  </a:outerShdw>
                </a:effectLst>
              </a:rPr>
              <a:t>Well-known sports </a:t>
            </a:r>
            <a:r>
              <a:rPr lang="en-US" sz="3600" dirty="0" smtClean="0">
                <a:solidFill>
                  <a:srgbClr val="FFFF00"/>
                </a:solidFill>
                <a:effectLst>
                  <a:outerShdw blurRad="38100" dist="38100" dir="2700000" algn="tl">
                    <a:srgbClr val="000000">
                      <a:alpha val="43137"/>
                    </a:srgbClr>
                  </a:outerShdw>
                </a:effectLst>
              </a:rPr>
              <a:t>figure </a:t>
            </a:r>
            <a:endParaRPr lang="en-US" sz="3600" dirty="0"/>
          </a:p>
        </p:txBody>
      </p:sp>
      <p:sp>
        <p:nvSpPr>
          <p:cNvPr id="6" name="Rectangle 5"/>
          <p:cNvSpPr/>
          <p:nvPr/>
        </p:nvSpPr>
        <p:spPr>
          <a:xfrm>
            <a:off x="3069684" y="1107375"/>
            <a:ext cx="3214341" cy="646331"/>
          </a:xfrm>
          <a:prstGeom prst="rect">
            <a:avLst/>
          </a:prstGeom>
        </p:spPr>
        <p:txBody>
          <a:bodyPr wrap="none">
            <a:spAutoFit/>
          </a:bodyPr>
          <a:lstStyle/>
          <a:p>
            <a:r>
              <a:rPr lang="en-US" sz="3600" dirty="0" smtClean="0">
                <a:solidFill>
                  <a:srgbClr val="FFFF00"/>
                </a:solidFill>
                <a:effectLst>
                  <a:outerShdw blurRad="38100" dist="38100" dir="2700000" algn="tl">
                    <a:srgbClr val="000000">
                      <a:alpha val="43137"/>
                    </a:srgbClr>
                  </a:outerShdw>
                </a:effectLst>
              </a:rPr>
              <a:t>O. J. Simpson </a:t>
            </a:r>
            <a:endParaRPr lang="en-US" sz="3600" dirty="0"/>
          </a:p>
        </p:txBody>
      </p:sp>
      <p:sp>
        <p:nvSpPr>
          <p:cNvPr id="3" name="Rectangle 2"/>
          <p:cNvSpPr/>
          <p:nvPr/>
        </p:nvSpPr>
        <p:spPr>
          <a:xfrm>
            <a:off x="2286000" y="2413338"/>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xmlns="" val="29935038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5" fill="hold" grpId="1" nodeType="clickEffect">
                                  <p:stCondLst>
                                    <p:cond delay="0"/>
                                  </p:stCondLst>
                                  <p:childTnLst>
                                    <p:animEffect transition="out" filter="randombar(vertical)">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childTnLst>
                          </p:cTn>
                        </p:par>
                        <p:par>
                          <p:cTn id="16" fill="hold">
                            <p:stCondLst>
                              <p:cond delay="2000"/>
                            </p:stCondLst>
                            <p:childTnLst>
                              <p:par>
                                <p:cTn id="17" presetID="14" presetClass="entr" presetSubtype="5"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P spid="2"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41" name="TextBox 40"/>
          <p:cNvSpPr txBox="1"/>
          <p:nvPr/>
        </p:nvSpPr>
        <p:spPr>
          <a:xfrm>
            <a:off x="381001" y="1107996"/>
            <a:ext cx="8305799" cy="2308324"/>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Well-known sports figure: </a:t>
            </a:r>
            <a:r>
              <a:rPr lang="en-US" sz="3600" dirty="0">
                <a:effectLst>
                  <a:outerShdw blurRad="38100" dist="38100" dir="2700000" algn="tl">
                    <a:srgbClr val="000000">
                      <a:alpha val="43137"/>
                    </a:srgbClr>
                  </a:outerShdw>
                </a:effectLst>
              </a:rPr>
              <a:t>“Fame is a vapor, popularity is an accident, and money takes wings.  The only thing that endures is </a:t>
            </a:r>
            <a:r>
              <a:rPr lang="en-US" sz="3600" dirty="0" smtClean="0">
                <a:effectLst>
                  <a:outerShdw blurRad="38100" dist="38100" dir="2700000" algn="tl">
                    <a:srgbClr val="000000">
                      <a:alpha val="43137"/>
                    </a:srgbClr>
                  </a:outerShdw>
                </a:effectLst>
              </a:rPr>
              <a:t>character.”</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50185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41" name="TextBox 40"/>
          <p:cNvSpPr txBox="1"/>
          <p:nvPr/>
        </p:nvSpPr>
        <p:spPr>
          <a:xfrm>
            <a:off x="381001" y="1107996"/>
            <a:ext cx="8305799" cy="2308324"/>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Prov. 22:1 ~ </a:t>
            </a:r>
            <a:r>
              <a:rPr lang="en-US" sz="3600" dirty="0">
                <a:solidFill>
                  <a:srgbClr val="FFFF00"/>
                </a:solidFill>
                <a:effectLst>
                  <a:outerShdw blurRad="38100" dist="38100" dir="2700000" algn="tl">
                    <a:srgbClr val="000000">
                      <a:alpha val="43137"/>
                    </a:srgbClr>
                  </a:outerShdw>
                </a:effectLst>
              </a:rPr>
              <a:t>A </a:t>
            </a:r>
            <a:r>
              <a:rPr lang="en-US" sz="3600" i="1" dirty="0">
                <a:solidFill>
                  <a:srgbClr val="FFFF00"/>
                </a:solidFill>
                <a:effectLst>
                  <a:outerShdw blurRad="38100" dist="38100" dir="2700000" algn="tl">
                    <a:srgbClr val="000000">
                      <a:alpha val="43137"/>
                    </a:srgbClr>
                  </a:outerShdw>
                </a:effectLst>
              </a:rPr>
              <a:t>good</a:t>
            </a:r>
            <a:r>
              <a:rPr lang="en-US" sz="3600" dirty="0">
                <a:solidFill>
                  <a:srgbClr val="FFFF00"/>
                </a:solidFill>
                <a:effectLst>
                  <a:outerShdw blurRad="38100" dist="38100" dir="2700000" algn="tl">
                    <a:srgbClr val="000000">
                      <a:alpha val="43137"/>
                    </a:srgbClr>
                  </a:outerShdw>
                </a:effectLst>
              </a:rPr>
              <a:t> name is to be chosen rather than great riches, loving favor rather than silver and gold. </a:t>
            </a:r>
          </a:p>
        </p:txBody>
      </p:sp>
      <p:sp>
        <p:nvSpPr>
          <p:cNvPr id="5" name="TextBox 4"/>
          <p:cNvSpPr txBox="1"/>
          <p:nvPr/>
        </p:nvSpPr>
        <p:spPr>
          <a:xfrm>
            <a:off x="381000" y="3344990"/>
            <a:ext cx="8305799" cy="1754326"/>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Eccl. 7:1 ~ </a:t>
            </a:r>
            <a:r>
              <a:rPr lang="en-US" sz="3600" dirty="0">
                <a:solidFill>
                  <a:srgbClr val="FFFF00"/>
                </a:solidFill>
                <a:effectLst>
                  <a:outerShdw blurRad="38100" dist="38100" dir="2700000" algn="tl">
                    <a:srgbClr val="000000">
                      <a:alpha val="43137"/>
                    </a:srgbClr>
                  </a:outerShdw>
                </a:effectLst>
              </a:rPr>
              <a:t>A good name </a:t>
            </a:r>
            <a:r>
              <a:rPr lang="en-US" sz="3600" i="1" dirty="0">
                <a:solidFill>
                  <a:srgbClr val="FFFF00"/>
                </a:solidFill>
                <a:effectLst>
                  <a:outerShdw blurRad="38100" dist="38100" dir="2700000" algn="tl">
                    <a:srgbClr val="000000">
                      <a:alpha val="43137"/>
                    </a:srgbClr>
                  </a:outerShdw>
                </a:effectLst>
              </a:rPr>
              <a:t>is</a:t>
            </a:r>
            <a:r>
              <a:rPr lang="en-US" sz="3600" dirty="0">
                <a:solidFill>
                  <a:srgbClr val="FFFF00"/>
                </a:solidFill>
                <a:effectLst>
                  <a:outerShdw blurRad="38100" dist="38100" dir="2700000" algn="tl">
                    <a:srgbClr val="000000">
                      <a:alpha val="43137"/>
                    </a:srgbClr>
                  </a:outerShdw>
                </a:effectLst>
              </a:rPr>
              <a:t> better than precious ointment, and the day of death than the day of one's birth; </a:t>
            </a:r>
          </a:p>
        </p:txBody>
      </p:sp>
    </p:spTree>
    <p:extLst>
      <p:ext uri="{BB962C8B-B14F-4D97-AF65-F5344CB8AC3E}">
        <p14:creationId xmlns:p14="http://schemas.microsoft.com/office/powerpoint/2010/main" xmlns="" val="42390714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41" name="TextBox 40"/>
          <p:cNvSpPr txBox="1"/>
          <p:nvPr/>
        </p:nvSpPr>
        <p:spPr>
          <a:xfrm>
            <a:off x="381001" y="1107996"/>
            <a:ext cx="8305799" cy="3416320"/>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Thomas Edward </a:t>
            </a:r>
            <a:r>
              <a:rPr lang="en-US" sz="3600" dirty="0" err="1">
                <a:solidFill>
                  <a:srgbClr val="FFFF00"/>
                </a:solidFill>
                <a:effectLst>
                  <a:outerShdw blurRad="38100" dist="38100" dir="2700000" algn="tl">
                    <a:srgbClr val="000000">
                      <a:alpha val="43137"/>
                    </a:srgbClr>
                  </a:outerShdw>
                </a:effectLst>
              </a:rPr>
              <a:t>McComiskey</a:t>
            </a:r>
            <a:r>
              <a:rPr lang="en-US" sz="3600" dirty="0">
                <a:solidFill>
                  <a:srgbClr val="FFFF00"/>
                </a:solidFill>
                <a:effectLst>
                  <a:outerShdw blurRad="38100" dist="38100" dir="2700000" algn="tl">
                    <a:srgbClr val="000000">
                      <a:alpha val="43137"/>
                    </a:srgbClr>
                  </a:outerShdw>
                </a:effectLst>
              </a:rPr>
              <a:t> ~ </a:t>
            </a:r>
            <a:r>
              <a:rPr lang="en-US" sz="3600" dirty="0">
                <a:effectLst>
                  <a:outerShdw blurRad="38100" dist="38100" dir="2700000" algn="tl">
                    <a:srgbClr val="000000">
                      <a:alpha val="43137"/>
                    </a:srgbClr>
                  </a:outerShdw>
                </a:effectLst>
              </a:rPr>
              <a:t>“These women may not have been directly involved in mistreating the poor. But their incessant demands for luxuries drove their husbands to greater injustices.”</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323708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41" name="TextBox 40"/>
          <p:cNvSpPr txBox="1"/>
          <p:nvPr/>
        </p:nvSpPr>
        <p:spPr>
          <a:xfrm>
            <a:off x="381001" y="1107996"/>
            <a:ext cx="8305799" cy="3416320"/>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Adam Clarke ~ </a:t>
            </a:r>
            <a:r>
              <a:rPr lang="en-US" sz="3600" dirty="0">
                <a:effectLst>
                  <a:outerShdw blurRad="38100" dist="38100" dir="2700000" algn="tl">
                    <a:srgbClr val="000000">
                      <a:alpha val="43137"/>
                    </a:srgbClr>
                  </a:outerShdw>
                </a:effectLst>
              </a:rPr>
              <a:t>“The prophet here represents the iniquitous, opulent, idle, lazy drones, whether men or women, under the idea of fatted bullocks, which were shortly to be led out to the slaughter.”</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484165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pic>
        <p:nvPicPr>
          <p:cNvPr id="1026" name="Picture 2" descr="http://www.bible-history.com/sketches/ancient/assyrian-king-lips-ey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800" y="1184564"/>
            <a:ext cx="4495800" cy="4658914"/>
          </a:xfrm>
          <a:prstGeom prst="rect">
            <a:avLst/>
          </a:prstGeom>
          <a:noFill/>
          <a:effectLst>
            <a:outerShdw blurRad="50800" dist="355600" dir="2700000" algn="tl" rotWithShape="0">
              <a:srgbClr val="7D4120">
                <a:alpha val="48000"/>
              </a:srgbClr>
            </a:outerShdw>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0040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nodeType="clickEffect">
                                  <p:stCondLst>
                                    <p:cond delay="0"/>
                                  </p:stCondLst>
                                  <p:childTnLst>
                                    <p:animEffect transition="out" filter="randombar(vertical)">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Three</a:t>
            </a:r>
            <a:r>
              <a:rPr lang="en-US" sz="3600" dirty="0" smtClean="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days</a:t>
            </a:r>
            <a:r>
              <a:rPr lang="en-US" sz="3600" i="1" dirty="0">
                <a:solidFill>
                  <a:srgbClr val="FFFF00"/>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KJV, NIV – </a:t>
            </a:r>
            <a:r>
              <a:rPr lang="en-US" sz="3600" dirty="0">
                <a:solidFill>
                  <a:srgbClr val="FFFF00"/>
                </a:solidFill>
                <a:effectLst>
                  <a:outerShdw blurRad="38100" dist="38100" dir="2700000" algn="tl">
                    <a:srgbClr val="000000">
                      <a:alpha val="43137"/>
                    </a:srgbClr>
                  </a:outerShdw>
                </a:effectLst>
              </a:rPr>
              <a:t>three</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years</a:t>
            </a:r>
          </a:p>
        </p:txBody>
      </p:sp>
      <p:sp>
        <p:nvSpPr>
          <p:cNvPr id="2" name="TextBox 1"/>
          <p:cNvSpPr txBox="1"/>
          <p:nvPr/>
        </p:nvSpPr>
        <p:spPr>
          <a:xfrm>
            <a:off x="685800" y="1754327"/>
            <a:ext cx="8001000" cy="1200329"/>
          </a:xfrm>
          <a:prstGeom prst="rect">
            <a:avLst/>
          </a:prstGeom>
          <a:noFill/>
        </p:spPr>
        <p:txBody>
          <a:bodyPr wrap="square" rtlCol="0">
            <a:spAutoFit/>
          </a:bodyPr>
          <a:lstStyle/>
          <a:p>
            <a:pPr marL="285750" indent="-285750">
              <a:buFont typeface="Arial" pitchFamily="34" charset="0"/>
              <a:buChar char="•"/>
            </a:pPr>
            <a:r>
              <a:rPr lang="en-US" sz="3600" dirty="0">
                <a:effectLst>
                  <a:outerShdw blurRad="38100" dist="38100" dir="2700000" algn="tl">
                    <a:srgbClr val="000000">
                      <a:alpha val="43137"/>
                    </a:srgbClr>
                  </a:outerShdw>
                </a:effectLst>
              </a:rPr>
              <a:t>Some translators think it should be </a:t>
            </a:r>
            <a:r>
              <a:rPr lang="en-US" sz="3600" dirty="0">
                <a:solidFill>
                  <a:srgbClr val="FFFF00"/>
                </a:solidFill>
                <a:effectLst>
                  <a:outerShdw blurRad="38100" dist="38100" dir="2700000" algn="tl">
                    <a:srgbClr val="000000">
                      <a:alpha val="43137"/>
                    </a:srgbClr>
                  </a:outerShdw>
                </a:effectLst>
              </a:rPr>
              <a:t>three </a:t>
            </a:r>
            <a:r>
              <a:rPr lang="en-US" sz="3600" i="1" dirty="0">
                <a:solidFill>
                  <a:srgbClr val="FFFF00"/>
                </a:solidFill>
                <a:effectLst>
                  <a:outerShdw blurRad="38100" dist="38100" dir="2700000" algn="tl">
                    <a:srgbClr val="000000">
                      <a:alpha val="43137"/>
                    </a:srgbClr>
                  </a:outerShdw>
                </a:effectLst>
              </a:rPr>
              <a:t>years of</a:t>
            </a:r>
            <a:r>
              <a:rPr lang="en-US" sz="3600" dirty="0">
                <a:solidFill>
                  <a:srgbClr val="FFFF00"/>
                </a:solidFill>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days</a:t>
            </a:r>
            <a:endParaRPr lang="en-US" sz="36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57200" y="2895600"/>
            <a:ext cx="8229600" cy="2308324"/>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Deut. 14:28 ~ </a:t>
            </a:r>
            <a:r>
              <a:rPr lang="en-US" sz="3600" dirty="0">
                <a:solidFill>
                  <a:srgbClr val="FFFF00"/>
                </a:solidFill>
                <a:effectLst>
                  <a:outerShdw blurRad="38100" dist="38100" dir="2700000" algn="tl">
                    <a:srgbClr val="000000">
                      <a:alpha val="43137"/>
                    </a:srgbClr>
                  </a:outerShdw>
                </a:effectLst>
              </a:rPr>
              <a:t>At the end of every third year you shall bring out the tithe of your produce of that year and store it up within your gates</a:t>
            </a:r>
            <a:r>
              <a:rPr lang="en-US" sz="3600" dirty="0" smtClean="0">
                <a:solidFill>
                  <a:srgbClr val="FFFF00"/>
                </a:solidFill>
                <a:effectLst>
                  <a:outerShdw blurRad="38100" dist="38100" dir="2700000" algn="tl">
                    <a:srgbClr val="000000">
                      <a:alpha val="43137"/>
                    </a:srgbClr>
                  </a:outerShdw>
                </a:effectLst>
              </a:rPr>
              <a:t>.</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76536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vertical)">
                                      <p:cBhvr>
                                        <p:cTn id="17" dur="500"/>
                                        <p:tgtEl>
                                          <p:spTgt spid="3"/>
                                        </p:tgtEl>
                                      </p:cBhvr>
                                    </p:animEffect>
                                  </p:childTnLst>
                                </p:cTn>
                              </p:par>
                            </p:childTnLst>
                          </p:cTn>
                        </p:par>
                        <p:par>
                          <p:cTn id="18" fill="hold">
                            <p:stCondLst>
                              <p:cond delay="500"/>
                            </p:stCondLst>
                            <p:childTnLst>
                              <p:par>
                                <p:cTn id="19" presetID="9" presetClass="emph" presetSubtype="0" grpId="1" nodeType="afterEffect">
                                  <p:stCondLst>
                                    <p:cond delay="0"/>
                                  </p:stCondLst>
                                  <p:childTnLst>
                                    <p:set>
                                      <p:cBhvr rctx="PPT">
                                        <p:cTn id="20" dur="indefinite"/>
                                        <p:tgtEl>
                                          <p:spTgt spid="41">
                                            <p:txEl>
                                              <p:pRg st="0" end="0"/>
                                            </p:txEl>
                                          </p:spTgt>
                                        </p:tgtEl>
                                        <p:attrNameLst>
                                          <p:attrName>style.opacity</p:attrName>
                                        </p:attrNameLst>
                                      </p:cBhvr>
                                      <p:to>
                                        <p:strVal val="0.5"/>
                                      </p:to>
                                    </p:set>
                                    <p:animEffect filter="image" prLst="opacity: 0.5">
                                      <p:cBhvr rctx="IE">
                                        <p:cTn id="21" dur="indefinite"/>
                                        <p:tgtEl>
                                          <p:spTgt spid="41">
                                            <p:txEl>
                                              <p:pRg st="0" end="0"/>
                                            </p:txEl>
                                          </p:spTgt>
                                        </p:tgtEl>
                                      </p:cBhvr>
                                    </p:animEffect>
                                  </p:childTnLst>
                                </p:cTn>
                              </p:par>
                              <p:par>
                                <p:cTn id="22" presetID="9" presetClass="emph" presetSubtype="0" grpId="2" nodeType="withEffect">
                                  <p:stCondLst>
                                    <p:cond delay="0"/>
                                  </p:stCondLst>
                                  <p:childTnLst>
                                    <p:set>
                                      <p:cBhvr rctx="PPT">
                                        <p:cTn id="23" dur="indefinite"/>
                                        <p:tgtEl>
                                          <p:spTgt spid="2"/>
                                        </p:tgtEl>
                                        <p:attrNameLst>
                                          <p:attrName>style.opacity</p:attrName>
                                        </p:attrNameLst>
                                      </p:cBhvr>
                                      <p:to>
                                        <p:strVal val="0.5"/>
                                      </p:to>
                                    </p:set>
                                    <p:animEffect filter="image" prLst="opacity: 0.5">
                                      <p:cBhvr rctx="IE">
                                        <p:cTn id="24" dur="indefinite"/>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5" fill="hold" nodeType="clickEffect">
                                  <p:stCondLst>
                                    <p:cond delay="0"/>
                                  </p:stCondLst>
                                  <p:childTnLst>
                                    <p:animEffect transition="out" filter="randombar(vertical)">
                                      <p:cBhvr>
                                        <p:cTn id="28" dur="500"/>
                                        <p:tgtEl>
                                          <p:spTgt spid="41">
                                            <p:txEl>
                                              <p:pRg st="0" end="0"/>
                                            </p:txEl>
                                          </p:spTgt>
                                        </p:tgtEl>
                                      </p:cBhvr>
                                    </p:animEffect>
                                    <p:set>
                                      <p:cBhvr>
                                        <p:cTn id="29" dur="1" fill="hold">
                                          <p:stCondLst>
                                            <p:cond delay="499"/>
                                          </p:stCondLst>
                                        </p:cTn>
                                        <p:tgtEl>
                                          <p:spTgt spid="41">
                                            <p:txEl>
                                              <p:pRg st="0" end="0"/>
                                            </p:txEl>
                                          </p:spTgt>
                                        </p:tgtEl>
                                        <p:attrNameLst>
                                          <p:attrName>style.visibility</p:attrName>
                                        </p:attrNameLst>
                                      </p:cBhvr>
                                      <p:to>
                                        <p:strVal val="hidden"/>
                                      </p:to>
                                    </p:set>
                                  </p:childTnLst>
                                </p:cTn>
                              </p:par>
                              <p:par>
                                <p:cTn id="30" presetID="14" presetClass="exit" presetSubtype="5" fill="hold" grpId="1" nodeType="withEffect">
                                  <p:stCondLst>
                                    <p:cond delay="0"/>
                                  </p:stCondLst>
                                  <p:childTnLst>
                                    <p:animEffect transition="out" filter="randombar(vertical)">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4" presetClass="exit" presetSubtype="5" fill="hold" grpId="1" nodeType="withEffect">
                                  <p:stCondLst>
                                    <p:cond delay="0"/>
                                  </p:stCondLst>
                                  <p:childTnLst>
                                    <p:animEffect transition="out" filter="randombar(vertical)">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build="allAtOnce"/>
      <p:bldP spid="2" grpId="0"/>
      <p:bldP spid="2" grpId="1"/>
      <p:bldP spid="2" grpId="2"/>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2" name="TextBox 1"/>
          <p:cNvSpPr txBox="1"/>
          <p:nvPr/>
        </p:nvSpPr>
        <p:spPr>
          <a:xfrm>
            <a:off x="499732" y="2362200"/>
            <a:ext cx="8187068"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Leaven</a:t>
            </a:r>
            <a:r>
              <a:rPr lang="en-US" sz="3600" dirty="0">
                <a:effectLst>
                  <a:outerShdw blurRad="38100" dist="38100" dir="2700000" algn="tl">
                    <a:srgbClr val="000000">
                      <a:alpha val="43137"/>
                    </a:srgbClr>
                  </a:outerShdw>
                </a:effectLst>
              </a:rPr>
              <a:t> ~ Feast of Pentecost - Lev. 23:17</a:t>
            </a:r>
            <a:endParaRPr lang="en-US" sz="36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99732" y="1100468"/>
            <a:ext cx="8187068"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GOOD – GOD = O</a:t>
            </a:r>
            <a:endParaRPr lang="en-US" sz="3600" dirty="0">
              <a:effectLst>
                <a:outerShdw blurRad="38100" dist="38100" dir="2700000" algn="tl">
                  <a:srgbClr val="000000">
                    <a:alpha val="43137"/>
                  </a:srgbClr>
                </a:outerShdw>
              </a:effectLst>
            </a:endParaRPr>
          </a:p>
        </p:txBody>
      </p:sp>
      <p:sp>
        <p:nvSpPr>
          <p:cNvPr id="16" name="TextBox 15"/>
          <p:cNvSpPr txBox="1"/>
          <p:nvPr/>
        </p:nvSpPr>
        <p:spPr>
          <a:xfrm>
            <a:off x="3188525" y="1752600"/>
            <a:ext cx="6096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G</a:t>
            </a:r>
            <a:endParaRPr lang="en-US" sz="4000" dirty="0">
              <a:effectLst>
                <a:outerShdw blurRad="38100" dist="38100" dir="2700000" algn="tl">
                  <a:srgbClr val="000000">
                    <a:alpha val="43137"/>
                  </a:srgbClr>
                </a:outerShdw>
              </a:effectLst>
            </a:endParaRPr>
          </a:p>
        </p:txBody>
      </p:sp>
      <p:sp>
        <p:nvSpPr>
          <p:cNvPr id="17" name="TextBox 16"/>
          <p:cNvSpPr txBox="1"/>
          <p:nvPr/>
        </p:nvSpPr>
        <p:spPr>
          <a:xfrm>
            <a:off x="3587065" y="1758943"/>
            <a:ext cx="6096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O</a:t>
            </a:r>
            <a:endParaRPr lang="en-US" sz="4000" dirty="0">
              <a:effectLst>
                <a:outerShdw blurRad="38100" dist="38100" dir="2700000" algn="tl">
                  <a:srgbClr val="000000">
                    <a:alpha val="43137"/>
                  </a:srgbClr>
                </a:outerShdw>
              </a:effectLst>
            </a:endParaRPr>
          </a:p>
        </p:txBody>
      </p:sp>
      <p:sp>
        <p:nvSpPr>
          <p:cNvPr id="18" name="TextBox 17"/>
          <p:cNvSpPr txBox="1"/>
          <p:nvPr/>
        </p:nvSpPr>
        <p:spPr>
          <a:xfrm>
            <a:off x="4006701" y="1752600"/>
            <a:ext cx="6096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O</a:t>
            </a:r>
            <a:endParaRPr lang="en-US" sz="4000" dirty="0">
              <a:effectLst>
                <a:outerShdw blurRad="38100" dist="38100" dir="2700000" algn="tl">
                  <a:srgbClr val="000000">
                    <a:alpha val="43137"/>
                  </a:srgbClr>
                </a:outerShdw>
              </a:effectLst>
            </a:endParaRPr>
          </a:p>
        </p:txBody>
      </p:sp>
      <p:sp>
        <p:nvSpPr>
          <p:cNvPr id="19" name="TextBox 18"/>
          <p:cNvSpPr txBox="1"/>
          <p:nvPr/>
        </p:nvSpPr>
        <p:spPr>
          <a:xfrm>
            <a:off x="4412693" y="1761464"/>
            <a:ext cx="609600" cy="707886"/>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rPr>
              <a:t>D</a:t>
            </a:r>
          </a:p>
        </p:txBody>
      </p:sp>
    </p:spTree>
    <p:extLst>
      <p:ext uri="{BB962C8B-B14F-4D97-AF65-F5344CB8AC3E}">
        <p14:creationId xmlns:p14="http://schemas.microsoft.com/office/powerpoint/2010/main" xmlns="" val="33935620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vertical)">
                                      <p:cBhvr>
                                        <p:cTn id="11" dur="500"/>
                                        <p:tgtEl>
                                          <p:spTgt spid="16"/>
                                        </p:tgtEl>
                                      </p:cBhvr>
                                    </p:animEffect>
                                  </p:childTnLst>
                                </p:cTn>
                              </p:par>
                              <p:par>
                                <p:cTn id="12" presetID="14" presetClass="entr" presetSubtype="5"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vertical)">
                                      <p:cBhvr>
                                        <p:cTn id="14" dur="500"/>
                                        <p:tgtEl>
                                          <p:spTgt spid="17"/>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vertical)">
                                      <p:cBhvr>
                                        <p:cTn id="17" dur="500"/>
                                        <p:tgtEl>
                                          <p:spTgt spid="18"/>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rctx="PPT">
                                        <p:cTn id="24" dur="indefinite"/>
                                        <p:tgtEl>
                                          <p:spTgt spid="3"/>
                                        </p:tgtEl>
                                        <p:attrNameLst>
                                          <p:attrName>style.opacity</p:attrName>
                                        </p:attrNameLst>
                                      </p:cBhvr>
                                      <p:to>
                                        <p:strVal val="0.5"/>
                                      </p:to>
                                    </p:set>
                                    <p:animEffect filter="image" prLst="opacity: 0.5">
                                      <p:cBhvr rctx="IE">
                                        <p:cTn id="25" dur="indefinite"/>
                                        <p:tgtEl>
                                          <p:spTgt spid="3"/>
                                        </p:tgtEl>
                                      </p:cBhvr>
                                    </p:animEffect>
                                  </p:childTnLst>
                                </p:cTn>
                              </p:par>
                              <p:par>
                                <p:cTn id="26" presetID="3" presetClass="emph" presetSubtype="10" fill="hold" grpId="1" nodeType="withEffect">
                                  <p:stCondLst>
                                    <p:cond delay="0"/>
                                  </p:stCondLst>
                                  <p:childTnLst>
                                    <p:animClr clrSpc="hsl" dir="ccw">
                                      <p:cBhvr override="childStyle">
                                        <p:cTn id="27" dur="1000" fill="hold"/>
                                        <p:tgtEl>
                                          <p:spTgt spid="16"/>
                                        </p:tgtEl>
                                        <p:attrNameLst>
                                          <p:attrName>style.color</p:attrName>
                                        </p:attrNameLst>
                                      </p:cBhvr>
                                      <p:to>
                                        <a:srgbClr val="FFFF00"/>
                                      </p:to>
                                    </p:animClr>
                                  </p:childTnLst>
                                </p:cTn>
                              </p:par>
                              <p:par>
                                <p:cTn id="28" presetID="3" presetClass="emph" presetSubtype="10" fill="hold" grpId="1" nodeType="withEffect">
                                  <p:stCondLst>
                                    <p:cond delay="0"/>
                                  </p:stCondLst>
                                  <p:childTnLst>
                                    <p:animClr clrSpc="hsl" dir="ccw">
                                      <p:cBhvr override="childStyle">
                                        <p:cTn id="29" dur="1000" fill="hold"/>
                                        <p:tgtEl>
                                          <p:spTgt spid="17"/>
                                        </p:tgtEl>
                                        <p:attrNameLst>
                                          <p:attrName>style.color</p:attrName>
                                        </p:attrNameLst>
                                      </p:cBhvr>
                                      <p:to>
                                        <a:srgbClr val="FFFF00"/>
                                      </p:to>
                                    </p:animClr>
                                  </p:childTnLst>
                                </p:cTn>
                              </p:par>
                              <p:par>
                                <p:cTn id="30" presetID="3" presetClass="emph" presetSubtype="10" fill="hold" grpId="1" nodeType="withEffect">
                                  <p:stCondLst>
                                    <p:cond delay="0"/>
                                  </p:stCondLst>
                                  <p:childTnLst>
                                    <p:animClr clrSpc="hsl" dir="ccw">
                                      <p:cBhvr override="childStyle">
                                        <p:cTn id="31" dur="1000" fill="hold"/>
                                        <p:tgtEl>
                                          <p:spTgt spid="19"/>
                                        </p:tgtEl>
                                        <p:attrNameLst>
                                          <p:attrName>style.color</p:attrName>
                                        </p:attrNameLst>
                                      </p:cBhvr>
                                      <p:to>
                                        <a:srgbClr val="FFFF00"/>
                                      </p:to>
                                    </p:animClr>
                                  </p:childTnLst>
                                </p:cTn>
                              </p:par>
                            </p:childTnLst>
                          </p:cTn>
                        </p:par>
                        <p:par>
                          <p:cTn id="32" fill="hold">
                            <p:stCondLst>
                              <p:cond delay="1000"/>
                            </p:stCondLst>
                            <p:childTnLst>
                              <p:par>
                                <p:cTn id="33" presetID="14" presetClass="exit" presetSubtype="5" fill="hold" grpId="2" nodeType="afterEffect">
                                  <p:stCondLst>
                                    <p:cond delay="0"/>
                                  </p:stCondLst>
                                  <p:childTnLst>
                                    <p:animEffect transition="out" filter="randombar(vertical)">
                                      <p:cBhvr>
                                        <p:cTn id="34" dur="2000"/>
                                        <p:tgtEl>
                                          <p:spTgt spid="16"/>
                                        </p:tgtEl>
                                      </p:cBhvr>
                                    </p:animEffect>
                                    <p:set>
                                      <p:cBhvr>
                                        <p:cTn id="35" dur="1" fill="hold">
                                          <p:stCondLst>
                                            <p:cond delay="1999"/>
                                          </p:stCondLst>
                                        </p:cTn>
                                        <p:tgtEl>
                                          <p:spTgt spid="16"/>
                                        </p:tgtEl>
                                        <p:attrNameLst>
                                          <p:attrName>style.visibility</p:attrName>
                                        </p:attrNameLst>
                                      </p:cBhvr>
                                      <p:to>
                                        <p:strVal val="hidden"/>
                                      </p:to>
                                    </p:set>
                                  </p:childTnLst>
                                </p:cTn>
                              </p:par>
                              <p:par>
                                <p:cTn id="36" presetID="14" presetClass="exit" presetSubtype="5" fill="hold" grpId="2" nodeType="withEffect">
                                  <p:stCondLst>
                                    <p:cond delay="750"/>
                                  </p:stCondLst>
                                  <p:childTnLst>
                                    <p:animEffect transition="out" filter="randombar(vertical)">
                                      <p:cBhvr>
                                        <p:cTn id="37" dur="2500"/>
                                        <p:tgtEl>
                                          <p:spTgt spid="17"/>
                                        </p:tgtEl>
                                      </p:cBhvr>
                                    </p:animEffect>
                                    <p:set>
                                      <p:cBhvr>
                                        <p:cTn id="38" dur="1" fill="hold">
                                          <p:stCondLst>
                                            <p:cond delay="2499"/>
                                          </p:stCondLst>
                                        </p:cTn>
                                        <p:tgtEl>
                                          <p:spTgt spid="17"/>
                                        </p:tgtEl>
                                        <p:attrNameLst>
                                          <p:attrName>style.visibility</p:attrName>
                                        </p:attrNameLst>
                                      </p:cBhvr>
                                      <p:to>
                                        <p:strVal val="hidden"/>
                                      </p:to>
                                    </p:set>
                                  </p:childTnLst>
                                </p:cTn>
                              </p:par>
                              <p:par>
                                <p:cTn id="39" presetID="14" presetClass="exit" presetSubtype="5" fill="hold" grpId="2" nodeType="withEffect">
                                  <p:stCondLst>
                                    <p:cond delay="750"/>
                                  </p:stCondLst>
                                  <p:childTnLst>
                                    <p:animEffect transition="out" filter="randombar(vertical)">
                                      <p:cBhvr>
                                        <p:cTn id="40" dur="2000"/>
                                        <p:tgtEl>
                                          <p:spTgt spid="19"/>
                                        </p:tgtEl>
                                      </p:cBhvr>
                                    </p:animEffect>
                                    <p:set>
                                      <p:cBhvr>
                                        <p:cTn id="41" dur="1" fill="hold">
                                          <p:stCondLst>
                                            <p:cond delay="1999"/>
                                          </p:stCondLst>
                                        </p:cTn>
                                        <p:tgtEl>
                                          <p:spTgt spid="19"/>
                                        </p:tgtEl>
                                        <p:attrNameLst>
                                          <p:attrName>style.visibility</p:attrName>
                                        </p:attrNameLst>
                                      </p:cBhvr>
                                      <p:to>
                                        <p:strVal val="hidden"/>
                                      </p:to>
                                    </p:set>
                                  </p:childTnLst>
                                </p:cTn>
                              </p:par>
                            </p:childTnLst>
                          </p:cTn>
                        </p:par>
                        <p:par>
                          <p:cTn id="42" fill="hold">
                            <p:stCondLst>
                              <p:cond delay="4250"/>
                            </p:stCondLst>
                            <p:childTnLst>
                              <p:par>
                                <p:cTn id="43" presetID="6" presetClass="emph" presetSubtype="0" fill="hold" grpId="1" nodeType="afterEffect">
                                  <p:stCondLst>
                                    <p:cond delay="0"/>
                                  </p:stCondLst>
                                  <p:childTnLst>
                                    <p:animScale>
                                      <p:cBhvr>
                                        <p:cTn id="44" dur="1000" fill="hold"/>
                                        <p:tgtEl>
                                          <p:spTgt spid="18"/>
                                        </p:tgtEl>
                                      </p:cBhvr>
                                      <p:by x="200000" y="200000"/>
                                    </p:animScale>
                                  </p:childTnLst>
                                </p:cTn>
                              </p:par>
                            </p:childTnLst>
                          </p:cTn>
                        </p:par>
                      </p:childTnLst>
                    </p:cTn>
                  </p:par>
                  <p:par>
                    <p:cTn id="45" fill="hold">
                      <p:stCondLst>
                        <p:cond delay="indefinite"/>
                      </p:stCondLst>
                      <p:childTnLst>
                        <p:par>
                          <p:cTn id="46" fill="hold">
                            <p:stCondLst>
                              <p:cond delay="0"/>
                            </p:stCondLst>
                            <p:childTnLst>
                              <p:par>
                                <p:cTn id="47" presetID="14" presetClass="entr" presetSubtype="5" fill="hold"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randombar(vertical)">
                                      <p:cBhvr>
                                        <p:cTn id="49" dur="500"/>
                                        <p:tgtEl>
                                          <p:spTgt spid="2">
                                            <p:txEl>
                                              <p:pRg st="0" end="0"/>
                                            </p:txEl>
                                          </p:spTgt>
                                        </p:tgtEl>
                                      </p:cBhvr>
                                    </p:animEffect>
                                  </p:childTnLst>
                                </p:cTn>
                              </p:par>
                              <p:par>
                                <p:cTn id="50" presetID="9" presetClass="emph" presetSubtype="0" grpId="2" nodeType="withEffect">
                                  <p:stCondLst>
                                    <p:cond delay="0"/>
                                  </p:stCondLst>
                                  <p:childTnLst>
                                    <p:set>
                                      <p:cBhvr rctx="PPT">
                                        <p:cTn id="51" dur="indefinite"/>
                                        <p:tgtEl>
                                          <p:spTgt spid="18"/>
                                        </p:tgtEl>
                                        <p:attrNameLst>
                                          <p:attrName>style.opacity</p:attrName>
                                        </p:attrNameLst>
                                      </p:cBhvr>
                                      <p:to>
                                        <p:strVal val="0.5"/>
                                      </p:to>
                                    </p:set>
                                    <p:animEffect filter="image" prLst="opacity: 0.5">
                                      <p:cBhvr rctx="IE">
                                        <p:cTn id="52" dur="indefinite"/>
                                        <p:tgtEl>
                                          <p:spTgt spid="18"/>
                                        </p:tgtEl>
                                      </p:cBhvr>
                                    </p:animEffect>
                                  </p:childTnLst>
                                </p:cTn>
                              </p:par>
                              <p:par>
                                <p:cTn id="53" presetID="6" presetClass="emph" presetSubtype="0" fill="hold" grpId="3" nodeType="withEffect">
                                  <p:stCondLst>
                                    <p:cond delay="0"/>
                                  </p:stCondLst>
                                  <p:childTnLst>
                                    <p:animScale>
                                      <p:cBhvr>
                                        <p:cTn id="54" dur="1000" fill="hold"/>
                                        <p:tgtEl>
                                          <p:spTgt spid="18"/>
                                        </p:tgtEl>
                                      </p:cBhvr>
                                      <p:by x="50000" y="50000"/>
                                    </p:animScale>
                                  </p:childTnLst>
                                </p:cTn>
                              </p:par>
                            </p:childTnLst>
                          </p:cTn>
                        </p:par>
                      </p:childTnLst>
                    </p:cTn>
                  </p:par>
                  <p:par>
                    <p:cTn id="55" fill="hold">
                      <p:stCondLst>
                        <p:cond delay="indefinite"/>
                      </p:stCondLst>
                      <p:childTnLst>
                        <p:par>
                          <p:cTn id="56" fill="hold">
                            <p:stCondLst>
                              <p:cond delay="0"/>
                            </p:stCondLst>
                            <p:childTnLst>
                              <p:par>
                                <p:cTn id="57" presetID="14" presetClass="exit" presetSubtype="5" fill="hold" grpId="2" nodeType="clickEffect">
                                  <p:stCondLst>
                                    <p:cond delay="0"/>
                                  </p:stCondLst>
                                  <p:childTnLst>
                                    <p:animEffect transition="out" filter="randombar(vertical)">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par>
                                <p:cTn id="60" presetID="14" presetClass="exit" presetSubtype="5" fill="hold" grpId="4" nodeType="withEffect">
                                  <p:stCondLst>
                                    <p:cond delay="0"/>
                                  </p:stCondLst>
                                  <p:childTnLst>
                                    <p:animEffect transition="out" filter="randombar(vertical)">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par>
                                <p:cTn id="63" presetID="14" presetClass="exit" presetSubtype="5" fill="hold" grpId="0" nodeType="withEffect">
                                  <p:stCondLst>
                                    <p:cond delay="0"/>
                                  </p:stCondLst>
                                  <p:childTnLst>
                                    <p:animEffect transition="out" filter="randombar(vertical)">
                                      <p:cBhvr>
                                        <p:cTn id="64" dur="500"/>
                                        <p:tgtEl>
                                          <p:spTgt spid="2">
                                            <p:txEl>
                                              <p:pRg st="0" end="0"/>
                                            </p:txEl>
                                          </p:spTgt>
                                        </p:tgtEl>
                                      </p:cBhvr>
                                    </p:animEffect>
                                    <p:set>
                                      <p:cBhvr>
                                        <p:cTn id="65"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3" grpId="1"/>
      <p:bldP spid="3" grpId="2"/>
      <p:bldP spid="16" grpId="0"/>
      <p:bldP spid="16" grpId="1"/>
      <p:bldP spid="16" grpId="2"/>
      <p:bldP spid="17" grpId="0"/>
      <p:bldP spid="17" grpId="1"/>
      <p:bldP spid="17" grpId="2"/>
      <p:bldP spid="18" grpId="0"/>
      <p:bldP spid="18" grpId="1"/>
      <p:bldP spid="18" grpId="2"/>
      <p:bldP spid="18" grpId="3"/>
      <p:bldP spid="18" grpId="4"/>
      <p:bldP spid="19" grpId="0"/>
      <p:bldP spid="19" grpId="1"/>
      <p:bldP spid="19"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Amos 4:1-6:14</a:t>
            </a:r>
            <a:endParaRPr lang="en-US" sz="6000" dirty="0">
              <a:solidFill>
                <a:srgbClr val="4B2215"/>
              </a:solidFill>
              <a:latin typeface="Mitzvah" pitchFamily="2" charset="0"/>
            </a:endParaRPr>
          </a:p>
        </p:txBody>
      </p:sp>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Bribe</a:t>
            </a:r>
            <a:r>
              <a:rPr lang="en-US" sz="3600" dirty="0">
                <a:effectLst>
                  <a:outerShdw blurRad="38100" dist="38100" dir="2700000" algn="tl">
                    <a:srgbClr val="000000">
                      <a:alpha val="43137"/>
                    </a:srgbClr>
                  </a:outerShdw>
                </a:effectLst>
              </a:rPr>
              <a:t> ~ </a:t>
            </a:r>
            <a:r>
              <a:rPr lang="en-US" sz="36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kopher</a:t>
            </a:r>
            <a:r>
              <a:rPr lang="en-US" sz="3600" dirty="0">
                <a:effectLst>
                  <a:outerShdw blurRad="38100" dist="38100" dir="2700000" algn="tl">
                    <a:srgbClr val="000000">
                      <a:alpha val="43137"/>
                    </a:srgbClr>
                  </a:outerShdw>
                </a:effectLst>
              </a:rPr>
              <a:t>, from </a:t>
            </a:r>
            <a:r>
              <a:rPr lang="en-US" sz="36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kaphar</a:t>
            </a:r>
            <a:r>
              <a:rPr lang="en-US" sz="3600"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to cover</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224868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696</TotalTime>
  <Words>436</Words>
  <Application>Microsoft Office PowerPoint</Application>
  <PresentationFormat>On-screen Show (4:3)</PresentationFormat>
  <Paragraphs>43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Minor Prophets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20</cp:revision>
  <dcterms:created xsi:type="dcterms:W3CDTF">2012-04-10T17:55:46Z</dcterms:created>
  <dcterms:modified xsi:type="dcterms:W3CDTF">2012-04-12T18:53:05Z</dcterms:modified>
</cp:coreProperties>
</file>