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65" r:id="rId5"/>
    <p:sldId id="266" r:id="rId6"/>
    <p:sldId id="270" r:id="rId7"/>
    <p:sldId id="271" r:id="rId8"/>
    <p:sldId id="259" r:id="rId9"/>
    <p:sldId id="260" r:id="rId10"/>
    <p:sldId id="272" r:id="rId11"/>
    <p:sldId id="263" r:id="rId12"/>
    <p:sldId id="273" r:id="rId13"/>
    <p:sldId id="274" r:id="rId14"/>
    <p:sldId id="264" r:id="rId15"/>
    <p:sldId id="261" r:id="rId16"/>
    <p:sldId id="262" r:id="rId17"/>
    <p:sldId id="276" r:id="rId18"/>
    <p:sldId id="277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1A24FC-76D8-4715-96B8-358347A66984}" v="79" dt="2020-07-19T12:37:57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72" y="2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091A24FC-76D8-4715-96B8-358347A66984}"/>
    <pc:docChg chg="custSel addSld modSld sldOrd">
      <pc:chgData name="Ken Merrihew" userId="bcb7a1e886d99f07" providerId="LiveId" clId="{091A24FC-76D8-4715-96B8-358347A66984}" dt="2020-07-19T12:38:28.454" v="31"/>
      <pc:docMkLst>
        <pc:docMk/>
      </pc:docMkLst>
      <pc:sldChg chg="addSp delSp modSp add mod ord delAnim modAnim">
        <pc:chgData name="Ken Merrihew" userId="bcb7a1e886d99f07" providerId="LiveId" clId="{091A24FC-76D8-4715-96B8-358347A66984}" dt="2020-07-19T12:38:28.454" v="31"/>
        <pc:sldMkLst>
          <pc:docMk/>
          <pc:sldMk cId="2948117651" sldId="276"/>
        </pc:sldMkLst>
        <pc:spChg chg="mod ord">
          <ac:chgData name="Ken Merrihew" userId="bcb7a1e886d99f07" providerId="LiveId" clId="{091A24FC-76D8-4715-96B8-358347A66984}" dt="2020-07-19T12:37:43.386" v="27"/>
          <ac:spMkLst>
            <pc:docMk/>
            <pc:sldMk cId="2948117651" sldId="276"/>
            <ac:spMk id="4" creationId="{19372AAD-6AFC-4D4E-B9E4-66391AEF0910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5" creationId="{AB0FAD43-7735-46BE-96C5-C43F7875288E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7" creationId="{0D2FAEE6-8D04-404E-AE98-05F607FBADE1}"/>
          </ac:spMkLst>
        </pc:spChg>
        <pc:spChg chg="add del mod">
          <ac:chgData name="Ken Merrihew" userId="bcb7a1e886d99f07" providerId="LiveId" clId="{091A24FC-76D8-4715-96B8-358347A66984}" dt="2020-07-19T12:36:09.965" v="11" actId="478"/>
          <ac:spMkLst>
            <pc:docMk/>
            <pc:sldMk cId="2948117651" sldId="276"/>
            <ac:spMk id="9" creationId="{3CEB1573-2AB3-4FC6-BB80-E6D7766EABFF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0" creationId="{FFAE8EFA-C6D2-495E-BF4C-D2D4A45DCDAD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1" creationId="{31FF4F57-8133-4445-9501-720F43D004BE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2" creationId="{DE87325A-E9FC-4000-BD2E-01185A1B776B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3" creationId="{6DD97E2A-993C-4603-B359-86AD38CAD41F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4" creationId="{DFFD37A2-CB81-4E44-9F74-D5DC6ACFA452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5" creationId="{0F28A587-E0B5-4E89-AEA9-A6788FACA69B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6" creationId="{C755950F-7F22-4306-A526-1B7759572440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7" creationId="{38AA88D0-EEBC-449C-9432-AD3E118AD9BC}"/>
          </ac:spMkLst>
        </pc:spChg>
        <pc:spChg chg="del">
          <ac:chgData name="Ken Merrihew" userId="bcb7a1e886d99f07" providerId="LiveId" clId="{091A24FC-76D8-4715-96B8-358347A66984}" dt="2020-07-19T12:35:08.245" v="1" actId="478"/>
          <ac:spMkLst>
            <pc:docMk/>
            <pc:sldMk cId="2948117651" sldId="276"/>
            <ac:spMk id="18" creationId="{0C54213D-A50E-4AF4-86B9-6BC991FBEC5E}"/>
          </ac:spMkLst>
        </pc:spChg>
        <pc:spChg chg="add del mod">
          <ac:chgData name="Ken Merrihew" userId="bcb7a1e886d99f07" providerId="LiveId" clId="{091A24FC-76D8-4715-96B8-358347A66984}" dt="2020-07-19T12:36:04.447" v="10" actId="478"/>
          <ac:spMkLst>
            <pc:docMk/>
            <pc:sldMk cId="2948117651" sldId="276"/>
            <ac:spMk id="21" creationId="{5A88B419-BF78-44F6-91D0-2ECDC530FB9F}"/>
          </ac:spMkLst>
        </pc:spChg>
        <pc:spChg chg="add del mod">
          <ac:chgData name="Ken Merrihew" userId="bcb7a1e886d99f07" providerId="LiveId" clId="{091A24FC-76D8-4715-96B8-358347A66984}" dt="2020-07-19T12:36:02.265" v="9" actId="478"/>
          <ac:spMkLst>
            <pc:docMk/>
            <pc:sldMk cId="2948117651" sldId="276"/>
            <ac:spMk id="24" creationId="{453CED38-22E0-4126-B7EA-EF33B6BCC848}"/>
          </ac:spMkLst>
        </pc:spChg>
        <pc:picChg chg="add mod modCrop">
          <ac:chgData name="Ken Merrihew" userId="bcb7a1e886d99f07" providerId="LiveId" clId="{091A24FC-76D8-4715-96B8-358347A66984}" dt="2020-07-19T12:37:39.872" v="26" actId="1076"/>
          <ac:picMkLst>
            <pc:docMk/>
            <pc:sldMk cId="2948117651" sldId="276"/>
            <ac:picMk id="8" creationId="{A58130AD-BFD0-47DD-8B0D-986144B99064}"/>
          </ac:picMkLst>
        </pc:picChg>
        <pc:picChg chg="add del mod">
          <ac:chgData name="Ken Merrihew" userId="bcb7a1e886d99f07" providerId="LiveId" clId="{091A24FC-76D8-4715-96B8-358347A66984}" dt="2020-07-19T12:36:04.447" v="10" actId="478"/>
          <ac:picMkLst>
            <pc:docMk/>
            <pc:sldMk cId="2948117651" sldId="276"/>
            <ac:picMk id="20" creationId="{53FA59F9-1ABA-471D-B243-9602BC490C3B}"/>
          </ac:picMkLst>
        </pc:picChg>
        <pc:picChg chg="add del mod">
          <ac:chgData name="Ken Merrihew" userId="bcb7a1e886d99f07" providerId="LiveId" clId="{091A24FC-76D8-4715-96B8-358347A66984}" dt="2020-07-19T12:36:02.265" v="9" actId="478"/>
          <ac:picMkLst>
            <pc:docMk/>
            <pc:sldMk cId="2948117651" sldId="276"/>
            <ac:picMk id="23" creationId="{F95A5C43-2428-4BD1-9119-7025C9FC819B}"/>
          </ac:picMkLst>
        </pc:picChg>
      </pc:sldChg>
      <pc:sldChg chg="add ord">
        <pc:chgData name="Ken Merrihew" userId="bcb7a1e886d99f07" providerId="LiveId" clId="{091A24FC-76D8-4715-96B8-358347A66984}" dt="2020-07-19T12:38:28.454" v="31"/>
        <pc:sldMkLst>
          <pc:docMk/>
          <pc:sldMk cId="4257489575" sldId="2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211B-7F0B-4236-9647-209B33626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C52BF-5F3E-473F-8A6B-FEDF4944D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CDABD-5817-40DB-89C6-2B5CF123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466A-1D9C-499E-A8CB-0205982A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DC49-27EE-43B5-AA10-2501BBE1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7885B-250F-4922-A9C9-8F451BED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8D8F5-9471-4510-BC94-D07780908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F23C8-64E6-4224-BBF7-F645E41C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74419-8E96-4E25-8752-1CE088CD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DA401-D0F7-44B9-B8A7-20E54BC7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84239-226E-4F53-AE83-6366592B9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1E86B-2AF3-427B-96C7-0384BA495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F640C-554B-4A93-989A-B4053C73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1FDFF-6335-4731-A417-F30BC849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10F83-1E3B-4D2D-9547-E9816D2F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7281E-B21E-480E-8C4D-A45312DA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120F-9486-497F-AB8B-1F012610B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85236-5192-4C84-B09C-AFD1D221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EB5F6-E735-4917-BA96-456010846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95E7B-E6C5-40AE-B359-D2775B12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610F-CE65-4D34-B377-BF1EE32F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00CE2-3C28-45E3-8FF0-437FE54F0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87575-6D8A-4DBC-949A-02F04A90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1219F-6ECB-4034-A4D2-7D915A28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BE773-A560-4C58-839E-36AEC318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8C66-EE17-4FF5-A035-C3778F4C3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A67FA-7EF0-4D26-B54C-BFAC442C0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CE18D-FC0A-477B-A668-FB078FEAA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9914D-EAA4-4AB4-820A-009942C75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3007B-4586-48E0-A2FC-FBBB86B6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AA169-AB79-4BB4-A6A3-8ECD3033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0BA8-F28A-408D-8433-0676E8C65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3238A-55AF-437A-B0B6-ABA2C3074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DDF33-EB09-4C9E-B492-95D19EDCA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109F8-8BC1-499C-AE54-AB8B0F8D0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D8566B-D849-4C29-A89A-BBBE5883F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B5D0CE-B244-48C5-8D3D-4E53D94F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45F8F-92E1-4C7F-9075-88B8871E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E33A65-5AA2-41D2-B1C3-6291AD6C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9D37-0163-4880-AA3A-7F4C60D1D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6116AC-F68F-4719-9BBB-8ADA950C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E2FF9-CDAA-4C0C-82A4-9E8EDA3C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71389-34AC-4B00-B39B-F464C742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2B666-5ED4-4ECF-901D-0A16A0E1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094D-68B8-42DF-875E-730985F0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76D3-0EA0-4328-BAE3-0FFADD78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C37E-6091-4136-B477-EFA27267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1579-0C08-43B2-9786-604AA949C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A59C5-D2A3-4383-B7F4-F37BEA689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D88BE-19DA-4339-97F0-BD7AEA1E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14DC-5110-427E-A754-2FF5CFE1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AC2F8-10CC-4ACB-8A34-D39F4E98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9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F152B-0B2A-493E-AC6A-43A5CAFB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6ADBE-103D-4624-BADD-B7D10F9FB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A4392-0778-4700-B72F-2B5E85E75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F1246-E381-47AB-892B-2C5C836FC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7C35C-68B0-482F-8DF3-B5A3E706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EAC54-D5D4-487C-946D-5541E78C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2D548B-1C28-4556-B7CD-9CE02A7E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EB866-6EF1-450B-8A58-920DCD60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773CA-D881-421C-9806-05CFC9007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8332F-E6E5-4DAA-B5C0-74D623E5EFEE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FEE64-BDB8-4A9F-92AA-20C1477F5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A61FA-1848-4BA6-BB8E-A619BB0A3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6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ternetmonk.com/archive/breaking-news-chuck-smith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Augustine_of_Hipp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xels.com/photo/body-of-water-photography-734973/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hyperlink" Target="https://pixabay.com/en/horizon-ocean-sea-sky-orange-918494/" TargetMode="Externa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64FE151-C8D8-4DC3-9A71-7486D6937DA9}"/>
              </a:ext>
            </a:extLst>
          </p:cNvPr>
          <p:cNvSpPr txBox="1"/>
          <p:nvPr/>
        </p:nvSpPr>
        <p:spPr>
          <a:xfrm>
            <a:off x="3284113" y="3265562"/>
            <a:ext cx="4463404" cy="3936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glow rad="1778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of the apostles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992FA-198C-4F41-9F2B-D98AB740136F}"/>
              </a:ext>
            </a:extLst>
          </p:cNvPr>
          <p:cNvSpPr txBox="1"/>
          <p:nvPr/>
        </p:nvSpPr>
        <p:spPr>
          <a:xfrm>
            <a:off x="5937171" y="3702676"/>
            <a:ext cx="1951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effectLst>
                  <a:glow rad="1778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1236B-5C8C-4018-89B2-4F8BC4A6D564}"/>
              </a:ext>
            </a:extLst>
          </p:cNvPr>
          <p:cNvSpPr txBox="1"/>
          <p:nvPr/>
        </p:nvSpPr>
        <p:spPr>
          <a:xfrm>
            <a:off x="3056562" y="1866542"/>
            <a:ext cx="4952143" cy="1569660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glow rad="254000">
                    <a:schemeClr val="bg2">
                      <a:lumMod val="10000"/>
                      <a:alpha val="65000"/>
                    </a:schemeClr>
                  </a:glow>
                </a:effectLst>
                <a:latin typeface="Kefa-Regular" panose="01000506000000020004" pitchFamily="2" charset="0"/>
              </a:rPr>
              <a:t>A  C  T  S</a:t>
            </a:r>
          </a:p>
        </p:txBody>
      </p:sp>
    </p:spTree>
    <p:extLst>
      <p:ext uri="{BB962C8B-B14F-4D97-AF65-F5344CB8AC3E}">
        <p14:creationId xmlns:p14="http://schemas.microsoft.com/office/powerpoint/2010/main" val="1671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1E88DF10-B806-4C4C-A9B2-F6FB04376BE4}"/>
              </a:ext>
            </a:extLst>
          </p:cNvPr>
          <p:cNvSpPr/>
          <p:nvPr/>
        </p:nvSpPr>
        <p:spPr>
          <a:xfrm rot="21260537">
            <a:off x="5229289" y="-206090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5CB60BAF-C946-46EA-B0BE-764DF4878CED}"/>
              </a:ext>
            </a:extLst>
          </p:cNvPr>
          <p:cNvSpPr/>
          <p:nvPr/>
        </p:nvSpPr>
        <p:spPr>
          <a:xfrm rot="2492519">
            <a:off x="5251403" y="-136191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BBA71-C41C-4D93-862E-C9014FC1E031}"/>
              </a:ext>
            </a:extLst>
          </p:cNvPr>
          <p:cNvSpPr txBox="1"/>
          <p:nvPr/>
        </p:nvSpPr>
        <p:spPr>
          <a:xfrm>
            <a:off x="5706931" y="562176"/>
            <a:ext cx="972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GOD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A86903-AB6B-4EAB-A454-29DF19F79A51}"/>
              </a:ext>
            </a:extLst>
          </p:cNvPr>
          <p:cNvSpPr txBox="1"/>
          <p:nvPr/>
        </p:nvSpPr>
        <p:spPr>
          <a:xfrm rot="21319183">
            <a:off x="2371938" y="772706"/>
            <a:ext cx="147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Baha’i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24CDE8-3465-4F2C-88FC-3BE070331702}"/>
              </a:ext>
            </a:extLst>
          </p:cNvPr>
          <p:cNvSpPr txBox="1"/>
          <p:nvPr/>
        </p:nvSpPr>
        <p:spPr>
          <a:xfrm rot="19957991">
            <a:off x="1613291" y="2239331"/>
            <a:ext cx="196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New Age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08D03-4B44-44B7-B7BC-B00C9A5280A6}"/>
              </a:ext>
            </a:extLst>
          </p:cNvPr>
          <p:cNvSpPr txBox="1"/>
          <p:nvPr/>
        </p:nvSpPr>
        <p:spPr>
          <a:xfrm rot="18591538">
            <a:off x="1675376" y="4126310"/>
            <a:ext cx="256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Mormonism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0050C8-DE92-4F49-9E0C-0407AD519CF8}"/>
              </a:ext>
            </a:extLst>
          </p:cNvPr>
          <p:cNvSpPr txBox="1"/>
          <p:nvPr/>
        </p:nvSpPr>
        <p:spPr>
          <a:xfrm rot="605725">
            <a:off x="9172008" y="610737"/>
            <a:ext cx="256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Watchtower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2144C-2BCC-4E71-9A26-2FDB4B2E7681}"/>
              </a:ext>
            </a:extLst>
          </p:cNvPr>
          <p:cNvSpPr txBox="1"/>
          <p:nvPr/>
        </p:nvSpPr>
        <p:spPr>
          <a:xfrm rot="16808170">
            <a:off x="4475266" y="5110852"/>
            <a:ext cx="212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Buddhism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E65CB-F7C1-4308-9C80-07D92F3A83FB}"/>
              </a:ext>
            </a:extLst>
          </p:cNvPr>
          <p:cNvSpPr txBox="1"/>
          <p:nvPr/>
        </p:nvSpPr>
        <p:spPr>
          <a:xfrm rot="2860929">
            <a:off x="8177717" y="4100850"/>
            <a:ext cx="212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Hinduism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A4B31E-C404-4025-AA52-6AD88ACE7AE1}"/>
              </a:ext>
            </a:extLst>
          </p:cNvPr>
          <p:cNvSpPr txBox="1"/>
          <p:nvPr/>
        </p:nvSpPr>
        <p:spPr>
          <a:xfrm rot="1920796">
            <a:off x="9000087" y="2720992"/>
            <a:ext cx="212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Shintoism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639EF-63B3-4D5F-BDE5-D204E9AB6362}"/>
              </a:ext>
            </a:extLst>
          </p:cNvPr>
          <p:cNvSpPr txBox="1"/>
          <p:nvPr/>
        </p:nvSpPr>
        <p:spPr>
          <a:xfrm rot="20795936">
            <a:off x="1546660" y="1496876"/>
            <a:ext cx="1752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Taoism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7582CA-33ED-49D0-AF2D-AEF30D28A3BD}"/>
              </a:ext>
            </a:extLst>
          </p:cNvPr>
          <p:cNvSpPr txBox="1"/>
          <p:nvPr/>
        </p:nvSpPr>
        <p:spPr>
          <a:xfrm rot="19313827">
            <a:off x="1084545" y="3220256"/>
            <a:ext cx="282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Confucianism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2168D-3BCD-4F59-87FA-9632CDEF6EB9}"/>
              </a:ext>
            </a:extLst>
          </p:cNvPr>
          <p:cNvSpPr txBox="1"/>
          <p:nvPr/>
        </p:nvSpPr>
        <p:spPr>
          <a:xfrm rot="2321543">
            <a:off x="9006916" y="3399262"/>
            <a:ext cx="131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Wicca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4BDB38-2CFC-4DF2-8700-E73519A585A3}"/>
              </a:ext>
            </a:extLst>
          </p:cNvPr>
          <p:cNvSpPr txBox="1"/>
          <p:nvPr/>
        </p:nvSpPr>
        <p:spPr>
          <a:xfrm rot="1038705">
            <a:off x="8524947" y="1610058"/>
            <a:ext cx="310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Neo-paganism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1B86C1-B4F6-46B3-8C53-FD34B8DE113B}"/>
              </a:ext>
            </a:extLst>
          </p:cNvPr>
          <p:cNvSpPr txBox="1"/>
          <p:nvPr/>
        </p:nvSpPr>
        <p:spPr>
          <a:xfrm rot="3459727">
            <a:off x="7433773" y="4715403"/>
            <a:ext cx="192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Animism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1AF445-0C94-4209-96F9-FB73BD0BF04E}"/>
              </a:ext>
            </a:extLst>
          </p:cNvPr>
          <p:cNvSpPr txBox="1"/>
          <p:nvPr/>
        </p:nvSpPr>
        <p:spPr>
          <a:xfrm>
            <a:off x="6096000" y="5184938"/>
            <a:ext cx="17524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Jesus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9D028E-2BE2-424C-8AFB-1B1240B07338}"/>
              </a:ext>
            </a:extLst>
          </p:cNvPr>
          <p:cNvSpPr txBox="1"/>
          <p:nvPr/>
        </p:nvSpPr>
        <p:spPr>
          <a:xfrm rot="17909590">
            <a:off x="1924336" y="4302836"/>
            <a:ext cx="378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unknown god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6EF9BD-34C6-47D5-B1E4-24E5B27F9E38}"/>
              </a:ext>
            </a:extLst>
          </p:cNvPr>
          <p:cNvSpPr txBox="1"/>
          <p:nvPr/>
        </p:nvSpPr>
        <p:spPr>
          <a:xfrm rot="17571414">
            <a:off x="2484628" y="4245647"/>
            <a:ext cx="441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Rama </a:t>
            </a:r>
            <a:r>
              <a:rPr lang="en-US" sz="3600" dirty="0" err="1"/>
              <a:t>dama</a:t>
            </a:r>
            <a:r>
              <a:rPr lang="en-US" sz="3600" dirty="0"/>
              <a:t> ding dong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4CC0C083-DBF1-45A2-AB2A-43A1848D8469}"/>
              </a:ext>
            </a:extLst>
          </p:cNvPr>
          <p:cNvSpPr/>
          <p:nvPr/>
        </p:nvSpPr>
        <p:spPr>
          <a:xfrm>
            <a:off x="7849009" y="960572"/>
            <a:ext cx="1955160" cy="1792088"/>
          </a:xfrm>
          <a:prstGeom prst="wedgeEllipseCallout">
            <a:avLst>
              <a:gd name="adj1" fmla="val -71379"/>
              <a:gd name="adj2" fmla="val 32779"/>
            </a:avLst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541CA9-DDD0-43CD-833E-8F85CBC29A80}"/>
              </a:ext>
            </a:extLst>
          </p:cNvPr>
          <p:cNvSpPr txBox="1"/>
          <p:nvPr/>
        </p:nvSpPr>
        <p:spPr>
          <a:xfrm>
            <a:off x="7944631" y="1078826"/>
            <a:ext cx="170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Depart from Me, I never knew you</a:t>
            </a:r>
          </a:p>
        </p:txBody>
      </p:sp>
    </p:spTree>
    <p:extLst>
      <p:ext uri="{BB962C8B-B14F-4D97-AF65-F5344CB8AC3E}">
        <p14:creationId xmlns:p14="http://schemas.microsoft.com/office/powerpoint/2010/main" val="25476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4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6355 -0.408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044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5" grpId="2"/>
      <p:bldP spid="26" grpId="0"/>
      <p:bldP spid="26" grpId="1"/>
      <p:bldP spid="27" grpId="0"/>
      <p:bldP spid="27" grpId="1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lvary Chapel Scandinavia: The David Guzik Interview">
            <a:extLst>
              <a:ext uri="{FF2B5EF4-FFF2-40B4-BE49-F238E27FC236}">
                <a16:creationId xmlns:a16="http://schemas.microsoft.com/office/drawing/2014/main" id="{D1015116-0B52-40D7-9D78-F62323724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r="8447"/>
          <a:stretch/>
        </p:blipFill>
        <p:spPr bwMode="auto">
          <a:xfrm rot="21208624">
            <a:off x="8046323" y="468429"/>
            <a:ext cx="3332391" cy="370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7862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David Guzik ~ </a:t>
            </a:r>
            <a:r>
              <a:rPr lang="en-US" sz="3600" dirty="0"/>
              <a:t>“If there are many roads to God, then Jesus is not one of them … because He said there aren’t many roads to Him.”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328083-9EF7-4103-A462-04F8F51CCB33}"/>
              </a:ext>
            </a:extLst>
          </p:cNvPr>
          <p:cNvSpPr txBox="1"/>
          <p:nvPr/>
        </p:nvSpPr>
        <p:spPr>
          <a:xfrm>
            <a:off x="368372" y="2950027"/>
            <a:ext cx="7862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John 14:6 ~ </a:t>
            </a:r>
            <a:r>
              <a:rPr lang="en-US" sz="3600" dirty="0">
                <a:solidFill>
                  <a:srgbClr val="FFFF00"/>
                </a:solidFill>
              </a:rPr>
              <a:t>Jesus said to him, “I am the way, the truth, and the life. No one comes to the Father except through Me.”</a:t>
            </a:r>
          </a:p>
        </p:txBody>
      </p:sp>
    </p:spTree>
    <p:extLst>
      <p:ext uri="{BB962C8B-B14F-4D97-AF65-F5344CB8AC3E}">
        <p14:creationId xmlns:p14="http://schemas.microsoft.com/office/powerpoint/2010/main" val="5353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249396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E87325A-E9FC-4000-BD2E-01185A1B776B}"/>
              </a:ext>
            </a:extLst>
          </p:cNvPr>
          <p:cNvSpPr txBox="1"/>
          <p:nvPr/>
        </p:nvSpPr>
        <p:spPr>
          <a:xfrm>
            <a:off x="885413" y="2359079"/>
            <a:ext cx="109367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                                                                 “rejected on earth, accepted in heaven”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FAEE6-8D04-404E-AE98-05F607FBADE1}"/>
              </a:ext>
            </a:extLst>
          </p:cNvPr>
          <p:cNvSpPr txBox="1"/>
          <p:nvPr/>
        </p:nvSpPr>
        <p:spPr>
          <a:xfrm>
            <a:off x="884695" y="1801557"/>
            <a:ext cx="109367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 </a:t>
            </a:r>
            <a:r>
              <a:rPr lang="en-US" sz="3400" dirty="0">
                <a:solidFill>
                  <a:srgbClr val="FFFF00"/>
                </a:solidFill>
              </a:rPr>
              <a:t>                                                        </a:t>
            </a:r>
            <a:r>
              <a:rPr lang="en-US" sz="3400" dirty="0"/>
              <a:t>   the “Prince of Preachers”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AD43-7735-46BE-96C5-C43F7875288E}"/>
              </a:ext>
            </a:extLst>
          </p:cNvPr>
          <p:cNvSpPr txBox="1"/>
          <p:nvPr/>
        </p:nvSpPr>
        <p:spPr>
          <a:xfrm>
            <a:off x="592428" y="1797695"/>
            <a:ext cx="66053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>
                <a:solidFill>
                  <a:srgbClr val="FFFF00"/>
                </a:solidFill>
              </a:rPr>
              <a:t>Charles Spurgeon (1834-1892) ~ </a:t>
            </a:r>
            <a:endParaRPr lang="en-US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1146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uneducated</a:t>
            </a:r>
            <a:r>
              <a:rPr lang="en-US" sz="3600" dirty="0"/>
              <a:t> ~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agrammatos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– literally, </a:t>
            </a:r>
            <a:r>
              <a:rPr lang="en-US" sz="3600" i="1" dirty="0">
                <a:solidFill>
                  <a:schemeClr val="bg1"/>
                </a:solidFill>
                <a:cs typeface="Times New Roman" panose="02020603050405020304" pitchFamily="18" charset="0"/>
              </a:rPr>
              <a:t>unlettered</a:t>
            </a:r>
            <a:endParaRPr lang="en-US" sz="6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E8EFA-C6D2-495E-BF4C-D2D4A45DCDAD}"/>
              </a:ext>
            </a:extLst>
          </p:cNvPr>
          <p:cNvSpPr txBox="1"/>
          <p:nvPr/>
        </p:nvSpPr>
        <p:spPr>
          <a:xfrm>
            <a:off x="365620" y="1248414"/>
            <a:ext cx="1146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uneducated</a:t>
            </a:r>
            <a:r>
              <a:rPr lang="en-US" sz="3600" dirty="0"/>
              <a:t> ~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idiōtēs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– literally, </a:t>
            </a:r>
            <a:r>
              <a:rPr lang="en-US" sz="3600" i="1" dirty="0">
                <a:solidFill>
                  <a:schemeClr val="bg1"/>
                </a:solidFill>
                <a:cs typeface="Times New Roman" panose="02020603050405020304" pitchFamily="18" charset="0"/>
              </a:rPr>
              <a:t>a commoner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FF4F57-8133-4445-9501-720F43D004BE}"/>
              </a:ext>
            </a:extLst>
          </p:cNvPr>
          <p:cNvSpPr txBox="1"/>
          <p:nvPr/>
        </p:nvSpPr>
        <p:spPr>
          <a:xfrm>
            <a:off x="593146" y="2355217"/>
            <a:ext cx="72841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>
                <a:solidFill>
                  <a:srgbClr val="FFFF00"/>
                </a:solidFill>
              </a:rPr>
              <a:t>G. Campbell Morgan (1865-1945) ~  </a:t>
            </a:r>
            <a:endParaRPr lang="en-US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D97E2A-993C-4603-B359-86AD38CAD41F}"/>
              </a:ext>
            </a:extLst>
          </p:cNvPr>
          <p:cNvSpPr txBox="1"/>
          <p:nvPr/>
        </p:nvSpPr>
        <p:spPr>
          <a:xfrm>
            <a:off x="886742" y="3425879"/>
            <a:ext cx="109367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                                                  former shoe salesman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FD37A2-CB81-4E44-9F74-D5DC6ACFA452}"/>
              </a:ext>
            </a:extLst>
          </p:cNvPr>
          <p:cNvSpPr txBox="1"/>
          <p:nvPr/>
        </p:nvSpPr>
        <p:spPr>
          <a:xfrm>
            <a:off x="594475" y="3422017"/>
            <a:ext cx="55015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>
                <a:solidFill>
                  <a:srgbClr val="FFFF00"/>
                </a:solidFill>
              </a:rPr>
              <a:t>D. L. Moody (1837-1899) ~</a:t>
            </a:r>
            <a:r>
              <a:rPr lang="en-US" sz="3400" dirty="0"/>
              <a:t> </a:t>
            </a:r>
            <a:endParaRPr lang="en-US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28A587-E0B5-4E89-AEA9-A6788FACA69B}"/>
              </a:ext>
            </a:extLst>
          </p:cNvPr>
          <p:cNvSpPr txBox="1"/>
          <p:nvPr/>
        </p:nvSpPr>
        <p:spPr>
          <a:xfrm>
            <a:off x="885425" y="3956054"/>
            <a:ext cx="109367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                                                  former professional baseball player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5950F-7F22-4306-A526-1B7759572440}"/>
              </a:ext>
            </a:extLst>
          </p:cNvPr>
          <p:cNvSpPr txBox="1"/>
          <p:nvPr/>
        </p:nvSpPr>
        <p:spPr>
          <a:xfrm>
            <a:off x="593158" y="3952192"/>
            <a:ext cx="7065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>
                <a:solidFill>
                  <a:srgbClr val="FFFF00"/>
                </a:solidFill>
              </a:rPr>
              <a:t>Billy Sunday (1862-1935) ~ </a:t>
            </a:r>
            <a:endParaRPr lang="en-US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A88D0-EEBC-449C-9432-AD3E118AD9BC}"/>
              </a:ext>
            </a:extLst>
          </p:cNvPr>
          <p:cNvSpPr txBox="1"/>
          <p:nvPr/>
        </p:nvSpPr>
        <p:spPr>
          <a:xfrm>
            <a:off x="878434" y="5014466"/>
            <a:ext cx="109367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                                                 one of the greatest </a:t>
            </a:r>
          </a:p>
          <a:p>
            <a:r>
              <a:rPr lang="en-US" sz="3400" dirty="0"/>
              <a:t>authors of the 20</a:t>
            </a:r>
            <a:r>
              <a:rPr lang="en-US" sz="3400" baseline="30000" dirty="0"/>
              <a:t>th</a:t>
            </a:r>
            <a:r>
              <a:rPr lang="en-US" sz="3400" dirty="0"/>
              <a:t> century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4213D-A50E-4AF4-86B9-6BC991FBEC5E}"/>
              </a:ext>
            </a:extLst>
          </p:cNvPr>
          <p:cNvSpPr txBox="1"/>
          <p:nvPr/>
        </p:nvSpPr>
        <p:spPr>
          <a:xfrm>
            <a:off x="586167" y="5010604"/>
            <a:ext cx="7065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>
                <a:solidFill>
                  <a:srgbClr val="FFFF00"/>
                </a:solidFill>
              </a:rPr>
              <a:t>A. W. Tozer (1897-1963) ~ </a:t>
            </a:r>
            <a:endParaRPr lang="en-US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79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7" grpId="0"/>
      <p:bldP spid="7" grpId="1"/>
      <p:bldP spid="5" grpId="0"/>
      <p:bldP spid="5" grpId="1"/>
      <p:bldP spid="4" grpId="0"/>
      <p:bldP spid="10" grpId="0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21766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3657F6A-2201-4AB7-AC2D-7AB8FB1B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747">
            <a:off x="8645718" y="753827"/>
            <a:ext cx="3068022" cy="446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84307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Henry Clay Trumbull (1830-1903)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“Conscience is not given to a man to instruct him in the right, but to prompt him to choose the right instead of the wrong when he is instructed as to what is right. It tells a man that he ought to do right, but does not tell him what is right. And if a man has made up his mind that a certain wrong course is the right one, the more he follows his conscience the more hopeless he is as a wrongdoer. One is pretty far gone in an evil way when he serves the devil conscientiously.”</a:t>
            </a:r>
          </a:p>
        </p:txBody>
      </p:sp>
    </p:spTree>
    <p:extLst>
      <p:ext uri="{BB962C8B-B14F-4D97-AF65-F5344CB8AC3E}">
        <p14:creationId xmlns:p14="http://schemas.microsoft.com/office/powerpoint/2010/main" val="38008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5693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pic>
        <p:nvPicPr>
          <p:cNvPr id="8" name="Picture 7" descr="A person holding a microphone&#10;&#10;Description automatically generated">
            <a:extLst>
              <a:ext uri="{FF2B5EF4-FFF2-40B4-BE49-F238E27FC236}">
                <a16:creationId xmlns:a16="http://schemas.microsoft.com/office/drawing/2014/main" id="{A58130AD-BFD0-47DD-8B0D-986144B99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4106"/>
          <a:stretch/>
        </p:blipFill>
        <p:spPr>
          <a:xfrm rot="21347840">
            <a:off x="7184273" y="682204"/>
            <a:ext cx="4349575" cy="301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7446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Chuck Smith (1927-2013) ~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after I die, someone tries to erect a building with my name on it, I pray right now that God would send an earthquake.”</a:t>
            </a:r>
          </a:p>
        </p:txBody>
      </p:sp>
    </p:spTree>
    <p:extLst>
      <p:ext uri="{BB962C8B-B14F-4D97-AF65-F5344CB8AC3E}">
        <p14:creationId xmlns:p14="http://schemas.microsoft.com/office/powerpoint/2010/main" val="29481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42574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7636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St. Augustine (AD 354-430) ~ </a:t>
            </a:r>
            <a:r>
              <a:rPr lang="en-US" sz="3600" dirty="0"/>
              <a:t>“Pray as though everything depended on God, and work as though everything depended on you.”</a:t>
            </a:r>
          </a:p>
        </p:txBody>
      </p:sp>
      <p:pic>
        <p:nvPicPr>
          <p:cNvPr id="11" name="Picture 10" descr="A close up of a mans face&#10;&#10;Description automatically generated">
            <a:extLst>
              <a:ext uri="{FF2B5EF4-FFF2-40B4-BE49-F238E27FC236}">
                <a16:creationId xmlns:a16="http://schemas.microsoft.com/office/drawing/2014/main" id="{3FDA83AB-E901-4055-AEC4-FEC7E8DF4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8548"/>
          <a:stretch/>
        </p:blipFill>
        <p:spPr>
          <a:xfrm rot="21366406">
            <a:off x="7872054" y="471033"/>
            <a:ext cx="3326244" cy="47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048" descr="A sunset over a body of water&#10;&#10;Description automatically generated">
            <a:extLst>
              <a:ext uri="{FF2B5EF4-FFF2-40B4-BE49-F238E27FC236}">
                <a16:creationId xmlns:a16="http://schemas.microsoft.com/office/drawing/2014/main" id="{396B0535-D4A2-4231-943D-58E8F25FE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6942" b="35734"/>
          <a:stretch/>
        </p:blipFill>
        <p:spPr>
          <a:xfrm>
            <a:off x="0" y="0"/>
            <a:ext cx="12192000" cy="1725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 C  T 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9005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A0CA79-B510-40BD-8014-0768F2221DBC}"/>
              </a:ext>
            </a:extLst>
          </p:cNvPr>
          <p:cNvGrpSpPr/>
          <p:nvPr/>
        </p:nvGrpSpPr>
        <p:grpSpPr>
          <a:xfrm>
            <a:off x="-140970" y="1546860"/>
            <a:ext cx="17326708" cy="2323804"/>
            <a:chOff x="-140970" y="1546860"/>
            <a:chExt cx="17326708" cy="2323804"/>
          </a:xfrm>
        </p:grpSpPr>
        <p:pic>
          <p:nvPicPr>
            <p:cNvPr id="33" name="Picture 32" descr="A large body of water&#10;&#10;Description automatically generated">
              <a:extLst>
                <a:ext uri="{FF2B5EF4-FFF2-40B4-BE49-F238E27FC236}">
                  <a16:creationId xmlns:a16="http://schemas.microsoft.com/office/drawing/2014/main" id="{2B09815C-1FEC-44A9-8E9D-9C9F86AD4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b="48941"/>
            <a:stretch/>
          </p:blipFill>
          <p:spPr>
            <a:xfrm>
              <a:off x="-140970" y="1546860"/>
              <a:ext cx="17326708" cy="2019300"/>
            </a:xfrm>
            <a:prstGeom prst="rect">
              <a:avLst/>
            </a:prstGeom>
          </p:spPr>
        </p:pic>
        <p:grpSp>
          <p:nvGrpSpPr>
            <p:cNvPr id="2054" name="Group 2053">
              <a:extLst>
                <a:ext uri="{FF2B5EF4-FFF2-40B4-BE49-F238E27FC236}">
                  <a16:creationId xmlns:a16="http://schemas.microsoft.com/office/drawing/2014/main" id="{0FBB7282-5F92-44DC-8C88-B3F9890FA3E4}"/>
                </a:ext>
              </a:extLst>
            </p:cNvPr>
            <p:cNvGrpSpPr/>
            <p:nvPr/>
          </p:nvGrpSpPr>
          <p:grpSpPr>
            <a:xfrm>
              <a:off x="12263851" y="2413101"/>
              <a:ext cx="4759245" cy="1457563"/>
              <a:chOff x="8370832" y="-1306643"/>
              <a:chExt cx="4759245" cy="1244573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27B4EDC-93A0-43E3-B5F1-7295B3E129A7}"/>
                  </a:ext>
                </a:extLst>
              </p:cNvPr>
              <p:cNvSpPr/>
              <p:nvPr/>
            </p:nvSpPr>
            <p:spPr>
              <a:xfrm rot="16200000">
                <a:off x="10658169" y="-3352661"/>
                <a:ext cx="184571" cy="4759245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3" name="Rectangle: Rounded Corners 2052">
                <a:extLst>
                  <a:ext uri="{FF2B5EF4-FFF2-40B4-BE49-F238E27FC236}">
                    <a16:creationId xmlns:a16="http://schemas.microsoft.com/office/drawing/2014/main" id="{432872EE-D9F5-44DD-9761-D42B638D9F04}"/>
                  </a:ext>
                </a:extLst>
              </p:cNvPr>
              <p:cNvSpPr/>
              <p:nvPr/>
            </p:nvSpPr>
            <p:spPr>
              <a:xfrm>
                <a:off x="8528331" y="-1269579"/>
                <a:ext cx="303941" cy="1207509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7D0B13E-DD0F-4D1C-82F1-707E6E1DB7FD}"/>
                  </a:ext>
                </a:extLst>
              </p:cNvPr>
              <p:cNvSpPr/>
              <p:nvPr/>
            </p:nvSpPr>
            <p:spPr>
              <a:xfrm>
                <a:off x="9240801" y="-1274776"/>
                <a:ext cx="303941" cy="1207509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A01F77C3-526E-4833-815D-3222DDE60703}"/>
                  </a:ext>
                </a:extLst>
              </p:cNvPr>
              <p:cNvSpPr/>
              <p:nvPr/>
            </p:nvSpPr>
            <p:spPr>
              <a:xfrm>
                <a:off x="9953271" y="-1279973"/>
                <a:ext cx="303941" cy="1207509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E526DEC4-A8D6-4529-8299-83E251968BED}"/>
                  </a:ext>
                </a:extLst>
              </p:cNvPr>
              <p:cNvSpPr/>
              <p:nvPr/>
            </p:nvSpPr>
            <p:spPr>
              <a:xfrm>
                <a:off x="10665741" y="-1285170"/>
                <a:ext cx="303941" cy="1207509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5A439842-E7C5-41F2-85DC-3D629740B0F6}"/>
                  </a:ext>
                </a:extLst>
              </p:cNvPr>
              <p:cNvSpPr/>
              <p:nvPr/>
            </p:nvSpPr>
            <p:spPr>
              <a:xfrm>
                <a:off x="11378211" y="-1290367"/>
                <a:ext cx="303941" cy="1207509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E50B86D1-23E3-4727-81C6-09A5B3D2584E}"/>
                  </a:ext>
                </a:extLst>
              </p:cNvPr>
              <p:cNvSpPr/>
              <p:nvPr/>
            </p:nvSpPr>
            <p:spPr>
              <a:xfrm>
                <a:off x="12098780" y="-1306643"/>
                <a:ext cx="303941" cy="1207509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3BF22168-AC01-4FB1-BBE6-75E207DA352B}"/>
                  </a:ext>
                </a:extLst>
              </p:cNvPr>
              <p:cNvSpPr/>
              <p:nvPr/>
            </p:nvSpPr>
            <p:spPr>
              <a:xfrm>
                <a:off x="12721700" y="-1305163"/>
                <a:ext cx="303941" cy="1207509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50" name="Picture 2" descr="Boat On Trailer Isolated Vector Illustration Graphic Design ...">
            <a:extLst>
              <a:ext uri="{FF2B5EF4-FFF2-40B4-BE49-F238E27FC236}">
                <a16:creationId xmlns:a16="http://schemas.microsoft.com/office/drawing/2014/main" id="{AAC52607-3263-4E68-94F3-74393D3A9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1615">
                        <a14:foregroundMark x1="10308" y1="47231" x2="10308" y2="47231"/>
                        <a14:foregroundMark x1="62769" y1="56231" x2="62769" y2="56231"/>
                        <a14:foregroundMark x1="75000" y1="56385" x2="75000" y2="56385"/>
                        <a14:foregroundMark x1="91615" y1="55308" x2="91615" y2="55308"/>
                        <a14:foregroundMark x1="30923" y1="56000" x2="30923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" t="30459" r="5173" b="31621"/>
          <a:stretch/>
        </p:blipFill>
        <p:spPr bwMode="auto">
          <a:xfrm>
            <a:off x="2354580" y="1942009"/>
            <a:ext cx="8195310" cy="34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large body of water&#10;&#10;Description automatically generated">
            <a:extLst>
              <a:ext uri="{FF2B5EF4-FFF2-40B4-BE49-F238E27FC236}">
                <a16:creationId xmlns:a16="http://schemas.microsoft.com/office/drawing/2014/main" id="{C4C3E6AB-FF4D-4063-B85C-A7DC770850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50578" b="1156"/>
          <a:stretch/>
        </p:blipFill>
        <p:spPr>
          <a:xfrm>
            <a:off x="-121920" y="3554730"/>
            <a:ext cx="17326708" cy="1908810"/>
          </a:xfrm>
          <a:prstGeom prst="rect">
            <a:avLst/>
          </a:prstGeom>
        </p:spPr>
      </p:pic>
      <p:pic>
        <p:nvPicPr>
          <p:cNvPr id="18" name="Picture 17" descr="A large body of water&#10;&#10;Description automatically generated">
            <a:extLst>
              <a:ext uri="{FF2B5EF4-FFF2-40B4-BE49-F238E27FC236}">
                <a16:creationId xmlns:a16="http://schemas.microsoft.com/office/drawing/2014/main" id="{71725031-F34D-4DB6-BB58-A4CE3155C2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6811" t="50578" b="1156"/>
          <a:stretch/>
        </p:blipFill>
        <p:spPr>
          <a:xfrm>
            <a:off x="-353599" y="3536958"/>
            <a:ext cx="12681282" cy="19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4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41042 -0.00278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625 -0.0071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40338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17888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11468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Heb. 12:1b ~ </a:t>
            </a:r>
            <a:r>
              <a:rPr lang="en-US" sz="3600" dirty="0">
                <a:solidFill>
                  <a:srgbClr val="FFFF00"/>
                </a:solidFill>
              </a:rPr>
              <a:t>let us lay aside every weight, and the sin which so easily ensnares </a:t>
            </a:r>
            <a:r>
              <a:rPr lang="en-US" sz="3600" i="1" dirty="0">
                <a:solidFill>
                  <a:srgbClr val="FFFF00"/>
                </a:solidFill>
              </a:rPr>
              <a:t>us</a:t>
            </a:r>
            <a:r>
              <a:rPr lang="en-US" sz="3600" dirty="0">
                <a:solidFill>
                  <a:srgbClr val="FFFF00"/>
                </a:solidFill>
              </a:rPr>
              <a:t>, and let us run with endurance the race that is set before us,</a:t>
            </a:r>
          </a:p>
        </p:txBody>
      </p:sp>
    </p:spTree>
    <p:extLst>
      <p:ext uri="{BB962C8B-B14F-4D97-AF65-F5344CB8AC3E}">
        <p14:creationId xmlns:p14="http://schemas.microsoft.com/office/powerpoint/2010/main" val="31128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21778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114686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Deut. 13:1-3 ~ </a:t>
            </a:r>
            <a:r>
              <a:rPr lang="en-US" sz="3600" baseline="30000" dirty="0"/>
              <a:t>1 </a:t>
            </a:r>
            <a:r>
              <a:rPr lang="en-US" sz="3600" dirty="0">
                <a:solidFill>
                  <a:srgbClr val="FFFF00"/>
                </a:solidFill>
              </a:rPr>
              <a:t>If there arises among you a prophet or a dreamer of dreams, and he gives you a sign or a wonder, </a:t>
            </a:r>
            <a:r>
              <a:rPr lang="en-US" sz="3600" baseline="30000" dirty="0"/>
              <a:t>2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</a:rPr>
              <a:t>and the sign or the wonder comes to pass, of which he spoke to you, saying, “Let us go after other gods” – which you have not known – “and let us serve them,” </a:t>
            </a:r>
            <a:r>
              <a:rPr lang="en-US" sz="3600" baseline="30000" dirty="0"/>
              <a:t>3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</a:rPr>
              <a:t>you shall not listen to the words of that prophet or that dreamer of dreams, for the </a:t>
            </a:r>
            <a:r>
              <a:rPr lang="en-US" sz="3600" cap="small" dirty="0">
                <a:solidFill>
                  <a:srgbClr val="FFFF00"/>
                </a:solidFill>
              </a:rPr>
              <a:t>Lord</a:t>
            </a:r>
            <a:r>
              <a:rPr lang="en-US" sz="3600" dirty="0">
                <a:solidFill>
                  <a:srgbClr val="FFFF00"/>
                </a:solidFill>
              </a:rPr>
              <a:t> your God is testing you to know whether you love the </a:t>
            </a:r>
            <a:r>
              <a:rPr lang="en-US" sz="3600" cap="small" dirty="0">
                <a:solidFill>
                  <a:srgbClr val="FFFF00"/>
                </a:solidFill>
              </a:rPr>
              <a:t>Lord</a:t>
            </a:r>
            <a:r>
              <a:rPr lang="en-US" sz="3600" dirty="0">
                <a:solidFill>
                  <a:srgbClr val="FFFF00"/>
                </a:solidFill>
              </a:rPr>
              <a:t> your God with all your heart and with all your soul. </a:t>
            </a:r>
          </a:p>
        </p:txBody>
      </p:sp>
    </p:spTree>
    <p:extLst>
      <p:ext uri="{BB962C8B-B14F-4D97-AF65-F5344CB8AC3E}">
        <p14:creationId xmlns:p14="http://schemas.microsoft.com/office/powerpoint/2010/main" val="5045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1879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0FAD43-7735-46BE-96C5-C43F7875288E}"/>
              </a:ext>
            </a:extLst>
          </p:cNvPr>
          <p:cNvSpPr txBox="1"/>
          <p:nvPr/>
        </p:nvSpPr>
        <p:spPr>
          <a:xfrm>
            <a:off x="592428" y="1797695"/>
            <a:ext cx="1127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 present tense, passive voice, imperative mood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FAEE6-8D04-404E-AE98-05F607FBADE1}"/>
              </a:ext>
            </a:extLst>
          </p:cNvPr>
          <p:cNvSpPr txBox="1"/>
          <p:nvPr/>
        </p:nvSpPr>
        <p:spPr>
          <a:xfrm>
            <a:off x="876306" y="2395290"/>
            <a:ext cx="10936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present tense in Greek means the action is continuous (+</a:t>
            </a:r>
            <a:r>
              <a:rPr lang="en-US" sz="3600" dirty="0" err="1">
                <a:solidFill>
                  <a:schemeClr val="bg1"/>
                </a:solidFill>
              </a:rPr>
              <a:t>ing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4EC9DE-1144-4F13-AD26-14723D937EE8}"/>
              </a:ext>
            </a:extLst>
          </p:cNvPr>
          <p:cNvSpPr/>
          <p:nvPr/>
        </p:nvSpPr>
        <p:spPr>
          <a:xfrm>
            <a:off x="3236005" y="1219740"/>
            <a:ext cx="1859977" cy="708338"/>
          </a:xfrm>
          <a:prstGeom prst="roundRect">
            <a:avLst/>
          </a:prstGeom>
          <a:solidFill>
            <a:schemeClr val="accent4">
              <a:lumMod val="75000"/>
              <a:alpha val="8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7CF61-E281-4EA3-A536-CDE1382EA6B5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11468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Eph. 5:18 ~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do not be drunk with wine, in which is dissipation; but be filled with the Spirit,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399A6-4430-4C0D-9ADC-5F99536BE350}"/>
              </a:ext>
            </a:extLst>
          </p:cNvPr>
          <p:cNvSpPr txBox="1"/>
          <p:nvPr/>
        </p:nvSpPr>
        <p:spPr>
          <a:xfrm>
            <a:off x="864423" y="3540093"/>
            <a:ext cx="1030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a typeface="Times New Roman" panose="02020603050405020304" pitchFamily="18" charset="0"/>
              </a:rPr>
              <a:t>p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assive voice in Greek means the subject receives the action of the verb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8EF38-4CE9-4F73-AACF-C4F9E9DF263A}"/>
              </a:ext>
            </a:extLst>
          </p:cNvPr>
          <p:cNvSpPr txBox="1"/>
          <p:nvPr/>
        </p:nvSpPr>
        <p:spPr>
          <a:xfrm>
            <a:off x="871541" y="4641080"/>
            <a:ext cx="1030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imperative voice in Greek means the subject is commanded to perform the action</a:t>
            </a:r>
            <a:endParaRPr lang="en-US" sz="6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 animBg="1"/>
      <p:bldP spid="4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1738683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4:1-31</a:t>
            </a:r>
          </a:p>
        </p:txBody>
      </p:sp>
    </p:spTree>
    <p:extLst>
      <p:ext uri="{BB962C8B-B14F-4D97-AF65-F5344CB8AC3E}">
        <p14:creationId xmlns:p14="http://schemas.microsoft.com/office/powerpoint/2010/main" val="9171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ct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79819C-CEAE-43D0-8757-2FF4606471BA}" vid="{807D6F7A-0028-4210-B1AC-6F90601B2DB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Acts</Template>
  <TotalTime>2770</TotalTime>
  <Words>682</Words>
  <Application>Microsoft Office PowerPoint</Application>
  <PresentationFormat>Widescreen</PresentationFormat>
  <Paragraphs>83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Kefa-Regular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22</cp:revision>
  <dcterms:created xsi:type="dcterms:W3CDTF">2020-07-17T14:12:35Z</dcterms:created>
  <dcterms:modified xsi:type="dcterms:W3CDTF">2020-07-23T23:22:20Z</dcterms:modified>
</cp:coreProperties>
</file>